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7" r:id="rId2"/>
    <p:sldId id="387" r:id="rId3"/>
    <p:sldId id="299" r:id="rId4"/>
    <p:sldId id="279" r:id="rId5"/>
    <p:sldId id="304" r:id="rId6"/>
    <p:sldId id="262" r:id="rId7"/>
    <p:sldId id="301" r:id="rId8"/>
    <p:sldId id="264" r:id="rId9"/>
    <p:sldId id="341" r:id="rId10"/>
    <p:sldId id="344" r:id="rId11"/>
    <p:sldId id="345" r:id="rId12"/>
    <p:sldId id="306" r:id="rId13"/>
    <p:sldId id="346" r:id="rId14"/>
    <p:sldId id="307" r:id="rId15"/>
    <p:sldId id="349" r:id="rId16"/>
    <p:sldId id="308" r:id="rId17"/>
    <p:sldId id="347" r:id="rId18"/>
    <p:sldId id="310" r:id="rId19"/>
    <p:sldId id="348" r:id="rId20"/>
    <p:sldId id="311" r:id="rId21"/>
    <p:sldId id="309" r:id="rId22"/>
    <p:sldId id="266" r:id="rId23"/>
    <p:sldId id="350" r:id="rId24"/>
    <p:sldId id="312" r:id="rId25"/>
    <p:sldId id="351" r:id="rId26"/>
    <p:sldId id="313" r:id="rId27"/>
    <p:sldId id="270" r:id="rId28"/>
    <p:sldId id="352" r:id="rId29"/>
    <p:sldId id="314" r:id="rId30"/>
    <p:sldId id="360" r:id="rId31"/>
    <p:sldId id="353" r:id="rId32"/>
    <p:sldId id="315" r:id="rId33"/>
    <p:sldId id="354" r:id="rId34"/>
    <p:sldId id="342" r:id="rId35"/>
    <p:sldId id="355" r:id="rId36"/>
    <p:sldId id="316" r:id="rId37"/>
    <p:sldId id="356" r:id="rId38"/>
    <p:sldId id="317" r:id="rId39"/>
    <p:sldId id="357" r:id="rId40"/>
    <p:sldId id="361" r:id="rId41"/>
    <p:sldId id="320" r:id="rId42"/>
    <p:sldId id="365" r:id="rId43"/>
    <p:sldId id="319" r:id="rId44"/>
    <p:sldId id="366" r:id="rId45"/>
    <p:sldId id="321" r:id="rId46"/>
    <p:sldId id="367" r:id="rId47"/>
    <p:sldId id="322" r:id="rId48"/>
    <p:sldId id="368" r:id="rId49"/>
    <p:sldId id="323" r:id="rId50"/>
    <p:sldId id="359" r:id="rId51"/>
    <p:sldId id="369" r:id="rId52"/>
    <p:sldId id="324" r:id="rId53"/>
    <p:sldId id="370" r:id="rId54"/>
    <p:sldId id="325" r:id="rId55"/>
    <p:sldId id="371" r:id="rId56"/>
    <p:sldId id="326" r:id="rId57"/>
    <p:sldId id="372" r:id="rId58"/>
    <p:sldId id="327" r:id="rId59"/>
    <p:sldId id="373" r:id="rId60"/>
    <p:sldId id="328" r:id="rId61"/>
    <p:sldId id="272" r:id="rId62"/>
    <p:sldId id="375" r:id="rId63"/>
    <p:sldId id="374" r:id="rId64"/>
    <p:sldId id="343" r:id="rId65"/>
    <p:sldId id="305" r:id="rId66"/>
    <p:sldId id="334" r:id="rId67"/>
    <p:sldId id="376" r:id="rId68"/>
    <p:sldId id="335" r:id="rId69"/>
    <p:sldId id="377" r:id="rId70"/>
    <p:sldId id="336" r:id="rId71"/>
    <p:sldId id="379" r:id="rId72"/>
    <p:sldId id="378" r:id="rId73"/>
    <p:sldId id="337" r:id="rId74"/>
    <p:sldId id="381" r:id="rId75"/>
    <p:sldId id="338" r:id="rId76"/>
    <p:sldId id="380" r:id="rId77"/>
    <p:sldId id="339" r:id="rId78"/>
    <p:sldId id="275" r:id="rId79"/>
    <p:sldId id="382" r:id="rId80"/>
    <p:sldId id="329" r:id="rId81"/>
    <p:sldId id="383" r:id="rId82"/>
    <p:sldId id="330" r:id="rId83"/>
    <p:sldId id="332" r:id="rId84"/>
    <p:sldId id="384" r:id="rId85"/>
    <p:sldId id="302" r:id="rId86"/>
    <p:sldId id="385" r:id="rId87"/>
    <p:sldId id="331" r:id="rId88"/>
    <p:sldId id="386" r:id="rId89"/>
    <p:sldId id="333" r:id="rId90"/>
    <p:sldId id="278" r:id="rId9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0099CC"/>
    <a:srgbClr val="5B9BD5"/>
    <a:srgbClr val="FF66FF"/>
    <a:srgbClr val="0099FF"/>
    <a:srgbClr val="66FF33"/>
    <a:srgbClr val="FFFF00"/>
    <a:srgbClr val="9966FF"/>
    <a:srgbClr val="FF66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0615A-0C1B-49F9-AABA-9862175D6CA3}" v="21" dt="2020-10-27T23:15:02.8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5179" autoAdjust="0"/>
  </p:normalViewPr>
  <p:slideViewPr>
    <p:cSldViewPr snapToGrid="0">
      <p:cViewPr varScale="1">
        <p:scale>
          <a:sx n="68" d="100"/>
          <a:sy n="68" d="100"/>
        </p:scale>
        <p:origin x="612" y="7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62A86-F0E7-499D-A040-1E4229193CEA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E3597-F620-4296-81E9-411E4809162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462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Acredito</a:t>
            </a:r>
            <a:r>
              <a:rPr lang="pt-BR" baseline="0" dirty="0"/>
              <a:t> que no áudio, além da introdução do assunto, deveríamos colocar algumas instruções sobre o tutorial:</a:t>
            </a:r>
          </a:p>
          <a:p>
            <a:r>
              <a:rPr lang="pt-BR" baseline="0" dirty="0"/>
              <a:t>1- esteja com seu celular em mãos para usufruir de atalhos</a:t>
            </a:r>
          </a:p>
          <a:p>
            <a:r>
              <a:rPr lang="pt-BR" baseline="0" dirty="0"/>
              <a:t>2- cada figura de artigo ou </a:t>
            </a:r>
            <a:r>
              <a:rPr lang="pt-BR" baseline="0" dirty="0" err="1"/>
              <a:t>qrcode</a:t>
            </a:r>
            <a:r>
              <a:rPr lang="pt-BR" baseline="0" dirty="0"/>
              <a:t>, também possui link que direciona o interessado aos artigos utilizados neste tutorial </a:t>
            </a:r>
          </a:p>
          <a:p>
            <a:r>
              <a:rPr lang="pt-BR" baseline="0" dirty="0"/>
              <a:t>3- VC PODE INICIAR DIRETAMENTE O TUTORIAL CLICANDO NO BOTAO À DIREITA</a:t>
            </a:r>
          </a:p>
          <a:p>
            <a:r>
              <a:rPr lang="pt-BR" baseline="0" dirty="0"/>
              <a:t>4-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51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Estou com problemas para achar artigos com os itens discussão e registro, interessante que não podem conclusão neste resumo?</a:t>
            </a:r>
          </a:p>
          <a:p>
            <a:endParaRPr lang="pt-B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Das colegas</a:t>
            </a:r>
            <a:r>
              <a:rPr lang="pt-BR" baseline="0" dirty="0"/>
              <a:t> havia um slide para cada subitem.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>
                <a:solidFill>
                  <a:srgbClr val="FF0000"/>
                </a:solidFill>
              </a:rPr>
              <a:t>Acho que deve ter um slide para cada subitem </a:t>
            </a:r>
            <a:r>
              <a:rPr lang="pt-BR" baseline="0" dirty="0" err="1">
                <a:solidFill>
                  <a:srgbClr val="FF0000"/>
                </a:solidFill>
              </a:rPr>
              <a:t>cadu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700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FALTOU COLOCAR ATALHO PARA ABRIR OS EXEMPLOS</a:t>
            </a:r>
          </a:p>
          <a:p>
            <a:r>
              <a:rPr lang="pt-BR" dirty="0"/>
              <a:t>ACHO QUE TEM QUE TER AS REFERENCIAS DO EXEPLOS OU O PRINT</a:t>
            </a:r>
          </a:p>
          <a:p>
            <a:r>
              <a:rPr lang="pt-BR" dirty="0"/>
              <a:t>POR CONTA DOS DIREITOS AUTORAIS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9960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Estou com problemas para achar artigos com os itens discussão e registro, interessante que não podem conclusão neste resumo?</a:t>
            </a:r>
          </a:p>
          <a:p>
            <a:endParaRPr lang="pt-B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Das colegas</a:t>
            </a:r>
            <a:r>
              <a:rPr lang="pt-BR" baseline="0" dirty="0"/>
              <a:t> havia um slide para cada subitem.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>
                <a:solidFill>
                  <a:srgbClr val="FF0000"/>
                </a:solidFill>
              </a:rPr>
              <a:t>Acho que deve ter um slide para cada subitem </a:t>
            </a:r>
            <a:r>
              <a:rPr lang="pt-BR" baseline="0" dirty="0" err="1">
                <a:solidFill>
                  <a:srgbClr val="FF0000"/>
                </a:solidFill>
              </a:rPr>
              <a:t>cadu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4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Estou com problemas para achar artigos com os itens discussão e registro, interessante que não podem conclusão neste resumo?</a:t>
            </a:r>
          </a:p>
          <a:p>
            <a:endParaRPr lang="pt-B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Das colegas</a:t>
            </a:r>
            <a:r>
              <a:rPr lang="pt-BR" baseline="0" dirty="0"/>
              <a:t> havia um slide para cada subitem.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>
                <a:solidFill>
                  <a:srgbClr val="FF0000"/>
                </a:solidFill>
              </a:rPr>
              <a:t>Acho que deve ter um slide para cada subitem </a:t>
            </a:r>
            <a:r>
              <a:rPr lang="pt-BR" baseline="0" dirty="0" err="1">
                <a:solidFill>
                  <a:srgbClr val="FF0000"/>
                </a:solidFill>
              </a:rPr>
              <a:t>cadu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542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Estou com problemas para achar artigos com os itens discussão e registro, interessante que não podem conclusão neste resumo?</a:t>
            </a:r>
          </a:p>
          <a:p>
            <a:endParaRPr lang="pt-B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Das colegas</a:t>
            </a:r>
            <a:r>
              <a:rPr lang="pt-BR" baseline="0" dirty="0"/>
              <a:t> havia um slide para cada subitem.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>
                <a:solidFill>
                  <a:srgbClr val="FF0000"/>
                </a:solidFill>
              </a:rPr>
              <a:t>Acho que deve ter um slide para cada subitem </a:t>
            </a:r>
            <a:r>
              <a:rPr lang="pt-BR" baseline="0" dirty="0" err="1">
                <a:solidFill>
                  <a:srgbClr val="FF0000"/>
                </a:solidFill>
              </a:rPr>
              <a:t>cadu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439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Este artigo foi feito seguindo</a:t>
            </a:r>
            <a:r>
              <a:rPr lang="pt-BR" baseline="0" dirty="0"/>
              <a:t> o prisma, será que podemos deixar ele mesmo?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18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Estou com problemas para achar artigos com os itens discussão e registro, interessante que não podem conclusão neste resumo?</a:t>
            </a:r>
          </a:p>
          <a:p>
            <a:endParaRPr lang="pt-B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Das colegas</a:t>
            </a:r>
            <a:r>
              <a:rPr lang="pt-BR" baseline="0" dirty="0"/>
              <a:t> havia um slide para cada subitem.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>
                <a:solidFill>
                  <a:srgbClr val="FF0000"/>
                </a:solidFill>
              </a:rPr>
              <a:t>Acho que deve ter um slide para cada subitem </a:t>
            </a:r>
            <a:r>
              <a:rPr lang="pt-BR" baseline="0" dirty="0" err="1">
                <a:solidFill>
                  <a:srgbClr val="FF0000"/>
                </a:solidFill>
              </a:rPr>
              <a:t>cadu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8951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Registro </a:t>
            </a:r>
            <a:r>
              <a:rPr lang="pt-BR" dirty="0" err="1"/>
              <a:t>tb</a:t>
            </a:r>
            <a:r>
              <a:rPr lang="pt-BR" dirty="0"/>
              <a:t> não achei nenhuma artigo com numero de registro. Acho q ninguém segue  o </a:t>
            </a:r>
            <a:r>
              <a:rPr lang="pt-BR" dirty="0" err="1"/>
              <a:t>stard</a:t>
            </a:r>
            <a:endParaRPr lang="pt-BR" dirty="0"/>
          </a:p>
          <a:p>
            <a:endParaRPr lang="pt-BR" dirty="0"/>
          </a:p>
          <a:p>
            <a:r>
              <a:rPr lang="pt-BR" dirty="0"/>
              <a:t>VOU DEIXAR ESTE INDICANDO</a:t>
            </a:r>
            <a:r>
              <a:rPr lang="pt-BR" baseline="0" dirty="0"/>
              <a:t> QUE HÁ NA METODOLOGIA.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807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049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explicações mais detalhadas, acho</a:t>
            </a:r>
            <a:r>
              <a:rPr lang="pt-BR" baseline="0" dirty="0"/>
              <a:t> melhor colocar nos slides dos itens específicos.</a:t>
            </a:r>
          </a:p>
          <a:p>
            <a:r>
              <a:rPr lang="pt-BR" baseline="0" dirty="0"/>
              <a:t>Exemplo esta com o ícone do áudio no slide, então fazer o áudio referente a este tópico.</a:t>
            </a:r>
          </a:p>
          <a:p>
            <a:r>
              <a:rPr lang="pt-BR" baseline="0"/>
              <a:t>colocar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972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Removi o slide anterior a este para compilar as informações, uma vez que eram praticamente idênticos.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781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explicações mais detalhadas, acho</a:t>
            </a:r>
            <a:r>
              <a:rPr lang="pt-BR" baseline="0" dirty="0"/>
              <a:t> melhor colocar nos slides dos itens específicos.</a:t>
            </a:r>
          </a:p>
          <a:p>
            <a:r>
              <a:rPr lang="pt-BR" baseline="0" dirty="0"/>
              <a:t>Exemplo esta com o ícone do áudio no slide, então fazer o áudio referente a este tópico.</a:t>
            </a:r>
          </a:p>
          <a:p>
            <a:r>
              <a:rPr lang="pt-BR" baseline="0"/>
              <a:t>colocar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093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310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explicações mais detalhadas, acho</a:t>
            </a:r>
            <a:r>
              <a:rPr lang="pt-BR" baseline="0" dirty="0"/>
              <a:t> melhor colocar nos slides dos itens específicos.</a:t>
            </a:r>
          </a:p>
          <a:p>
            <a:r>
              <a:rPr lang="pt-BR" baseline="0" dirty="0"/>
              <a:t>Exemplo esta com o ícone do áudio no slide, então fazer o áudio referente a este tópico.</a:t>
            </a:r>
          </a:p>
          <a:p>
            <a:r>
              <a:rPr lang="pt-BR" baseline="0"/>
              <a:t>colocar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816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Falta formatar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401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Falta formatar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094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Falta formatar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919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Falta formatar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5902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185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Falta formatar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2088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01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Foi sugerido retirar a bola deste slide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057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Falta formatar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2474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046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Falta formatar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6242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8686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51327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7692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Este artigo demostra de forma detalhada o passo-a-passo de sua metodologia de forma bastante didática o que permite melhor compreensão dos leitores e possibilidade de </a:t>
            </a:r>
            <a:r>
              <a:rPr lang="pt-BR" dirty="0" err="1"/>
              <a:t>reprodutividade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2994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075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64021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1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Compilei com o anterior também, pois</a:t>
            </a:r>
            <a:r>
              <a:rPr lang="pt-BR" baseline="0" dirty="0"/>
              <a:t> para aquele que não sabe o que é esta guia, ele precisa de uma introdução básica, lembrando que vamos fazer somente para aquele que mais necessita, alunos de iniciação científica, mestrado e doutorado.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3902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25282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6864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1825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0327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3777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9694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9253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676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0066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262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5595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48650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Ele</a:t>
            </a:r>
            <a:r>
              <a:rPr lang="pt-BR" baseline="0" dirty="0"/>
              <a:t> trata mas, de acordo com o guia, somente na discussão.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6445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1860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Tem que </a:t>
            </a:r>
            <a:r>
              <a:rPr lang="pt-BR" dirty="0" err="1"/>
              <a:t>dimunuir</a:t>
            </a:r>
            <a:r>
              <a:rPr lang="pt-BR" dirty="0"/>
              <a:t> a letra ou dividir em 2 slides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25719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3847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dirty="0"/>
              <a:t>Tem</a:t>
            </a:r>
            <a:r>
              <a:rPr lang="pt-BR" sz="1000" dirty="0"/>
              <a:t> que </a:t>
            </a:r>
            <a:r>
              <a:rPr lang="pt-BR" sz="1000" dirty="0" err="1"/>
              <a:t>dimunuir</a:t>
            </a:r>
            <a:r>
              <a:rPr lang="pt-BR" sz="1000" dirty="0"/>
              <a:t> a letra ou dividir em 2 slides</a:t>
            </a:r>
          </a:p>
          <a:p>
            <a:r>
              <a:rPr lang="pt-BR" sz="1000" dirty="0"/>
              <a:t>Falta exemplos e ícones de atalho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6040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2834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09282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5290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465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AQUI TEM QUE TER ATALHO PARA OS SUBITENS DA METODOLOGIA E DO RESULTADOS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8074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78804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8008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1496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0630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9537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6617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27426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5792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0372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7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Ela falou das fontes e na apresentação, muito pequena, por isso aumentei, lembro que falaram do ícone</a:t>
            </a:r>
            <a:r>
              <a:rPr lang="pt-BR" baseline="0" dirty="0"/>
              <a:t> que ficava ao lado.</a:t>
            </a:r>
          </a:p>
          <a:p>
            <a:endParaRPr lang="pt-BR" baseline="0" dirty="0"/>
          </a:p>
          <a:p>
            <a:r>
              <a:rPr lang="pt-BR" baseline="0" dirty="0"/>
              <a:t>Acho que se aumentar muito polui mas vamos conversar c ela.</a:t>
            </a:r>
          </a:p>
          <a:p>
            <a:r>
              <a:rPr lang="pt-BR" baseline="0" dirty="0"/>
              <a:t>Aqui sugiro que o exemplo do titulo esteja em outra pagina com atalho de exemplo como os outros</a:t>
            </a:r>
          </a:p>
          <a:p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451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Ela falou das fontes e na apresentação, muito pequena, por isso aumentei, lembro que falaram do ícone</a:t>
            </a:r>
            <a:r>
              <a:rPr lang="pt-BR" baseline="0" dirty="0"/>
              <a:t> que ficava ao lado.</a:t>
            </a:r>
          </a:p>
          <a:p>
            <a:endParaRPr lang="pt-BR" baseline="0" dirty="0"/>
          </a:p>
          <a:p>
            <a:r>
              <a:rPr lang="pt-BR" baseline="0" dirty="0"/>
              <a:t>Acho que se aumentar muito polui mas vamos conversar c ela.</a:t>
            </a:r>
          </a:p>
          <a:p>
            <a:r>
              <a:rPr lang="pt-BR" baseline="0" dirty="0"/>
              <a:t>Aqui sugiro que o exemplo do titulo esteja em outra pagina com atalho de exemplo como os outros</a:t>
            </a:r>
          </a:p>
          <a:p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135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Estou com problemas para achar artigos com os itens discussão e registro, interessante que não podem conclusão neste resumo?</a:t>
            </a:r>
          </a:p>
          <a:p>
            <a:endParaRPr lang="pt-B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Das colegas</a:t>
            </a:r>
            <a:r>
              <a:rPr lang="pt-BR" baseline="0" dirty="0"/>
              <a:t> havia um slide para cada subitem.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>
                <a:solidFill>
                  <a:srgbClr val="FF0000"/>
                </a:solidFill>
              </a:rPr>
              <a:t>Acho que deve ter um slide para cada subitem </a:t>
            </a:r>
            <a:r>
              <a:rPr lang="pt-BR" baseline="0" dirty="0" err="1">
                <a:solidFill>
                  <a:srgbClr val="FF0000"/>
                </a:solidFill>
              </a:rPr>
              <a:t>cadu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3597-F620-4296-81E9-411E48091629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46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B0A1AE-FE0B-41C4-8970-45B2FA5AF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A92A5F-CEAD-4320-B583-B669E4052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9C339D-4D2D-40D6-9B43-BF019677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148AD0-AE17-43B9-8339-F13BA4A3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E144D4-903A-4D7F-B354-E0286737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19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FDB43-AE54-4E23-A541-6E37BAB4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7951A3-3951-4C83-A212-2220003BB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0AA2CC-13C3-44FE-B63B-D4A1ABBE7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197EE2-5994-4E77-86D6-2A21B106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929015-AEE9-4591-9F22-890D39E5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229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413DFA-FA15-42E9-94DC-F41E4FFCE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3E5E6B7-1D89-4299-8DCA-9A75A14A1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D9A82D-01E4-436A-BBD9-1703BCA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D5DDA3-6965-4C91-90A8-071B188D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3212EF-DD3E-492B-8026-A374039C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22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E4765-A5C8-4992-9366-55007F5A4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AB2F55-EDDF-47E7-B71C-574298591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63EEE4-FFC4-4DFA-BD2D-4D3148F3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BD4FF1-6F6C-410B-9316-F866D6B2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3EBF17-460D-49AE-94DF-B3663777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46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ADCDFD-4B14-462D-91A7-FAB0771F4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E58E6-8382-4C91-9FD0-CAFA7F23C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903845-9D72-492C-84F1-670B1E37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D24F3A-D724-4D17-9469-505046B3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76684F-650D-46DC-8614-65B5292E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0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0D5A04-F7A6-42F0-ACC8-059B73EB9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721977-7AF5-4D9F-9547-98DA7350C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A2B0F3-EA68-4E72-AEB9-223240FE9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2A2711-3D0C-417E-9331-85F1951D0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077890-01BA-4E44-8283-9B312FEA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BAC137-8B19-4763-8709-80CEEF44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93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4B2C7-624F-4579-A3C9-F4AA2E1F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FCF56A-A72F-458D-AFD2-C1C0CF425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40E910-E1FE-4578-9A00-0997B3A2E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57F34A9-3983-4BD1-AEF1-5159D7DEA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FD8596-CB16-469F-A04F-4C0E56483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35B5AFC-0777-4DD6-9747-BB09A191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BFE6127-209E-432F-8E80-D4CD70C2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4164D59-EFB7-4475-A40F-A852C5A8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35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33423-6374-4DD6-8957-60BB7084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B65F7B-DD92-453C-B0AB-1FB6271F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0E3EF53-C7FD-47DB-AD01-D813EBC6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88E94C-7D0B-44F3-9742-F9AEB1E9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47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373DB31-D222-4F54-AF64-75CCCE3C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E8D2B3-16A9-44B4-883F-37470256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53DA702-DF84-4CCB-B2E7-1EC5C90C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38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F971F-BF74-4E09-83C8-C5A2D524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07C03E-DF4C-41AC-9203-E451EB46B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B81828-654A-4004-9327-C99945BA3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62FE357-8236-4F69-8857-8121E724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FE69E8-B032-4C2A-89ED-44157549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53DC28-E76E-4ACC-A7BB-898C7892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98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F31B8-A6CE-48BB-842A-3AE7B844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96C73EF-71B5-4BA8-B76F-E3A87F17FD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28C928B-6E5C-4340-A5A3-DB4AC9667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01D03D-A807-4965-83C4-064B8D8E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0735D0A-0253-4BA7-AC9A-F830F973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CE641DF-B940-42E7-80E9-4B076D11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85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5201D11-BD11-4171-99C0-46A7E3F8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E2BA92-05F4-469A-91F9-B0B7754A1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84DA75-A569-4520-BF78-B5A3738AD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B2FFB-DA0C-4B63-8BD9-15E250974F1C}" type="datetimeFigureOut">
              <a:rPr lang="pt-BR" smtClean="0"/>
              <a:pPr/>
              <a:t>26/03/2021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94F743-973E-49C5-9721-FBFC0E605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140DB6-6C86-4996-895B-F34233D68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204E7-6913-466D-8FAF-F153FE7926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69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1.xml"/><Relationship Id="rId12" Type="http://schemas.openxmlformats.org/officeDocument/2006/relationships/slide" Target="slide7.xml"/><Relationship Id="rId2" Type="http://schemas.openxmlformats.org/officeDocument/2006/relationships/audio" Target="../media/media19.wma"/><Relationship Id="rId16" Type="http://schemas.openxmlformats.org/officeDocument/2006/relationships/image" Target="../media/image39.png"/><Relationship Id="rId1" Type="http://schemas.microsoft.com/office/2007/relationships/media" Target="../media/media19.wma"/><Relationship Id="rId6" Type="http://schemas.openxmlformats.org/officeDocument/2006/relationships/image" Target="../media/image9.jpeg"/><Relationship Id="rId11" Type="http://schemas.openxmlformats.org/officeDocument/2006/relationships/slide" Target="slide19.xml"/><Relationship Id="rId5" Type="http://schemas.openxmlformats.org/officeDocument/2006/relationships/image" Target="../media/image44.jpeg"/><Relationship Id="rId15" Type="http://schemas.openxmlformats.org/officeDocument/2006/relationships/image" Target="../media/image45.png"/><Relationship Id="rId10" Type="http://schemas.openxmlformats.org/officeDocument/2006/relationships/slide" Target="slide17.xml"/><Relationship Id="rId4" Type="http://schemas.openxmlformats.org/officeDocument/2006/relationships/notesSlide" Target="../notesSlides/notesSlide9.xml"/><Relationship Id="rId9" Type="http://schemas.openxmlformats.org/officeDocument/2006/relationships/slide" Target="slide15.xml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12.xml"/><Relationship Id="rId10" Type="http://schemas.openxmlformats.org/officeDocument/2006/relationships/image" Target="../media/image42.png"/><Relationship Id="rId4" Type="http://schemas.openxmlformats.org/officeDocument/2006/relationships/image" Target="../media/image9.jpe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0.xml"/><Relationship Id="rId3" Type="http://schemas.openxmlformats.org/officeDocument/2006/relationships/image" Target="../media/image24.png"/><Relationship Id="rId7" Type="http://schemas.openxmlformats.org/officeDocument/2006/relationships/hyperlink" Target="https://pubmed.ncbi.nlm.nih.gov/31330566/" TargetMode="External"/><Relationship Id="rId12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38.png"/><Relationship Id="rId5" Type="http://schemas.openxmlformats.org/officeDocument/2006/relationships/image" Target="../media/image9.jpeg"/><Relationship Id="rId10" Type="http://schemas.openxmlformats.org/officeDocument/2006/relationships/slide" Target="slide7.xml"/><Relationship Id="rId4" Type="http://schemas.microsoft.com/office/2007/relationships/hdphoto" Target="../media/hdphoto2.wdp"/><Relationship Id="rId9" Type="http://schemas.openxmlformats.org/officeDocument/2006/relationships/image" Target="../media/image43.jpe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14.xml"/><Relationship Id="rId10" Type="http://schemas.openxmlformats.org/officeDocument/2006/relationships/image" Target="../media/image42.png"/><Relationship Id="rId4" Type="http://schemas.openxmlformats.org/officeDocument/2006/relationships/image" Target="../media/image9.jpeg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38.png"/><Relationship Id="rId2" Type="http://schemas.openxmlformats.org/officeDocument/2006/relationships/audio" Target="../media/media19.wma"/><Relationship Id="rId16" Type="http://schemas.openxmlformats.org/officeDocument/2006/relationships/image" Target="../media/image43.jpeg"/><Relationship Id="rId1" Type="http://schemas.microsoft.com/office/2007/relationships/media" Target="../media/media19.wma"/><Relationship Id="rId6" Type="http://schemas.openxmlformats.org/officeDocument/2006/relationships/image" Target="../media/image47.png"/><Relationship Id="rId11" Type="http://schemas.openxmlformats.org/officeDocument/2006/relationships/slide" Target="slide7.xml"/><Relationship Id="rId5" Type="http://schemas.microsoft.com/office/2007/relationships/hdphoto" Target="../media/hdphoto2.wdp"/><Relationship Id="rId1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hyperlink" Target="https://pubmed.ncbi.nlm.nih.gov/31330566/" TargetMode="External"/><Relationship Id="rId1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16.xml"/><Relationship Id="rId10" Type="http://schemas.openxmlformats.org/officeDocument/2006/relationships/image" Target="../media/image42.png"/><Relationship Id="rId4" Type="http://schemas.openxmlformats.org/officeDocument/2006/relationships/image" Target="../media/image9.jpeg"/><Relationship Id="rId9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31330566/" TargetMode="External"/><Relationship Id="rId13" Type="http://schemas.openxmlformats.org/officeDocument/2006/relationships/slide" Target="slide7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42.png"/><Relationship Id="rId2" Type="http://schemas.openxmlformats.org/officeDocument/2006/relationships/audio" Target="../media/media19.wma"/><Relationship Id="rId16" Type="http://schemas.openxmlformats.org/officeDocument/2006/relationships/image" Target="../media/image43.jpeg"/><Relationship Id="rId1" Type="http://schemas.microsoft.com/office/2007/relationships/media" Target="../media/media19.wma"/><Relationship Id="rId6" Type="http://schemas.openxmlformats.org/officeDocument/2006/relationships/image" Target="../media/image49.png"/><Relationship Id="rId11" Type="http://schemas.openxmlformats.org/officeDocument/2006/relationships/slide" Target="slide10.xml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50.png"/><Relationship Id="rId4" Type="http://schemas.openxmlformats.org/officeDocument/2006/relationships/image" Target="../media/image24.png"/><Relationship Id="rId9" Type="http://schemas.openxmlformats.org/officeDocument/2006/relationships/image" Target="../media/image41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jpeg"/><Relationship Id="rId7" Type="http://schemas.openxmlformats.org/officeDocument/2006/relationships/slide" Target="slide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image" Target="../media/image42.png"/><Relationship Id="rId5" Type="http://schemas.openxmlformats.org/officeDocument/2006/relationships/slide" Target="slide17.xml"/><Relationship Id="rId10" Type="http://schemas.openxmlformats.org/officeDocument/2006/relationships/slide" Target="slide8.xml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8.png"/><Relationship Id="rId2" Type="http://schemas.openxmlformats.org/officeDocument/2006/relationships/audio" Target="../media/media19.wma"/><Relationship Id="rId16" Type="http://schemas.openxmlformats.org/officeDocument/2006/relationships/image" Target="../media/image42.png"/><Relationship Id="rId1" Type="http://schemas.microsoft.com/office/2007/relationships/media" Target="../media/media19.wma"/><Relationship Id="rId6" Type="http://schemas.microsoft.com/office/2007/relationships/hdphoto" Target="../media/hdphoto2.wdp"/><Relationship Id="rId11" Type="http://schemas.openxmlformats.org/officeDocument/2006/relationships/slide" Target="slide7.xml"/><Relationship Id="rId5" Type="http://schemas.openxmlformats.org/officeDocument/2006/relationships/image" Target="../media/image24.png"/><Relationship Id="rId15" Type="http://schemas.openxmlformats.org/officeDocument/2006/relationships/slide" Target="slide10.xml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1.pn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42.png"/><Relationship Id="rId5" Type="http://schemas.openxmlformats.org/officeDocument/2006/relationships/slide" Target="slide20.xml"/><Relationship Id="rId10" Type="http://schemas.openxmlformats.org/officeDocument/2006/relationships/slide" Target="slide8.xml"/><Relationship Id="rId4" Type="http://schemas.openxmlformats.org/officeDocument/2006/relationships/image" Target="../media/image9.jpeg"/><Relationship Id="rId9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slide" Target="slide7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43.jpeg"/><Relationship Id="rId17" Type="http://schemas.openxmlformats.org/officeDocument/2006/relationships/image" Target="../media/image42.png"/><Relationship Id="rId2" Type="http://schemas.openxmlformats.org/officeDocument/2006/relationships/audio" Target="../media/media19.wma"/><Relationship Id="rId16" Type="http://schemas.openxmlformats.org/officeDocument/2006/relationships/slide" Target="slide10.xml"/><Relationship Id="rId1" Type="http://schemas.microsoft.com/office/2007/relationships/media" Target="../media/media19.wma"/><Relationship Id="rId6" Type="http://schemas.microsoft.com/office/2007/relationships/hdphoto" Target="../media/hdphoto2.wdp"/><Relationship Id="rId11" Type="http://schemas.openxmlformats.org/officeDocument/2006/relationships/image" Target="../media/image54.png"/><Relationship Id="rId5" Type="http://schemas.openxmlformats.org/officeDocument/2006/relationships/image" Target="../media/image24.png"/><Relationship Id="rId15" Type="http://schemas.microsoft.com/office/2007/relationships/hdphoto" Target="../media/hdphoto4.wdp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7.xml"/><Relationship Id="rId9" Type="http://schemas.openxmlformats.org/officeDocument/2006/relationships/hyperlink" Target="https://pubmed.ncbi.nlm.nih.gov/31330566/" TargetMode="External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hyperlink" Target="https://pubmed.ncbi.nlm.nih.gov/31330566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24.png"/><Relationship Id="rId15" Type="http://schemas.openxmlformats.org/officeDocument/2006/relationships/image" Target="../media/image39.png"/><Relationship Id="rId10" Type="http://schemas.openxmlformats.org/officeDocument/2006/relationships/slide" Target="slide7.xml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.jpe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12" Type="http://schemas.openxmlformats.org/officeDocument/2006/relationships/image" Target="../media/image22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9.jpeg"/><Relationship Id="rId11" Type="http://schemas.openxmlformats.org/officeDocument/2006/relationships/slide" Target="slide25.xml"/><Relationship Id="rId5" Type="http://schemas.openxmlformats.org/officeDocument/2006/relationships/image" Target="../media/image44.jpeg"/><Relationship Id="rId10" Type="http://schemas.openxmlformats.org/officeDocument/2006/relationships/slide" Target="slide23.xml"/><Relationship Id="rId4" Type="http://schemas.openxmlformats.org/officeDocument/2006/relationships/notesSlide" Target="../notesSlides/notesSlide19.xml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24.xml"/><Relationship Id="rId10" Type="http://schemas.openxmlformats.org/officeDocument/2006/relationships/image" Target="../media/image42.png"/><Relationship Id="rId4" Type="http://schemas.openxmlformats.org/officeDocument/2006/relationships/image" Target="../media/image9.jpeg"/><Relationship Id="rId9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2.png"/><Relationship Id="rId3" Type="http://schemas.openxmlformats.org/officeDocument/2006/relationships/image" Target="../media/image44.jpeg"/><Relationship Id="rId7" Type="http://schemas.openxmlformats.org/officeDocument/2006/relationships/image" Target="../media/image9.jpeg"/><Relationship Id="rId12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microsoft.com/office/2007/relationships/hdphoto" Target="../media/hdphoto4.wdp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hyperlink" Target="https://pubmed.ncbi.nlm.nih.gov/31330566/" TargetMode="External"/><Relationship Id="rId9" Type="http://schemas.openxmlformats.org/officeDocument/2006/relationships/slide" Target="slide7.xml"/><Relationship Id="rId1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26.xml"/><Relationship Id="rId10" Type="http://schemas.openxmlformats.org/officeDocument/2006/relationships/image" Target="../media/image42.png"/><Relationship Id="rId4" Type="http://schemas.openxmlformats.org/officeDocument/2006/relationships/image" Target="../media/image9.jpeg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38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41.png"/><Relationship Id="rId11" Type="http://schemas.openxmlformats.org/officeDocument/2006/relationships/slide" Target="slide7.xml"/><Relationship Id="rId5" Type="http://schemas.openxmlformats.org/officeDocument/2006/relationships/hyperlink" Target="https://pubmed.ncbi.nlm.nih.gov/31330566/" TargetMode="External"/><Relationship Id="rId15" Type="http://schemas.openxmlformats.org/officeDocument/2006/relationships/image" Target="../media/image42.png"/><Relationship Id="rId10" Type="http://schemas.openxmlformats.org/officeDocument/2006/relationships/image" Target="../media/image60.png"/><Relationship Id="rId4" Type="http://schemas.openxmlformats.org/officeDocument/2006/relationships/image" Target="../media/image44.jpeg"/><Relationship Id="rId9" Type="http://schemas.openxmlformats.org/officeDocument/2006/relationships/image" Target="../media/image22.png"/><Relationship Id="rId1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42.png"/><Relationship Id="rId3" Type="http://schemas.openxmlformats.org/officeDocument/2006/relationships/image" Target="../media/image44.jpeg"/><Relationship Id="rId7" Type="http://schemas.microsoft.com/office/2007/relationships/hdphoto" Target="../media/hdphoto5.wdp"/><Relationship Id="rId12" Type="http://schemas.openxmlformats.org/officeDocument/2006/relationships/slide" Target="slide2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slide" Target="slide50.xml"/><Relationship Id="rId5" Type="http://schemas.openxmlformats.org/officeDocument/2006/relationships/slide" Target="slide7.xml"/><Relationship Id="rId10" Type="http://schemas.openxmlformats.org/officeDocument/2006/relationships/slide" Target="slide39.xml"/><Relationship Id="rId4" Type="http://schemas.openxmlformats.org/officeDocument/2006/relationships/image" Target="../media/image9.jpeg"/><Relationship Id="rId9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29.xml"/><Relationship Id="rId10" Type="http://schemas.openxmlformats.org/officeDocument/2006/relationships/image" Target="../media/image42.png"/><Relationship Id="rId4" Type="http://schemas.openxmlformats.org/officeDocument/2006/relationships/image" Target="../media/image9.jpeg"/><Relationship Id="rId9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2.png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12" Type="http://schemas.openxmlformats.org/officeDocument/2006/relationships/slide" Target="slide2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hyperlink" Target="https://pubmed.ncbi.nlm.nih.gov/31330566/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9.jpeg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media" Target="../media/media3.wma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3.wma"/><Relationship Id="rId9" Type="http://schemas.openxmlformats.org/officeDocument/2006/relationships/hyperlink" Target="https://www.equator-network.org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13" Type="http://schemas.microsoft.com/office/2007/relationships/hdphoto" Target="../media/hdphoto5.wdp"/><Relationship Id="rId18" Type="http://schemas.openxmlformats.org/officeDocument/2006/relationships/slide" Target="slide27.xml"/><Relationship Id="rId3" Type="http://schemas.microsoft.com/office/2007/relationships/media" Target="../media/media22.wm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6.png"/><Relationship Id="rId17" Type="http://schemas.openxmlformats.org/officeDocument/2006/relationships/slide" Target="slide37.xml"/><Relationship Id="rId2" Type="http://schemas.openxmlformats.org/officeDocument/2006/relationships/audio" Target="../media/media21.wma"/><Relationship Id="rId16" Type="http://schemas.openxmlformats.org/officeDocument/2006/relationships/slide" Target="slide35.xml"/><Relationship Id="rId20" Type="http://schemas.openxmlformats.org/officeDocument/2006/relationships/image" Target="../media/image22.png"/><Relationship Id="rId1" Type="http://schemas.microsoft.com/office/2007/relationships/media" Target="../media/media21.wma"/><Relationship Id="rId6" Type="http://schemas.openxmlformats.org/officeDocument/2006/relationships/audio" Target="../media/media23.wma"/><Relationship Id="rId11" Type="http://schemas.openxmlformats.org/officeDocument/2006/relationships/slide" Target="slide7.xml"/><Relationship Id="rId5" Type="http://schemas.microsoft.com/office/2007/relationships/media" Target="../media/media23.wma"/><Relationship Id="rId15" Type="http://schemas.openxmlformats.org/officeDocument/2006/relationships/slide" Target="slide33.xml"/><Relationship Id="rId10" Type="http://schemas.openxmlformats.org/officeDocument/2006/relationships/image" Target="../media/image9.jpeg"/><Relationship Id="rId19" Type="http://schemas.openxmlformats.org/officeDocument/2006/relationships/image" Target="../media/image42.png"/><Relationship Id="rId4" Type="http://schemas.openxmlformats.org/officeDocument/2006/relationships/audio" Target="../media/media22.wma"/><Relationship Id="rId9" Type="http://schemas.openxmlformats.org/officeDocument/2006/relationships/image" Target="../media/image44.jpeg"/><Relationship Id="rId1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jpeg"/><Relationship Id="rId7" Type="http://schemas.openxmlformats.org/officeDocument/2006/relationships/slide" Target="slide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image" Target="../media/image42.png"/><Relationship Id="rId5" Type="http://schemas.openxmlformats.org/officeDocument/2006/relationships/slide" Target="slide31.xml"/><Relationship Id="rId10" Type="http://schemas.openxmlformats.org/officeDocument/2006/relationships/slide" Target="slide30.xml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7.xml"/><Relationship Id="rId3" Type="http://schemas.openxmlformats.org/officeDocument/2006/relationships/image" Target="../media/image44.jpeg"/><Relationship Id="rId7" Type="http://schemas.openxmlformats.org/officeDocument/2006/relationships/hyperlink" Target="https://pubmed.ncbi.nlm.nih.gov/31330566/" TargetMode="External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microsoft.com/office/2007/relationships/hdphoto" Target="../media/hdphoto4.wdp"/><Relationship Id="rId5" Type="http://schemas.openxmlformats.org/officeDocument/2006/relationships/image" Target="../media/image61.png"/><Relationship Id="rId10" Type="http://schemas.openxmlformats.org/officeDocument/2006/relationships/image" Target="../media/image38.png"/><Relationship Id="rId4" Type="http://schemas.openxmlformats.org/officeDocument/2006/relationships/image" Target="../media/image9.jpeg"/><Relationship Id="rId9" Type="http://schemas.openxmlformats.org/officeDocument/2006/relationships/slide" Target="slide7.xml"/><Relationship Id="rId1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jpeg"/><Relationship Id="rId7" Type="http://schemas.openxmlformats.org/officeDocument/2006/relationships/slide" Target="slide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image" Target="../media/image42.png"/><Relationship Id="rId5" Type="http://schemas.openxmlformats.org/officeDocument/2006/relationships/slide" Target="slide33.xml"/><Relationship Id="rId10" Type="http://schemas.openxmlformats.org/officeDocument/2006/relationships/slide" Target="slide27.xml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7.xml"/><Relationship Id="rId3" Type="http://schemas.openxmlformats.org/officeDocument/2006/relationships/image" Target="../media/image44.jpeg"/><Relationship Id="rId7" Type="http://schemas.openxmlformats.org/officeDocument/2006/relationships/hyperlink" Target="https://pubmed.ncbi.nlm.nih.gov/31330566/" TargetMode="External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microsoft.com/office/2007/relationships/hdphoto" Target="../media/hdphoto4.wdp"/><Relationship Id="rId5" Type="http://schemas.openxmlformats.org/officeDocument/2006/relationships/image" Target="../media/image61.png"/><Relationship Id="rId10" Type="http://schemas.openxmlformats.org/officeDocument/2006/relationships/image" Target="../media/image38.png"/><Relationship Id="rId4" Type="http://schemas.openxmlformats.org/officeDocument/2006/relationships/image" Target="../media/image9.jpeg"/><Relationship Id="rId9" Type="http://schemas.openxmlformats.org/officeDocument/2006/relationships/slide" Target="slide7.xml"/><Relationship Id="rId1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jpeg"/><Relationship Id="rId7" Type="http://schemas.openxmlformats.org/officeDocument/2006/relationships/slide" Target="slide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11" Type="http://schemas.openxmlformats.org/officeDocument/2006/relationships/image" Target="../media/image42.png"/><Relationship Id="rId5" Type="http://schemas.openxmlformats.org/officeDocument/2006/relationships/slide" Target="slide35.xml"/><Relationship Id="rId10" Type="http://schemas.openxmlformats.org/officeDocument/2006/relationships/slide" Target="slide27.xml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2.png"/><Relationship Id="rId3" Type="http://schemas.openxmlformats.org/officeDocument/2006/relationships/image" Target="../media/image44.jpeg"/><Relationship Id="rId7" Type="http://schemas.openxmlformats.org/officeDocument/2006/relationships/image" Target="../media/image41.png"/><Relationship Id="rId12" Type="http://schemas.openxmlformats.org/officeDocument/2006/relationships/slide" Target="slide2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31330566/" TargetMode="External"/><Relationship Id="rId11" Type="http://schemas.openxmlformats.org/officeDocument/2006/relationships/image" Target="../media/image43.jpeg"/><Relationship Id="rId5" Type="http://schemas.openxmlformats.org/officeDocument/2006/relationships/image" Target="../media/image54.png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jpeg"/><Relationship Id="rId7" Type="http://schemas.openxmlformats.org/officeDocument/2006/relationships/slide" Target="slide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image" Target="../media/image42.png"/><Relationship Id="rId5" Type="http://schemas.openxmlformats.org/officeDocument/2006/relationships/slide" Target="slide37.xml"/><Relationship Id="rId10" Type="http://schemas.openxmlformats.org/officeDocument/2006/relationships/slide" Target="slide27.xml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2.png"/><Relationship Id="rId3" Type="http://schemas.openxmlformats.org/officeDocument/2006/relationships/image" Target="../media/image44.jpeg"/><Relationship Id="rId7" Type="http://schemas.openxmlformats.org/officeDocument/2006/relationships/image" Target="../media/image41.png"/><Relationship Id="rId12" Type="http://schemas.openxmlformats.org/officeDocument/2006/relationships/slide" Target="slide2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31330566/" TargetMode="External"/><Relationship Id="rId11" Type="http://schemas.openxmlformats.org/officeDocument/2006/relationships/image" Target="../media/image43.jpeg"/><Relationship Id="rId5" Type="http://schemas.openxmlformats.org/officeDocument/2006/relationships/image" Target="../media/image63.png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13" Type="http://schemas.openxmlformats.org/officeDocument/2006/relationships/image" Target="../media/image56.png"/><Relationship Id="rId3" Type="http://schemas.microsoft.com/office/2007/relationships/media" Target="../media/media25.wma"/><Relationship Id="rId7" Type="http://schemas.openxmlformats.org/officeDocument/2006/relationships/slideLayout" Target="../slideLayouts/slideLayout2.xml"/><Relationship Id="rId12" Type="http://schemas.openxmlformats.org/officeDocument/2006/relationships/slide" Target="slide7.xml"/><Relationship Id="rId17" Type="http://schemas.openxmlformats.org/officeDocument/2006/relationships/image" Target="../media/image42.png"/><Relationship Id="rId2" Type="http://schemas.openxmlformats.org/officeDocument/2006/relationships/audio" Target="../media/media24.wma"/><Relationship Id="rId16" Type="http://schemas.openxmlformats.org/officeDocument/2006/relationships/slide" Target="slide27.xml"/><Relationship Id="rId1" Type="http://schemas.microsoft.com/office/2007/relationships/media" Target="../media/media24.wma"/><Relationship Id="rId6" Type="http://schemas.openxmlformats.org/officeDocument/2006/relationships/audio" Target="../media/media26.wma"/><Relationship Id="rId11" Type="http://schemas.openxmlformats.org/officeDocument/2006/relationships/image" Target="../media/image9.jpeg"/><Relationship Id="rId5" Type="http://schemas.microsoft.com/office/2007/relationships/media" Target="../media/media26.wma"/><Relationship Id="rId1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audio" Target="../media/media25.wma"/><Relationship Id="rId9" Type="http://schemas.openxmlformats.org/officeDocument/2006/relationships/image" Target="../media/image2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eg"/><Relationship Id="rId3" Type="http://schemas.microsoft.com/office/2007/relationships/media" Target="../media/media5.wma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4.wma"/><Relationship Id="rId16" Type="http://schemas.openxmlformats.org/officeDocument/2006/relationships/image" Target="../media/image18.png"/><Relationship Id="rId1" Type="http://schemas.microsoft.com/office/2007/relationships/media" Target="../media/media4.wma"/><Relationship Id="rId6" Type="http://schemas.openxmlformats.org/officeDocument/2006/relationships/notesSlide" Target="../notesSlides/notesSlide3.xml"/><Relationship Id="rId11" Type="http://schemas.openxmlformats.org/officeDocument/2006/relationships/hyperlink" Target="https://pubmed.ncbi.nlm.nih.gov/27004232/" TargetMode="Externa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audio" Target="../media/media5.wma"/><Relationship Id="rId9" Type="http://schemas.openxmlformats.org/officeDocument/2006/relationships/hyperlink" Target="https://pubmed.ncbi.nlm.nih.gov/12809421/" TargetMode="External"/><Relationship Id="rId1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11" Type="http://schemas.openxmlformats.org/officeDocument/2006/relationships/image" Target="../media/image42.png"/><Relationship Id="rId5" Type="http://schemas.openxmlformats.org/officeDocument/2006/relationships/image" Target="../media/image9.jpeg"/><Relationship Id="rId10" Type="http://schemas.openxmlformats.org/officeDocument/2006/relationships/slide" Target="slide39.xml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microsoft.com/office/2007/relationships/hdphoto" Target="../media/hdphoto4.wdp"/><Relationship Id="rId3" Type="http://schemas.openxmlformats.org/officeDocument/2006/relationships/image" Target="../media/image24.png"/><Relationship Id="rId21" Type="http://schemas.openxmlformats.org/officeDocument/2006/relationships/image" Target="../media/image43.jpeg"/><Relationship Id="rId7" Type="http://schemas.openxmlformats.org/officeDocument/2006/relationships/image" Target="../media/image41.png"/><Relationship Id="rId12" Type="http://schemas.openxmlformats.org/officeDocument/2006/relationships/image" Target="../media/image68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6" Type="http://schemas.openxmlformats.org/officeDocument/2006/relationships/slide" Target="slide7.xm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31330566/" TargetMode="External"/><Relationship Id="rId11" Type="http://schemas.openxmlformats.org/officeDocument/2006/relationships/image" Target="../media/image67.png"/><Relationship Id="rId5" Type="http://schemas.openxmlformats.org/officeDocument/2006/relationships/image" Target="../media/image9.jpe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slide" Target="slide39.xml"/><Relationship Id="rId4" Type="http://schemas.microsoft.com/office/2007/relationships/hdphoto" Target="../media/hdphoto2.wdp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11" Type="http://schemas.openxmlformats.org/officeDocument/2006/relationships/image" Target="../media/image42.png"/><Relationship Id="rId5" Type="http://schemas.openxmlformats.org/officeDocument/2006/relationships/image" Target="../media/image9.jpeg"/><Relationship Id="rId10" Type="http://schemas.openxmlformats.org/officeDocument/2006/relationships/slide" Target="slide27.xml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image" Target="../media/image73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slide" Target="slide39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11" Type="http://schemas.openxmlformats.org/officeDocument/2006/relationships/image" Target="../media/image42.png"/><Relationship Id="rId5" Type="http://schemas.openxmlformats.org/officeDocument/2006/relationships/image" Target="../media/image9.jpeg"/><Relationship Id="rId10" Type="http://schemas.openxmlformats.org/officeDocument/2006/relationships/slide" Target="slide27.xml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13" Type="http://schemas.openxmlformats.org/officeDocument/2006/relationships/image" Target="../media/image74.png"/><Relationship Id="rId18" Type="http://schemas.openxmlformats.org/officeDocument/2006/relationships/slide" Target="slide39.xml"/><Relationship Id="rId3" Type="http://schemas.microsoft.com/office/2007/relationships/media" Target="../media/media25.wm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17" Type="http://schemas.microsoft.com/office/2007/relationships/hdphoto" Target="../media/hdphoto4.wdp"/><Relationship Id="rId2" Type="http://schemas.openxmlformats.org/officeDocument/2006/relationships/audio" Target="../media/media24.wma"/><Relationship Id="rId16" Type="http://schemas.openxmlformats.org/officeDocument/2006/relationships/image" Target="../media/image38.png"/><Relationship Id="rId1" Type="http://schemas.microsoft.com/office/2007/relationships/media" Target="../media/media24.wma"/><Relationship Id="rId6" Type="http://schemas.openxmlformats.org/officeDocument/2006/relationships/audio" Target="../media/media26.wma"/><Relationship Id="rId11" Type="http://schemas.openxmlformats.org/officeDocument/2006/relationships/image" Target="../media/image9.jpeg"/><Relationship Id="rId5" Type="http://schemas.microsoft.com/office/2007/relationships/media" Target="../media/media26.wma"/><Relationship Id="rId15" Type="http://schemas.openxmlformats.org/officeDocument/2006/relationships/slide" Target="slide7.xml"/><Relationship Id="rId10" Type="http://schemas.microsoft.com/office/2007/relationships/hdphoto" Target="../media/hdphoto2.wdp"/><Relationship Id="rId19" Type="http://schemas.openxmlformats.org/officeDocument/2006/relationships/image" Target="../media/image42.png"/><Relationship Id="rId4" Type="http://schemas.openxmlformats.org/officeDocument/2006/relationships/audio" Target="../media/media25.wma"/><Relationship Id="rId9" Type="http://schemas.openxmlformats.org/officeDocument/2006/relationships/image" Target="../media/image24.png"/><Relationship Id="rId1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11" Type="http://schemas.openxmlformats.org/officeDocument/2006/relationships/image" Target="../media/image42.png"/><Relationship Id="rId5" Type="http://schemas.openxmlformats.org/officeDocument/2006/relationships/image" Target="../media/image9.jpeg"/><Relationship Id="rId10" Type="http://schemas.openxmlformats.org/officeDocument/2006/relationships/slide" Target="slide27.xml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2.png"/><Relationship Id="rId18" Type="http://schemas.openxmlformats.org/officeDocument/2006/relationships/image" Target="../media/image42.png"/><Relationship Id="rId3" Type="http://schemas.microsoft.com/office/2007/relationships/media" Target="../media/media25.wm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6.png"/><Relationship Id="rId17" Type="http://schemas.openxmlformats.org/officeDocument/2006/relationships/slide" Target="slide39.xml"/><Relationship Id="rId2" Type="http://schemas.openxmlformats.org/officeDocument/2006/relationships/audio" Target="../media/media24.wma"/><Relationship Id="rId16" Type="http://schemas.microsoft.com/office/2007/relationships/hdphoto" Target="../media/hdphoto4.wdp"/><Relationship Id="rId1" Type="http://schemas.microsoft.com/office/2007/relationships/media" Target="../media/media24.wma"/><Relationship Id="rId6" Type="http://schemas.openxmlformats.org/officeDocument/2006/relationships/audio" Target="../media/media26.wma"/><Relationship Id="rId11" Type="http://schemas.openxmlformats.org/officeDocument/2006/relationships/image" Target="../media/image9.jpeg"/><Relationship Id="rId5" Type="http://schemas.microsoft.com/office/2007/relationships/media" Target="../media/media26.wma"/><Relationship Id="rId15" Type="http://schemas.openxmlformats.org/officeDocument/2006/relationships/image" Target="../media/image38.png"/><Relationship Id="rId10" Type="http://schemas.openxmlformats.org/officeDocument/2006/relationships/image" Target="../media/image4.png"/><Relationship Id="rId4" Type="http://schemas.openxmlformats.org/officeDocument/2006/relationships/audio" Target="../media/media25.wma"/><Relationship Id="rId9" Type="http://schemas.microsoft.com/office/2007/relationships/hdphoto" Target="../media/hdphoto2.wdp"/><Relationship Id="rId14" Type="http://schemas.openxmlformats.org/officeDocument/2006/relationships/slide" Target="slide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11" Type="http://schemas.openxmlformats.org/officeDocument/2006/relationships/image" Target="../media/image42.png"/><Relationship Id="rId5" Type="http://schemas.openxmlformats.org/officeDocument/2006/relationships/image" Target="../media/image9.jpeg"/><Relationship Id="rId10" Type="http://schemas.openxmlformats.org/officeDocument/2006/relationships/slide" Target="slide27.xml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2.png"/><Relationship Id="rId18" Type="http://schemas.openxmlformats.org/officeDocument/2006/relationships/image" Target="../media/image42.png"/><Relationship Id="rId3" Type="http://schemas.microsoft.com/office/2007/relationships/media" Target="../media/media25.wm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7.png"/><Relationship Id="rId17" Type="http://schemas.openxmlformats.org/officeDocument/2006/relationships/slide" Target="slide39.xml"/><Relationship Id="rId2" Type="http://schemas.openxmlformats.org/officeDocument/2006/relationships/audio" Target="../media/media24.wma"/><Relationship Id="rId16" Type="http://schemas.microsoft.com/office/2007/relationships/hdphoto" Target="../media/hdphoto4.wdp"/><Relationship Id="rId1" Type="http://schemas.microsoft.com/office/2007/relationships/media" Target="../media/media24.wma"/><Relationship Id="rId6" Type="http://schemas.openxmlformats.org/officeDocument/2006/relationships/audio" Target="../media/media26.wma"/><Relationship Id="rId11" Type="http://schemas.openxmlformats.org/officeDocument/2006/relationships/image" Target="../media/image9.jpeg"/><Relationship Id="rId5" Type="http://schemas.microsoft.com/office/2007/relationships/media" Target="../media/media26.wma"/><Relationship Id="rId15" Type="http://schemas.openxmlformats.org/officeDocument/2006/relationships/image" Target="../media/image38.png"/><Relationship Id="rId10" Type="http://schemas.openxmlformats.org/officeDocument/2006/relationships/image" Target="../media/image4.png"/><Relationship Id="rId4" Type="http://schemas.openxmlformats.org/officeDocument/2006/relationships/audio" Target="../media/media25.wma"/><Relationship Id="rId9" Type="http://schemas.microsoft.com/office/2007/relationships/hdphoto" Target="../media/hdphoto2.wdp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quator-network.org/wp-content/uploads/2015/03/STARD-2015-checklist.pdf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19.jpe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59.xml"/><Relationship Id="rId3" Type="http://schemas.openxmlformats.org/officeDocument/2006/relationships/image" Target="../media/image24.png"/><Relationship Id="rId7" Type="http://schemas.openxmlformats.org/officeDocument/2006/relationships/image" Target="../media/image56.png"/><Relationship Id="rId12" Type="http://schemas.openxmlformats.org/officeDocument/2006/relationships/slide" Target="slide5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55.xml"/><Relationship Id="rId5" Type="http://schemas.openxmlformats.org/officeDocument/2006/relationships/image" Target="../media/image9.jpeg"/><Relationship Id="rId15" Type="http://schemas.openxmlformats.org/officeDocument/2006/relationships/image" Target="../media/image42.png"/><Relationship Id="rId10" Type="http://schemas.openxmlformats.org/officeDocument/2006/relationships/slide" Target="slide53.xml"/><Relationship Id="rId4" Type="http://schemas.microsoft.com/office/2007/relationships/hdphoto" Target="../media/hdphoto2.wdp"/><Relationship Id="rId9" Type="http://schemas.openxmlformats.org/officeDocument/2006/relationships/slide" Target="slide51.xml"/><Relationship Id="rId14" Type="http://schemas.openxmlformats.org/officeDocument/2006/relationships/slide" Target="slide2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11" Type="http://schemas.openxmlformats.org/officeDocument/2006/relationships/image" Target="../media/image42.png"/><Relationship Id="rId5" Type="http://schemas.openxmlformats.org/officeDocument/2006/relationships/image" Target="../media/image9.jpeg"/><Relationship Id="rId10" Type="http://schemas.openxmlformats.org/officeDocument/2006/relationships/slide" Target="slide50.xml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42.png"/><Relationship Id="rId5" Type="http://schemas.openxmlformats.org/officeDocument/2006/relationships/image" Target="../media/image78.png"/><Relationship Id="rId10" Type="http://schemas.openxmlformats.org/officeDocument/2006/relationships/slide" Target="slide50.xml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slide" Target="slide54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50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42.png"/><Relationship Id="rId5" Type="http://schemas.openxmlformats.org/officeDocument/2006/relationships/image" Target="../media/image78.png"/><Relationship Id="rId10" Type="http://schemas.openxmlformats.org/officeDocument/2006/relationships/slide" Target="slide50.xml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slide" Target="slide56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11" Type="http://schemas.openxmlformats.org/officeDocument/2006/relationships/slide" Target="slide50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hyperlink" Target="https://pubmed.ncbi.nlm.nih.gov/31330566/" TargetMode="External"/><Relationship Id="rId12" Type="http://schemas.openxmlformats.org/officeDocument/2006/relationships/slide" Target="slide50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microsoft.com/office/2007/relationships/hdphoto" Target="../media/hdphoto4.wdp"/><Relationship Id="rId5" Type="http://schemas.openxmlformats.org/officeDocument/2006/relationships/image" Target="../media/image9.jpe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slide" Target="slide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slide" Target="slide58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11" Type="http://schemas.openxmlformats.org/officeDocument/2006/relationships/slide" Target="slide50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hyperlink" Target="https://pubmed.ncbi.nlm.nih.gov/31330566/" TargetMode="External"/><Relationship Id="rId12" Type="http://schemas.openxmlformats.org/officeDocument/2006/relationships/slide" Target="slide5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microsoft.com/office/2007/relationships/hdphoto" Target="../media/hdphoto4.wdp"/><Relationship Id="rId5" Type="http://schemas.openxmlformats.org/officeDocument/2006/relationships/image" Target="../media/image9.jpe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slide" Target="slide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slide" Target="slide60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50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media" Target="../media/media13.wma"/><Relationship Id="rId18" Type="http://schemas.openxmlformats.org/officeDocument/2006/relationships/audio" Target="../media/media15.wma"/><Relationship Id="rId26" Type="http://schemas.openxmlformats.org/officeDocument/2006/relationships/image" Target="../media/image28.png"/><Relationship Id="rId3" Type="http://schemas.microsoft.com/office/2007/relationships/media" Target="../media/media8.wma"/><Relationship Id="rId21" Type="http://schemas.openxmlformats.org/officeDocument/2006/relationships/image" Target="../media/image24.png"/><Relationship Id="rId34" Type="http://schemas.microsoft.com/office/2007/relationships/hdphoto" Target="../media/hdphoto3.wdp"/><Relationship Id="rId7" Type="http://schemas.microsoft.com/office/2007/relationships/media" Target="../media/media10.wma"/><Relationship Id="rId12" Type="http://schemas.openxmlformats.org/officeDocument/2006/relationships/audio" Target="../media/media12.wma"/><Relationship Id="rId17" Type="http://schemas.microsoft.com/office/2007/relationships/media" Target="../media/media15.wma"/><Relationship Id="rId25" Type="http://schemas.openxmlformats.org/officeDocument/2006/relationships/image" Target="../media/image27.png"/><Relationship Id="rId33" Type="http://schemas.openxmlformats.org/officeDocument/2006/relationships/image" Target="../media/image34.png"/><Relationship Id="rId2" Type="http://schemas.openxmlformats.org/officeDocument/2006/relationships/audio" Target="../media/media7.wma"/><Relationship Id="rId16" Type="http://schemas.openxmlformats.org/officeDocument/2006/relationships/audio" Target="../media/media14.wma"/><Relationship Id="rId20" Type="http://schemas.openxmlformats.org/officeDocument/2006/relationships/notesSlide" Target="../notesSlides/notesSlide5.xml"/><Relationship Id="rId29" Type="http://schemas.openxmlformats.org/officeDocument/2006/relationships/image" Target="../media/image31.png"/><Relationship Id="rId1" Type="http://schemas.microsoft.com/office/2007/relationships/media" Target="../media/media7.wma"/><Relationship Id="rId6" Type="http://schemas.openxmlformats.org/officeDocument/2006/relationships/audio" Target="../media/media9.wma"/><Relationship Id="rId11" Type="http://schemas.microsoft.com/office/2007/relationships/media" Target="../media/media12.wma"/><Relationship Id="rId24" Type="http://schemas.openxmlformats.org/officeDocument/2006/relationships/image" Target="../media/image26.png"/><Relationship Id="rId32" Type="http://schemas.openxmlformats.org/officeDocument/2006/relationships/image" Target="../media/image4.png"/><Relationship Id="rId5" Type="http://schemas.microsoft.com/office/2007/relationships/media" Target="../media/media9.wma"/><Relationship Id="rId15" Type="http://schemas.microsoft.com/office/2007/relationships/media" Target="../media/media14.wma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10" Type="http://schemas.openxmlformats.org/officeDocument/2006/relationships/audio" Target="../media/media11.wma"/><Relationship Id="rId19" Type="http://schemas.openxmlformats.org/officeDocument/2006/relationships/slideLayout" Target="../slideLayouts/slideLayout1.xml"/><Relationship Id="rId31" Type="http://schemas.openxmlformats.org/officeDocument/2006/relationships/image" Target="../media/image33.png"/><Relationship Id="rId4" Type="http://schemas.openxmlformats.org/officeDocument/2006/relationships/audio" Target="../media/media8.wma"/><Relationship Id="rId9" Type="http://schemas.microsoft.com/office/2007/relationships/media" Target="../media/media11.wma"/><Relationship Id="rId14" Type="http://schemas.openxmlformats.org/officeDocument/2006/relationships/audio" Target="../media/media13.wma"/><Relationship Id="rId22" Type="http://schemas.microsoft.com/office/2007/relationships/hdphoto" Target="../media/hdphoto2.wdp"/><Relationship Id="rId27" Type="http://schemas.openxmlformats.org/officeDocument/2006/relationships/image" Target="../media/image29.png"/><Relationship Id="rId30" Type="http://schemas.openxmlformats.org/officeDocument/2006/relationships/image" Target="../media/image32.jpeg"/><Relationship Id="rId35" Type="http://schemas.openxmlformats.org/officeDocument/2006/relationships/image" Target="../media/image9.jpeg"/><Relationship Id="rId8" Type="http://schemas.openxmlformats.org/officeDocument/2006/relationships/audio" Target="../media/media10.wma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image" Target="../media/image72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slide" Target="slide50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9.jpeg"/><Relationship Id="rId7" Type="http://schemas.openxmlformats.org/officeDocument/2006/relationships/slide" Target="slide6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6.png"/><Relationship Id="rId10" Type="http://schemas.openxmlformats.org/officeDocument/2006/relationships/image" Target="../media/image42.png"/><Relationship Id="rId4" Type="http://schemas.openxmlformats.org/officeDocument/2006/relationships/slide" Target="slide7.xml"/><Relationship Id="rId9" Type="http://schemas.openxmlformats.org/officeDocument/2006/relationships/slide" Target="slide50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6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slide" Target="slide7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slide" Target="slide7.xml"/><Relationship Id="rId11" Type="http://schemas.openxmlformats.org/officeDocument/2006/relationships/slide" Target="slide67.xml"/><Relationship Id="rId5" Type="http://schemas.openxmlformats.org/officeDocument/2006/relationships/image" Target="../media/image9.jpeg"/><Relationship Id="rId15" Type="http://schemas.openxmlformats.org/officeDocument/2006/relationships/image" Target="../media/image22.png"/><Relationship Id="rId10" Type="http://schemas.openxmlformats.org/officeDocument/2006/relationships/slide" Target="slide65.xml"/><Relationship Id="rId4" Type="http://schemas.openxmlformats.org/officeDocument/2006/relationships/image" Target="../media/image44.jpeg"/><Relationship Id="rId9" Type="http://schemas.openxmlformats.org/officeDocument/2006/relationships/slide" Target="slide63.xml"/><Relationship Id="rId14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slide" Target="slide64.xml"/><Relationship Id="rId12" Type="http://schemas.openxmlformats.org/officeDocument/2006/relationships/image" Target="../media/image42.pn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22.png"/><Relationship Id="rId11" Type="http://schemas.openxmlformats.org/officeDocument/2006/relationships/slide" Target="slide62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openxmlformats.org/officeDocument/2006/relationships/image" Target="../media/image44.jpeg"/><Relationship Id="rId9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jpeg"/><Relationship Id="rId7" Type="http://schemas.openxmlformats.org/officeDocument/2006/relationships/slide" Target="slide7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42.png"/><Relationship Id="rId5" Type="http://schemas.openxmlformats.org/officeDocument/2006/relationships/image" Target="../media/image9.jpeg"/><Relationship Id="rId10" Type="http://schemas.openxmlformats.org/officeDocument/2006/relationships/slide" Target="slide62.xml"/><Relationship Id="rId4" Type="http://schemas.openxmlformats.org/officeDocument/2006/relationships/image" Target="../media/image82.png"/><Relationship Id="rId9" Type="http://schemas.microsoft.com/office/2007/relationships/hdphoto" Target="../media/hdphoto4.wdp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slide" Target="slide66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5.xml"/><Relationship Id="rId11" Type="http://schemas.openxmlformats.org/officeDocument/2006/relationships/slide" Target="slide62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image" Target="../media/image85.png"/><Relationship Id="rId12" Type="http://schemas.openxmlformats.org/officeDocument/2006/relationships/slide" Target="slide6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microsoft.com/office/2007/relationships/hdphoto" Target="../media/hdphoto4.wdp"/><Relationship Id="rId5" Type="http://schemas.openxmlformats.org/officeDocument/2006/relationships/image" Target="../media/image9.jpe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slide" Target="slide7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67.xml"/><Relationship Id="rId5" Type="http://schemas.openxmlformats.org/officeDocument/2006/relationships/slide" Target="slide68.xml"/><Relationship Id="rId10" Type="http://schemas.openxmlformats.org/officeDocument/2006/relationships/image" Target="../media/image42.png"/><Relationship Id="rId4" Type="http://schemas.openxmlformats.org/officeDocument/2006/relationships/image" Target="../media/image9.jpeg"/><Relationship Id="rId9" Type="http://schemas.openxmlformats.org/officeDocument/2006/relationships/slide" Target="slide6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image" Target="../media/image8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slide" Target="slide62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69.xml"/><Relationship Id="rId5" Type="http://schemas.openxmlformats.org/officeDocument/2006/relationships/slide" Target="slide70.xml"/><Relationship Id="rId10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slide" Target="slide6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0.xml"/><Relationship Id="rId18" Type="http://schemas.openxmlformats.org/officeDocument/2006/relationships/image" Target="../media/image36.png"/><Relationship Id="rId3" Type="http://schemas.microsoft.com/office/2007/relationships/media" Target="../media/media17.wma"/><Relationship Id="rId7" Type="http://schemas.openxmlformats.org/officeDocument/2006/relationships/image" Target="../media/image24.png"/><Relationship Id="rId12" Type="http://schemas.openxmlformats.org/officeDocument/2006/relationships/slide" Target="slide22.xml"/><Relationship Id="rId17" Type="http://schemas.openxmlformats.org/officeDocument/2006/relationships/slide" Target="slide83.xml"/><Relationship Id="rId2" Type="http://schemas.openxmlformats.org/officeDocument/2006/relationships/audio" Target="../media/media16.wma"/><Relationship Id="rId16" Type="http://schemas.openxmlformats.org/officeDocument/2006/relationships/slide" Target="slide78.xml"/><Relationship Id="rId1" Type="http://schemas.microsoft.com/office/2007/relationships/media" Target="../media/media16.wma"/><Relationship Id="rId6" Type="http://schemas.openxmlformats.org/officeDocument/2006/relationships/notesSlide" Target="../notesSlides/notesSlide6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7.xml"/><Relationship Id="rId15" Type="http://schemas.openxmlformats.org/officeDocument/2006/relationships/slide" Target="slide61.xml"/><Relationship Id="rId10" Type="http://schemas.openxmlformats.org/officeDocument/2006/relationships/image" Target="../media/image35.png"/><Relationship Id="rId4" Type="http://schemas.openxmlformats.org/officeDocument/2006/relationships/audio" Target="../media/media17.wma"/><Relationship Id="rId9" Type="http://schemas.openxmlformats.org/officeDocument/2006/relationships/image" Target="../media/image9.jpeg"/><Relationship Id="rId14" Type="http://schemas.openxmlformats.org/officeDocument/2006/relationships/slide" Target="slide2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image" Target="../media/image86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slide" Target="slide71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3" Type="http://schemas.microsoft.com/office/2007/relationships/hdphoto" Target="../media/hdphoto2.wdp"/><Relationship Id="rId7" Type="http://schemas.openxmlformats.org/officeDocument/2006/relationships/slide" Target="slide7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42.png"/><Relationship Id="rId5" Type="http://schemas.openxmlformats.org/officeDocument/2006/relationships/slide" Target="slide7.xml"/><Relationship Id="rId10" Type="http://schemas.openxmlformats.org/officeDocument/2006/relationships/slide" Target="slide50.xml"/><Relationship Id="rId4" Type="http://schemas.openxmlformats.org/officeDocument/2006/relationships/image" Target="../media/image9.jpeg"/><Relationship Id="rId9" Type="http://schemas.openxmlformats.org/officeDocument/2006/relationships/slide" Target="slide76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3.xml"/><Relationship Id="rId11" Type="http://schemas.openxmlformats.org/officeDocument/2006/relationships/image" Target="../media/image42.png"/><Relationship Id="rId5" Type="http://schemas.openxmlformats.org/officeDocument/2006/relationships/slide" Target="slide72.xml"/><Relationship Id="rId10" Type="http://schemas.openxmlformats.org/officeDocument/2006/relationships/slide" Target="slide71.xml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image" Target="../media/image90.png"/><Relationship Id="rId12" Type="http://schemas.openxmlformats.org/officeDocument/2006/relationships/slide" Target="slide71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microsoft.com/office/2007/relationships/hdphoto" Target="../media/hdphoto4.wdp"/><Relationship Id="rId5" Type="http://schemas.openxmlformats.org/officeDocument/2006/relationships/image" Target="../media/image9.jpe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slide" Target="slide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slide" Target="slide75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4.xml"/><Relationship Id="rId11" Type="http://schemas.openxmlformats.org/officeDocument/2006/relationships/slide" Target="slide62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image" Target="../media/image86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slide" Target="slide71.xml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7.xml"/><Relationship Id="rId11" Type="http://schemas.openxmlformats.org/officeDocument/2006/relationships/image" Target="../media/image42.png"/><Relationship Id="rId5" Type="http://schemas.openxmlformats.org/officeDocument/2006/relationships/slide" Target="slide76.xml"/><Relationship Id="rId10" Type="http://schemas.openxmlformats.org/officeDocument/2006/relationships/slide" Target="slide62.xml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image" Target="../media/image93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39.png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9.xml"/><Relationship Id="rId12" Type="http://schemas.microsoft.com/office/2007/relationships/hdphoto" Target="../media/hdphoto4.wdp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9.jpe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0" Type="http://schemas.openxmlformats.org/officeDocument/2006/relationships/slide" Target="slide7.xml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80.xml"/><Relationship Id="rId4" Type="http://schemas.openxmlformats.org/officeDocument/2006/relationships/image" Target="../media/image9.jpe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slide" Target="slide9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openxmlformats.org/officeDocument/2006/relationships/slide" Target="slide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39.png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82.xml"/><Relationship Id="rId4" Type="http://schemas.openxmlformats.org/officeDocument/2006/relationships/image" Target="../media/image9.jpeg"/><Relationship Id="rId9" Type="http://schemas.openxmlformats.org/officeDocument/2006/relationships/image" Target="../media/image3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4.png"/><Relationship Id="rId7" Type="http://schemas.openxmlformats.org/officeDocument/2006/relationships/image" Target="../media/image9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microsoft.com/office/2007/relationships/hdphoto" Target="../media/hdphoto4.wdp"/><Relationship Id="rId5" Type="http://schemas.openxmlformats.org/officeDocument/2006/relationships/image" Target="../media/image9.jpe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slide" Target="slide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slide" Target="slide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5" Type="http://schemas.openxmlformats.org/officeDocument/2006/relationships/image" Target="../media/image39.png"/><Relationship Id="rId10" Type="http://schemas.openxmlformats.org/officeDocument/2006/relationships/slide" Target="slide88.xml"/><Relationship Id="rId4" Type="http://schemas.openxmlformats.org/officeDocument/2006/relationships/notesSlide" Target="../notesSlides/notesSlide63.xml"/><Relationship Id="rId9" Type="http://schemas.openxmlformats.org/officeDocument/2006/relationships/slide" Target="slide86.xml"/><Relationship Id="rId14" Type="http://schemas.microsoft.com/office/2007/relationships/hdphoto" Target="../media/hdphoto4.wdp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slide" Target="slide85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4.xml"/><Relationship Id="rId11" Type="http://schemas.openxmlformats.org/officeDocument/2006/relationships/image" Target="../media/image39.png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39.png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slide" Target="slide87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6.xml"/><Relationship Id="rId11" Type="http://schemas.openxmlformats.org/officeDocument/2006/relationships/image" Target="../media/image39.png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86.png"/><Relationship Id="rId10" Type="http://schemas.openxmlformats.org/officeDocument/2006/relationships/image" Target="../media/image39.png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9.xml"/><Relationship Id="rId5" Type="http://schemas.openxmlformats.org/officeDocument/2006/relationships/image" Target="../media/image9.jpe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39.png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31330566/" TargetMode="External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slide" Target="slide7.xml"/><Relationship Id="rId10" Type="http://schemas.openxmlformats.org/officeDocument/2006/relationships/slide" Target="slide8.xml"/><Relationship Id="rId4" Type="http://schemas.openxmlformats.org/officeDocument/2006/relationships/image" Target="../media/image40.png"/><Relationship Id="rId9" Type="http://schemas.openxmlformats.org/officeDocument/2006/relationships/image" Target="../media/image4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26511519/" TargetMode="External"/><Relationship Id="rId13" Type="http://schemas.openxmlformats.org/officeDocument/2006/relationships/image" Target="../media/image100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equator-network.org/wp-content/uploads/2015/03/STARD-2015-flow-diagram.pdf" TargetMode="External"/><Relationship Id="rId12" Type="http://schemas.openxmlformats.org/officeDocument/2006/relationships/hyperlink" Target="https://bmjopen.bmj.com/content/6/11/e012799" TargetMode="External"/><Relationship Id="rId2" Type="http://schemas.openxmlformats.org/officeDocument/2006/relationships/audio" Target="../media/media31.wma"/><Relationship Id="rId16" Type="http://schemas.openxmlformats.org/officeDocument/2006/relationships/image" Target="../media/image4.png"/><Relationship Id="rId1" Type="http://schemas.microsoft.com/office/2007/relationships/media" Target="../media/media31.wma"/><Relationship Id="rId6" Type="http://schemas.openxmlformats.org/officeDocument/2006/relationships/hyperlink" Target="https://www.equator-network.org/wp-content/uploads/2015/03/STARD-2015-checklist.pdf" TargetMode="External"/><Relationship Id="rId11" Type="http://schemas.openxmlformats.org/officeDocument/2006/relationships/hyperlink" Target="https://www.equator-network.org/reporting-guidelines/stard-abstracts/" TargetMode="External"/><Relationship Id="rId5" Type="http://schemas.openxmlformats.org/officeDocument/2006/relationships/hyperlink" Target="https://www.equator-network.org/reporting-guidelines/stard/" TargetMode="External"/><Relationship Id="rId15" Type="http://schemas.openxmlformats.org/officeDocument/2006/relationships/hyperlink" Target="mailto:suelly.ribeiro@ics.ufpa.br" TargetMode="External"/><Relationship Id="rId10" Type="http://schemas.openxmlformats.org/officeDocument/2006/relationships/hyperlink" Target="https://pubmed.ncbi.nlm.nih.gov/26510957/" TargetMode="External"/><Relationship Id="rId4" Type="http://schemas.openxmlformats.org/officeDocument/2006/relationships/notesSlide" Target="../notesSlides/notesSlide69.xml"/><Relationship Id="rId9" Type="http://schemas.openxmlformats.org/officeDocument/2006/relationships/hyperlink" Target="https://pubmed.ncbi.nlm.nih.gov/26509226/" TargetMode="External"/><Relationship Id="rId14" Type="http://schemas.openxmlformats.org/officeDocument/2006/relationships/image" Target="../media/image10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atmosphere,freshness,poster,poster background,pairing,spd layered,light blue,medical,light,simple,blue,cell">
            <a:extLst>
              <a:ext uri="{FF2B5EF4-FFF2-40B4-BE49-F238E27FC236}">
                <a16:creationId xmlns:a16="http://schemas.microsoft.com/office/drawing/2014/main" id="{58B7DD95-BE59-468E-B6D1-B218767657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-12510" y="-17432"/>
            <a:ext cx="615781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0A02B18-D9BE-408D-9DD0-48DB30CA11B8}"/>
              </a:ext>
            </a:extLst>
          </p:cNvPr>
          <p:cNvSpPr/>
          <p:nvPr/>
        </p:nvSpPr>
        <p:spPr>
          <a:xfrm>
            <a:off x="1568606" y="2324840"/>
            <a:ext cx="257634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</a:t>
            </a:r>
          </a:p>
          <a:p>
            <a:pPr algn="ctr"/>
            <a:r>
              <a:rPr lang="pt-BR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  <a:cs typeface="Aharoni" panose="02010803020104030203" pitchFamily="2" charset="-79"/>
              </a:rPr>
              <a:t>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161EB-1151-437E-90C2-F2CD4845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687" y="5732050"/>
            <a:ext cx="2407419" cy="69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ograma de Pós-Graduação em ODONTOLOGIA PPGO-UFPA">
            <a:extLst>
              <a:ext uri="{FF2B5EF4-FFF2-40B4-BE49-F238E27FC236}">
                <a16:creationId xmlns:a16="http://schemas.microsoft.com/office/drawing/2014/main" id="{8C07D19A-99B1-4BE5-8E95-797A2729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233" y="524825"/>
            <a:ext cx="3283785" cy="87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ítulo 4">
            <a:extLst>
              <a:ext uri="{FF2B5EF4-FFF2-40B4-BE49-F238E27FC236}">
                <a16:creationId xmlns:a16="http://schemas.microsoft.com/office/drawing/2014/main" id="{CC8A6DC9-A1E7-4E9F-976F-CC6CA145F836}"/>
              </a:ext>
            </a:extLst>
          </p:cNvPr>
          <p:cNvSpPr txBox="1">
            <a:spLocks/>
          </p:cNvSpPr>
          <p:nvPr/>
        </p:nvSpPr>
        <p:spPr>
          <a:xfrm>
            <a:off x="83652" y="4365636"/>
            <a:ext cx="606165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Cocogoose" panose="02000000000000000000" pitchFamily="2" charset="0"/>
                <a:cs typeface="AngsanaUPC" panose="020B0502040204020203" pitchFamily="18" charset="-34"/>
              </a:rPr>
              <a:t>TUTORIAL DE ITENS ESSENCIAIS NA ELABORAÇÃO DE ESTUDOS DE  PRECISÃO DE DIAGNÓSTICO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21AFC25-3E11-4538-9AFA-EB61654A0596}"/>
              </a:ext>
            </a:extLst>
          </p:cNvPr>
          <p:cNvSpPr/>
          <p:nvPr/>
        </p:nvSpPr>
        <p:spPr>
          <a:xfrm>
            <a:off x="7585303" y="4365636"/>
            <a:ext cx="322371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400" dirty="0">
                <a:ln w="0"/>
              </a:rPr>
              <a:t>DISCENTES</a:t>
            </a:r>
          </a:p>
          <a:p>
            <a:pPr algn="ctr"/>
            <a:r>
              <a:rPr lang="pt-BR" sz="1400" dirty="0">
                <a:ln w="0"/>
              </a:rPr>
              <a:t>Carlos Eduardo Vieira da Silva Gomes</a:t>
            </a:r>
          </a:p>
          <a:p>
            <a:pPr algn="ctr"/>
            <a:r>
              <a:rPr lang="pt-BR" sz="1400" dirty="0">
                <a:ln w="0"/>
              </a:rPr>
              <a:t>Priscilla Bitencourt de Almeida Figueiredo</a:t>
            </a:r>
          </a:p>
          <a:p>
            <a:pPr algn="ctr"/>
            <a:r>
              <a:rPr lang="pt-BR" sz="1400" dirty="0">
                <a:ln w="0"/>
              </a:rPr>
              <a:t>Suelly Maria Mendes Ribeiro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733751" y="2222962"/>
            <a:ext cx="5070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Disciplina Odontologia Baseada em Evidências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194184" y="313796"/>
            <a:ext cx="609600" cy="6096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7661511" y="3194501"/>
            <a:ext cx="3071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DOCENTES: </a:t>
            </a:r>
          </a:p>
          <a:p>
            <a:pPr algn="ctr"/>
            <a:r>
              <a:rPr lang="pt-BR" sz="1400" dirty="0" err="1"/>
              <a:t>Cecy</a:t>
            </a:r>
            <a:r>
              <a:rPr lang="pt-BR" sz="1400" dirty="0"/>
              <a:t> Martins Silva </a:t>
            </a:r>
          </a:p>
          <a:p>
            <a:pPr algn="ctr"/>
            <a:r>
              <a:rPr lang="pt-BR" sz="1400" dirty="0"/>
              <a:t>Eliane </a:t>
            </a:r>
            <a:r>
              <a:rPr lang="pt-BR" sz="1400" dirty="0" err="1"/>
              <a:t>Bemerguy</a:t>
            </a:r>
            <a:r>
              <a:rPr lang="pt-BR" sz="1400" dirty="0"/>
              <a:t> Alves </a:t>
            </a:r>
          </a:p>
          <a:p>
            <a:pPr algn="ctr"/>
            <a:r>
              <a:rPr lang="pt-BR" sz="1400" dirty="0" err="1"/>
              <a:t>Jesuina</a:t>
            </a:r>
            <a:r>
              <a:rPr lang="pt-BR" sz="1400" dirty="0"/>
              <a:t> Lamartine Nogueira Araújo</a:t>
            </a:r>
          </a:p>
        </p:txBody>
      </p:sp>
      <p:pic>
        <p:nvPicPr>
          <p:cNvPr id="6" name="Imagem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67" b="89520" l="4091" r="94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315" y="5643091"/>
            <a:ext cx="891688" cy="92816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19A3FF6-84E8-4BB4-9678-D2BFA01357B7}"/>
              </a:ext>
            </a:extLst>
          </p:cNvPr>
          <p:cNvSpPr txBox="1"/>
          <p:nvPr/>
        </p:nvSpPr>
        <p:spPr>
          <a:xfrm>
            <a:off x="6157815" y="1407210"/>
            <a:ext cx="5953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PROGRAMA DE PÓS GRADUAÇÃO EM ODONTOLOGIA DA UFPA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217725" y="6430978"/>
            <a:ext cx="238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Atalho para os itens </a:t>
            </a:r>
          </a:p>
        </p:txBody>
      </p:sp>
    </p:spTree>
    <p:extLst>
      <p:ext uri="{BB962C8B-B14F-4D97-AF65-F5344CB8AC3E}">
        <p14:creationId xmlns:p14="http://schemas.microsoft.com/office/powerpoint/2010/main" val="1508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3" grpId="0"/>
      <p:bldP spid="14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0" y="-1833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610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6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8382" y="41184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243189" y="245736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7" action="ppaction://hlinksldjump"/>
              </a:rPr>
              <a:t>CONTEXTUALIZAÇÃO 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7" action="ppaction://hlinksldjump"/>
              </a:rPr>
              <a:t>E OBJETIVO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18" name="Google Shape;7966;p67"/>
          <p:cNvSpPr/>
          <p:nvPr/>
        </p:nvSpPr>
        <p:spPr>
          <a:xfrm>
            <a:off x="2593018" y="245736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8" action="ppaction://hlinksldjump"/>
              </a:rPr>
              <a:t>MÉTODOS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19" name="Google Shape;7966;p67"/>
          <p:cNvSpPr/>
          <p:nvPr/>
        </p:nvSpPr>
        <p:spPr>
          <a:xfrm>
            <a:off x="5042680" y="245736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9" action="ppaction://hlinksldjump"/>
              </a:rPr>
              <a:t>RESULTADOS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21" name="Google Shape;7966;p67"/>
          <p:cNvSpPr/>
          <p:nvPr/>
        </p:nvSpPr>
        <p:spPr>
          <a:xfrm>
            <a:off x="7492342" y="245736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0" action="ppaction://hlinksldjump"/>
              </a:rPr>
              <a:t>DISCUSSÃO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23" name="Google Shape;7966;p67"/>
          <p:cNvSpPr/>
          <p:nvPr/>
        </p:nvSpPr>
        <p:spPr>
          <a:xfrm>
            <a:off x="9942004" y="245736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1" action="ppaction://hlinksldjump"/>
              </a:rPr>
              <a:t>REGISTRO</a:t>
            </a:r>
            <a:endParaRPr lang="pt-BR" sz="1400" dirty="0">
              <a:latin typeface="Simply Rounded" panose="02000500000000000000" pitchFamily="2" charset="0"/>
            </a:endParaRPr>
          </a:p>
          <a:p>
            <a:pPr algn="ctr"/>
            <a:endParaRPr lang="pt-BR" sz="1400" dirty="0">
              <a:latin typeface="Simply Rounded" panose="02000500000000000000" pitchFamily="2" charset="0"/>
            </a:endParaRPr>
          </a:p>
        </p:txBody>
      </p:sp>
      <p:graphicFrame>
        <p:nvGraphicFramePr>
          <p:cNvPr id="11" name="Tabela 6">
            <a:extLst>
              <a:ext uri="{FF2B5EF4-FFF2-40B4-BE49-F238E27FC236}">
                <a16:creationId xmlns:a16="http://schemas.microsoft.com/office/drawing/2014/main" id="{ADFA7AC1-3D8F-42B6-A0A0-3B04CA62D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243499"/>
              </p:ext>
            </p:extLst>
          </p:nvPr>
        </p:nvGraphicFramePr>
        <p:xfrm>
          <a:off x="-18626" y="783935"/>
          <a:ext cx="1220757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314">
                  <a:extLst>
                    <a:ext uri="{9D8B030D-6E8A-4147-A177-3AD203B41FA5}">
                      <a16:colId xmlns:a16="http://schemas.microsoft.com/office/drawing/2014/main" val="2791328877"/>
                    </a:ext>
                  </a:extLst>
                </a:gridCol>
                <a:gridCol w="552386">
                  <a:extLst>
                    <a:ext uri="{9D8B030D-6E8A-4147-A177-3AD203B41FA5}">
                      <a16:colId xmlns:a16="http://schemas.microsoft.com/office/drawing/2014/main" val="3338930873"/>
                    </a:ext>
                  </a:extLst>
                </a:gridCol>
                <a:gridCol w="9530876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1155735">
                <a:tc>
                  <a:txBody>
                    <a:bodyPr/>
                    <a:lstStyle/>
                    <a:p>
                      <a:r>
                        <a:rPr lang="pt-BR" sz="1800" b="1" dirty="0">
                          <a:latin typeface="Simply Rounded" panose="02000500000000000000" pitchFamily="2" charset="0"/>
                        </a:rPr>
                        <a:t>RESUMO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Simply Rounded" panose="02000500000000000000" pitchFamily="2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PT" sz="1800" dirty="0">
                          <a:latin typeface="Simply Rounded" panose="02000500000000000000" pitchFamily="2" charset="0"/>
                        </a:rPr>
                        <a:t>Descreva um resumo estruturado conforme o roteiro a seguir (para orientações mais específicas, consulte STARD para resumos disponível neste tutorial). Recomendamos que seu resumo seja elaborado ao final de todo seu estudo.</a:t>
                      </a:r>
                      <a:endParaRPr lang="pt-BR" sz="1800" dirty="0">
                        <a:latin typeface="Simply Rounded" panose="02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240361"/>
                  </a:ext>
                </a:extLst>
              </a:tr>
            </a:tbl>
          </a:graphicData>
        </a:graphic>
      </p:graphicFrame>
      <p:pic>
        <p:nvPicPr>
          <p:cNvPr id="12" name="Imagem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127" y="5682231"/>
            <a:ext cx="832568" cy="804056"/>
          </a:xfrm>
          <a:prstGeom prst="rect">
            <a:avLst/>
          </a:prstGeom>
        </p:spPr>
      </p:pic>
      <p:pic>
        <p:nvPicPr>
          <p:cNvPr id="1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979" y="41184"/>
            <a:ext cx="513400" cy="513400"/>
          </a:xfrm>
          <a:prstGeom prst="rect">
            <a:avLst/>
          </a:prstGeom>
        </p:spPr>
      </p:pic>
      <p:pic>
        <p:nvPicPr>
          <p:cNvPr id="17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80" y="5692597"/>
            <a:ext cx="794932" cy="7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5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53" y="12525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5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6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212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ela 6">
            <a:extLst>
              <a:ext uri="{FF2B5EF4-FFF2-40B4-BE49-F238E27FC236}">
                <a16:creationId xmlns:a16="http://schemas.microsoft.com/office/drawing/2014/main" id="{ADFA7AC1-3D8F-42B6-A0A0-3B04CA62D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285198"/>
              </p:ext>
            </p:extLst>
          </p:nvPr>
        </p:nvGraphicFramePr>
        <p:xfrm>
          <a:off x="2870757" y="3189498"/>
          <a:ext cx="6778210" cy="5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8210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523056">
                <a:tc>
                  <a:txBody>
                    <a:bodyPr/>
                    <a:lstStyle/>
                    <a:p>
                      <a:pPr algn="just"/>
                      <a:r>
                        <a:rPr lang="pt-BR" sz="1800" dirty="0">
                          <a:latin typeface="Simply Rounded" panose="02000500000000000000" pitchFamily="2" charset="0"/>
                        </a:rPr>
                        <a:t>Descreva sucintamente o objetivo de seu estudo.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002950"/>
                  </a:ext>
                </a:extLst>
              </a:tr>
            </a:tbl>
          </a:graphicData>
        </a:graphic>
      </p:graphicFrame>
      <p:sp>
        <p:nvSpPr>
          <p:cNvPr id="19" name="Google Shape;7966;p67"/>
          <p:cNvSpPr/>
          <p:nvPr/>
        </p:nvSpPr>
        <p:spPr>
          <a:xfrm>
            <a:off x="243189" y="245736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CONTEXTUALIZAÇÃO 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</a:rPr>
              <a:t>E OBJETIVO</a:t>
            </a:r>
          </a:p>
        </p:txBody>
      </p:sp>
      <p:grpSp>
        <p:nvGrpSpPr>
          <p:cNvPr id="23" name="Google Shape;10360;p72"/>
          <p:cNvGrpSpPr/>
          <p:nvPr/>
        </p:nvGrpSpPr>
        <p:grpSpPr>
          <a:xfrm>
            <a:off x="5403038" y="4008655"/>
            <a:ext cx="1292220" cy="1073430"/>
            <a:chOff x="-6329875" y="3992050"/>
            <a:chExt cx="291425" cy="291450"/>
          </a:xfrm>
          <a:solidFill>
            <a:srgbClr val="66FF33"/>
          </a:solidFill>
        </p:grpSpPr>
        <p:sp>
          <p:nvSpPr>
            <p:cNvPr id="24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8" name="Imagem 2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457" y="6040960"/>
            <a:ext cx="846012" cy="817039"/>
          </a:xfrm>
          <a:prstGeom prst="rect">
            <a:avLst/>
          </a:prstGeom>
        </p:spPr>
      </p:pic>
      <p:pic>
        <p:nvPicPr>
          <p:cNvPr id="29" name="Picture 4" descr="Volta Botão Computador - Gráfico vetorial grátis no Pixab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49" y="6042777"/>
            <a:ext cx="736509" cy="7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562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-13471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621" y="64359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843" y="1565689"/>
            <a:ext cx="12192000" cy="1914602"/>
          </a:xfrm>
          <a:prstGeom prst="rect">
            <a:avLst/>
          </a:prstGeom>
        </p:spPr>
      </p:pic>
      <p:pic>
        <p:nvPicPr>
          <p:cNvPr id="23" name="Imagem 22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871" y="5282287"/>
            <a:ext cx="841535" cy="104630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227912" y="6052763"/>
            <a:ext cx="6873053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12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1914" y="4908756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67" y="6052763"/>
            <a:ext cx="751094" cy="725372"/>
          </a:xfrm>
          <a:prstGeom prst="rect">
            <a:avLst/>
          </a:prstGeom>
        </p:spPr>
      </p:pic>
      <p:pic>
        <p:nvPicPr>
          <p:cNvPr id="19" name="Picture 4" descr="Volta Botão Computador - Gráfico vetorial grátis no Pixabay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7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53" y="12525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6">
            <a:extLst>
              <a:ext uri="{FF2B5EF4-FFF2-40B4-BE49-F238E27FC236}">
                <a16:creationId xmlns:a16="http://schemas.microsoft.com/office/drawing/2014/main" id="{ADFA7AC1-3D8F-42B6-A0A0-3B04CA62D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528874"/>
              </p:ext>
            </p:extLst>
          </p:nvPr>
        </p:nvGraphicFramePr>
        <p:xfrm>
          <a:off x="2619390" y="2929035"/>
          <a:ext cx="8964247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4247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1024979">
                <a:tc>
                  <a:txBody>
                    <a:bodyPr/>
                    <a:lstStyle/>
                    <a:p>
                      <a:pPr algn="just"/>
                      <a:r>
                        <a:rPr lang="pt-BR" sz="1800" dirty="0">
                          <a:latin typeface="Simply Rounded" panose="02000500000000000000" pitchFamily="2" charset="0"/>
                        </a:rPr>
                        <a:t>Coleta de dados: Seu estudo foi prospectivo ou retrospectivo; Descreva os c</a:t>
                      </a:r>
                      <a:r>
                        <a:rPr lang="pt-PT" sz="1800" dirty="0">
                          <a:latin typeface="Simply Rounded" panose="02000500000000000000" pitchFamily="2" charset="0"/>
                        </a:rPr>
                        <a:t>ritérios de elegibilidade para os participantes e onde os dados foram coletados; as características de formação de sua amostra: consecutiva, aleatória ou de conveniência; o seu teste índice e padrão de referência utilizado no estudo.</a:t>
                      </a:r>
                      <a:endParaRPr lang="pt-BR" sz="1800" dirty="0">
                        <a:latin typeface="Simply Rounded" panose="02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692615"/>
                  </a:ext>
                </a:extLst>
              </a:tr>
            </a:tbl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6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621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362469" y="245736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MÉTODOS</a:t>
            </a:r>
          </a:p>
        </p:txBody>
      </p:sp>
      <p:grpSp>
        <p:nvGrpSpPr>
          <p:cNvPr id="18" name="Google Shape;10360;p72"/>
          <p:cNvGrpSpPr/>
          <p:nvPr/>
        </p:nvGrpSpPr>
        <p:grpSpPr>
          <a:xfrm>
            <a:off x="5711080" y="4654046"/>
            <a:ext cx="1292220" cy="1073430"/>
            <a:chOff x="-6329875" y="3992050"/>
            <a:chExt cx="291425" cy="291450"/>
          </a:xfrm>
          <a:solidFill>
            <a:srgbClr val="66FF33"/>
          </a:solidFill>
        </p:grpSpPr>
        <p:sp>
          <p:nvSpPr>
            <p:cNvPr id="19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5" name="Imagem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24" y="6045959"/>
            <a:ext cx="758140" cy="732176"/>
          </a:xfrm>
          <a:prstGeom prst="rect">
            <a:avLst/>
          </a:prstGeom>
        </p:spPr>
      </p:pic>
      <p:pic>
        <p:nvPicPr>
          <p:cNvPr id="26" name="Picture 4" descr="Volta Botão Computador - Gráfico vetorial grátis no Pixab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119131"/>
            <a:ext cx="660035" cy="65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246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893" y="998417"/>
            <a:ext cx="12195050" cy="3911841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5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860" y="68692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52" y="0"/>
            <a:ext cx="554584" cy="554584"/>
          </a:xfrm>
          <a:prstGeom prst="rect">
            <a:avLst/>
          </a:prstGeom>
        </p:spPr>
      </p:pic>
      <p:pic>
        <p:nvPicPr>
          <p:cNvPr id="21" name="Imagem 20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818" y="5433440"/>
            <a:ext cx="790427" cy="982764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1921582" y="6138243"/>
            <a:ext cx="7508042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19" name="Imagem 1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88" y="6052763"/>
            <a:ext cx="751094" cy="725372"/>
          </a:xfrm>
          <a:prstGeom prst="rect">
            <a:avLst/>
          </a:prstGeom>
        </p:spPr>
      </p:pic>
      <p:pic>
        <p:nvPicPr>
          <p:cNvPr id="23" name="Picture 4" descr="Volta Botão Computador - Gráfico vetorial grátis no Pixaba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9624" y="4994236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36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53" y="12525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6">
            <a:extLst>
              <a:ext uri="{FF2B5EF4-FFF2-40B4-BE49-F238E27FC236}">
                <a16:creationId xmlns:a16="http://schemas.microsoft.com/office/drawing/2014/main" id="{ADFA7AC1-3D8F-42B6-A0A0-3B04CA62D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545144"/>
              </p:ext>
            </p:extLst>
          </p:nvPr>
        </p:nvGraphicFramePr>
        <p:xfrm>
          <a:off x="2648091" y="3320763"/>
          <a:ext cx="807928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9286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783582">
                <a:tc>
                  <a:txBody>
                    <a:bodyPr/>
                    <a:lstStyle/>
                    <a:p>
                      <a:pPr algn="just"/>
                      <a:r>
                        <a:rPr lang="pt-PT" sz="1800" dirty="0">
                          <a:latin typeface="Simply Rounded" panose="02000500000000000000" pitchFamily="2" charset="0"/>
                        </a:rPr>
                        <a:t>Descreva o número de participantes com e sem a condição alvo incluída na sua análise; as estimativas de acurácia do diagnóstico e sua precisão (com intervalos de confiança de 95%).</a:t>
                      </a:r>
                      <a:endParaRPr lang="pt-BR" sz="1800" dirty="0">
                        <a:latin typeface="Simply Rounded" panose="02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83755"/>
                  </a:ext>
                </a:extLst>
              </a:tr>
            </a:tbl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6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212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376819" y="245736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RESULTADOS</a:t>
            </a:r>
          </a:p>
        </p:txBody>
      </p:sp>
      <p:grpSp>
        <p:nvGrpSpPr>
          <p:cNvPr id="18" name="Google Shape;10360;p72"/>
          <p:cNvGrpSpPr/>
          <p:nvPr/>
        </p:nvGrpSpPr>
        <p:grpSpPr>
          <a:xfrm>
            <a:off x="5615546" y="4713157"/>
            <a:ext cx="1292220" cy="1073430"/>
            <a:chOff x="-6329875" y="3992050"/>
            <a:chExt cx="291425" cy="291450"/>
          </a:xfrm>
          <a:solidFill>
            <a:srgbClr val="66FF33"/>
          </a:solidFill>
        </p:grpSpPr>
        <p:sp>
          <p:nvSpPr>
            <p:cNvPr id="19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5" name="Imagem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24" y="6024869"/>
            <a:ext cx="815444" cy="787518"/>
          </a:xfrm>
          <a:prstGeom prst="rect">
            <a:avLst/>
          </a:prstGeom>
        </p:spPr>
      </p:pic>
      <p:pic>
        <p:nvPicPr>
          <p:cNvPr id="26" name="Picture 4" descr="Volta Botão Computador - Gráfico vetorial grátis no Pixab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597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43" y="1139313"/>
            <a:ext cx="12195049" cy="3388131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5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768" y="68984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460" y="5270335"/>
            <a:ext cx="799777" cy="994390"/>
          </a:xfrm>
          <a:prstGeom prst="rect">
            <a:avLst/>
          </a:prstGeom>
        </p:spPr>
      </p:pic>
      <p:pic>
        <p:nvPicPr>
          <p:cNvPr id="19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229" y="28674"/>
            <a:ext cx="497821" cy="49782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2227912" y="6010810"/>
            <a:ext cx="7201712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22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88" y="6052763"/>
            <a:ext cx="751094" cy="725372"/>
          </a:xfrm>
          <a:prstGeom prst="rect">
            <a:avLst/>
          </a:prstGeom>
        </p:spPr>
      </p:pic>
      <p:pic>
        <p:nvPicPr>
          <p:cNvPr id="24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9624" y="4866803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9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0" y="554583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6">
            <a:extLst>
              <a:ext uri="{FF2B5EF4-FFF2-40B4-BE49-F238E27FC236}">
                <a16:creationId xmlns:a16="http://schemas.microsoft.com/office/drawing/2014/main" id="{ADFA7AC1-3D8F-42B6-A0A0-3B04CA62D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552232"/>
              </p:ext>
            </p:extLst>
          </p:nvPr>
        </p:nvGraphicFramePr>
        <p:xfrm>
          <a:off x="3169716" y="3040870"/>
          <a:ext cx="8564153" cy="801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4153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801309">
                <a:tc>
                  <a:txBody>
                    <a:bodyPr/>
                    <a:lstStyle/>
                    <a:p>
                      <a:pPr algn="just"/>
                      <a:r>
                        <a:rPr lang="pt-BR" sz="1800" dirty="0">
                          <a:latin typeface="Simply Rounded" panose="02000500000000000000" pitchFamily="2" charset="0"/>
                        </a:rPr>
                        <a:t>Faça uma interpretação geral de seus resultados e as i</a:t>
                      </a:r>
                      <a:r>
                        <a:rPr lang="pt-PT" sz="1800" dirty="0">
                          <a:latin typeface="Simply Rounded" panose="02000500000000000000" pitchFamily="2" charset="0"/>
                        </a:rPr>
                        <a:t>mplicações para a prática, incluindo o uso pretendido do teste de índice.</a:t>
                      </a:r>
                      <a:endParaRPr lang="pt-BR" sz="1800" dirty="0">
                        <a:latin typeface="Simply Rounded" panose="02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615820"/>
                  </a:ext>
                </a:extLst>
              </a:tr>
            </a:tbl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6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269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803008" y="2313628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5" action="ppaction://hlinksldjump"/>
              </a:rPr>
              <a:t>DISCUSSÃO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18" name="Google Shape;10360;p72"/>
          <p:cNvGrpSpPr/>
          <p:nvPr/>
        </p:nvGrpSpPr>
        <p:grpSpPr>
          <a:xfrm>
            <a:off x="6019198" y="4186076"/>
            <a:ext cx="1292220" cy="1073430"/>
            <a:chOff x="-6329875" y="3992050"/>
            <a:chExt cx="291425" cy="291450"/>
          </a:xfrm>
          <a:solidFill>
            <a:srgbClr val="66FF33"/>
          </a:solidFill>
        </p:grpSpPr>
        <p:sp>
          <p:nvSpPr>
            <p:cNvPr id="19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5" name="Imagem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852" y="6059121"/>
            <a:ext cx="719909" cy="695255"/>
          </a:xfrm>
          <a:prstGeom prst="rect">
            <a:avLst/>
          </a:prstGeom>
        </p:spPr>
      </p:pic>
      <p:pic>
        <p:nvPicPr>
          <p:cNvPr id="26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430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274552" y="713983"/>
            <a:ext cx="609600" cy="6096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0963" y="9016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51" y="1998988"/>
            <a:ext cx="12052206" cy="15364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570" y="5421592"/>
            <a:ext cx="905582" cy="112594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055789" y="5984562"/>
            <a:ext cx="747034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000" dirty="0">
                <a:solidFill>
                  <a:srgbClr val="212121"/>
                </a:solidFill>
                <a:latin typeface="BlinkMacSystemFont"/>
              </a:rPr>
              <a:t>Van der Meer HA,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Visscher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CM,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Vredeveld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T,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Nijhuis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van der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Sanden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MW,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Hh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Engelbert R,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Speksnijder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CM. The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headache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measurement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instruments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: A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systematic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review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meta-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analysis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focusing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headaches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associated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musculoskeletal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symptoms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Cephalalgia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. 2019 Sep;39(10):1313-1332.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: 10.1177/0333102419840777.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Apr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18. PMID: 30997838; PMCID: PMC6710620.</a:t>
            </a:r>
            <a:endParaRPr lang="pt-BR" sz="1000" dirty="0"/>
          </a:p>
        </p:txBody>
      </p:sp>
      <p:pic>
        <p:nvPicPr>
          <p:cNvPr id="20" name="Imagem 1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88" y="6052763"/>
            <a:ext cx="751094" cy="72537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6137" y="4979793"/>
            <a:ext cx="1279640" cy="1678433"/>
          </a:xfrm>
          <a:prstGeom prst="rect">
            <a:avLst/>
          </a:prstGeom>
        </p:spPr>
      </p:pic>
      <p:pic>
        <p:nvPicPr>
          <p:cNvPr id="24" name="Picture 4" descr="Volta Botão Computador - Gráfico vetorial grátis no Pixabay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50" y="348212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6">
            <a:extLst>
              <a:ext uri="{FF2B5EF4-FFF2-40B4-BE49-F238E27FC236}">
                <a16:creationId xmlns:a16="http://schemas.microsoft.com/office/drawing/2014/main" id="{ADFA7AC1-3D8F-42B6-A0A0-3B04CA62D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395643"/>
              </p:ext>
            </p:extLst>
          </p:nvPr>
        </p:nvGraphicFramePr>
        <p:xfrm>
          <a:off x="3486402" y="3265670"/>
          <a:ext cx="5957850" cy="446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850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446884">
                <a:tc>
                  <a:txBody>
                    <a:bodyPr/>
                    <a:lstStyle/>
                    <a:p>
                      <a:pPr algn="just"/>
                      <a:r>
                        <a:rPr lang="pt-BR" sz="1800" dirty="0">
                          <a:latin typeface="Simply Rounded" panose="02000500000000000000" pitchFamily="2" charset="0"/>
                        </a:rPr>
                        <a:t>Nome e número do registro de seu estudo.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709726"/>
                  </a:ext>
                </a:extLst>
              </a:tr>
            </a:tbl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6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973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0360;p72"/>
          <p:cNvGrpSpPr/>
          <p:nvPr/>
        </p:nvGrpSpPr>
        <p:grpSpPr>
          <a:xfrm>
            <a:off x="5512360" y="4267960"/>
            <a:ext cx="1292220" cy="1077588"/>
            <a:chOff x="-6329875" y="3992050"/>
            <a:chExt cx="291425" cy="292579"/>
          </a:xfrm>
          <a:solidFill>
            <a:srgbClr val="66FF33"/>
          </a:solidFill>
        </p:grpSpPr>
        <p:sp>
          <p:nvSpPr>
            <p:cNvPr id="18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64;p72"/>
            <p:cNvSpPr/>
            <p:nvPr/>
          </p:nvSpPr>
          <p:spPr>
            <a:xfrm>
              <a:off x="-6329875" y="4131029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4" name="Imagem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342" y="6059121"/>
            <a:ext cx="800448" cy="773036"/>
          </a:xfrm>
          <a:prstGeom prst="rect">
            <a:avLst/>
          </a:prstGeom>
        </p:spPr>
      </p:pic>
      <p:sp>
        <p:nvSpPr>
          <p:cNvPr id="25" name="Google Shape;7966;p67"/>
          <p:cNvSpPr/>
          <p:nvPr/>
        </p:nvSpPr>
        <p:spPr>
          <a:xfrm>
            <a:off x="795975" y="240902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9" action="ppaction://hlinksldjump"/>
              </a:rPr>
              <a:t>REGISTRO</a:t>
            </a:r>
            <a:endParaRPr lang="pt-BR" sz="1400" dirty="0">
              <a:latin typeface="Simply Rounded" panose="02000500000000000000" pitchFamily="2" charset="0"/>
            </a:endParaRPr>
          </a:p>
          <a:p>
            <a:pPr algn="ctr"/>
            <a:endParaRPr lang="pt-BR" sz="1400" dirty="0">
              <a:latin typeface="Simply Rounded" panose="02000500000000000000" pitchFamily="2" charset="0"/>
            </a:endParaRPr>
          </a:p>
        </p:txBody>
      </p:sp>
      <p:pic>
        <p:nvPicPr>
          <p:cNvPr id="26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20" y="6127197"/>
            <a:ext cx="651956" cy="6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17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65018" y="1931205"/>
            <a:ext cx="9144000" cy="2387600"/>
          </a:xfrm>
        </p:spPr>
        <p:txBody>
          <a:bodyPr>
            <a:normAutofit/>
          </a:bodyPr>
          <a:lstStyle/>
          <a:p>
            <a:r>
              <a:rPr lang="pt-BR" sz="4900" dirty="0">
                <a:solidFill>
                  <a:srgbClr val="FF0000"/>
                </a:solidFill>
              </a:rPr>
              <a:t>Trata-se de um tutorial interativo. P</a:t>
            </a:r>
            <a:r>
              <a:rPr lang="pt-BR" sz="4400" dirty="0">
                <a:solidFill>
                  <a:srgbClr val="FF0000"/>
                </a:solidFill>
              </a:rPr>
              <a:t>ara melhor visualização deste tutorial seguem algumas orientações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26592" y="4504246"/>
            <a:ext cx="10789919" cy="165576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pt-BR" dirty="0" err="1">
                <a:solidFill>
                  <a:schemeClr val="accent1">
                    <a:lumMod val="50000"/>
                  </a:schemeClr>
                </a:solidFill>
              </a:rPr>
              <a:t>Deve</a:t>
            </a:r>
            <a:r>
              <a:rPr lang="en-US" altLang="pt-B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1">
                    <a:lumMod val="50000"/>
                  </a:schemeClr>
                </a:solidFill>
              </a:rPr>
              <a:t>ser</a:t>
            </a:r>
            <a:r>
              <a:rPr lang="en-US" altLang="pt-B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1">
                    <a:lumMod val="50000"/>
                  </a:schemeClr>
                </a:solidFill>
              </a:rPr>
              <a:t>selecionado</a:t>
            </a:r>
            <a:r>
              <a:rPr lang="en-US" altLang="pt-BR" dirty="0">
                <a:solidFill>
                  <a:schemeClr val="accent1">
                    <a:lumMod val="50000"/>
                  </a:schemeClr>
                </a:solidFill>
              </a:rPr>
              <a:t> o </a:t>
            </a:r>
            <a:r>
              <a:rPr lang="en-US" altLang="pt-BR" dirty="0" err="1">
                <a:solidFill>
                  <a:schemeClr val="accent1">
                    <a:lumMod val="50000"/>
                  </a:schemeClr>
                </a:solidFill>
              </a:rPr>
              <a:t>modo</a:t>
            </a:r>
            <a:r>
              <a:rPr lang="en-US" altLang="pt-BR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US" altLang="pt-BR" sz="28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altLang="pt-BR" sz="2800" dirty="0" err="1">
                <a:solidFill>
                  <a:schemeClr val="accent1">
                    <a:lumMod val="50000"/>
                  </a:schemeClr>
                </a:solidFill>
              </a:rPr>
              <a:t>Apresentação</a:t>
            </a:r>
            <a:r>
              <a:rPr lang="en-US" altLang="pt-BR" sz="2800" dirty="0">
                <a:solidFill>
                  <a:schemeClr val="accent1">
                    <a:lumMod val="50000"/>
                  </a:schemeClr>
                </a:solidFill>
              </a:rPr>
              <a:t> de Slides ”</a:t>
            </a:r>
          </a:p>
          <a:p>
            <a:pPr>
              <a:lnSpc>
                <a:spcPct val="80000"/>
              </a:lnSpc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cada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slide tem o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ícone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ouvir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o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áudio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explicativo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e para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obter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informações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Disponibilizamos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atalhos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chegar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diretamente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ao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item de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interesse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assim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como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retornar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ao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Menu principal  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 descr="Programa de Pós-Graduação em ODONTOLOGIA PPGO-UFPA">
            <a:extLst>
              <a:ext uri="{FF2B5EF4-FFF2-40B4-BE49-F238E27FC236}">
                <a16:creationId xmlns:a16="http://schemas.microsoft.com/office/drawing/2014/main" id="{8C07D19A-99B1-4BE5-8E95-797A2729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233" y="524825"/>
            <a:ext cx="3283785" cy="87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19A3FF6-84E8-4BB4-9678-D2BFA01357B7}"/>
              </a:ext>
            </a:extLst>
          </p:cNvPr>
          <p:cNvSpPr txBox="1"/>
          <p:nvPr/>
        </p:nvSpPr>
        <p:spPr>
          <a:xfrm>
            <a:off x="6157815" y="1407210"/>
            <a:ext cx="5953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PROGRAMA DE PÓS GRADUAÇÃO EM ODONTOLOGIA DA UFPA</a:t>
            </a:r>
          </a:p>
        </p:txBody>
      </p:sp>
    </p:spTree>
    <p:extLst>
      <p:ext uri="{BB962C8B-B14F-4D97-AF65-F5344CB8AC3E}">
        <p14:creationId xmlns:p14="http://schemas.microsoft.com/office/powerpoint/2010/main" val="320166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711" y="370698"/>
            <a:ext cx="609600" cy="609600"/>
          </a:xfrm>
          <a:prstGeom prst="rect">
            <a:avLst/>
          </a:prstGeom>
        </p:spPr>
      </p:pic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269" y="92668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432" y="5307489"/>
            <a:ext cx="965418" cy="120033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502" y="1001804"/>
            <a:ext cx="12158158" cy="4072455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275573" y="4121063"/>
            <a:ext cx="6826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75573" y="4448828"/>
            <a:ext cx="6826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275573" y="4776593"/>
            <a:ext cx="4596678" cy="2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2227912" y="6116939"/>
            <a:ext cx="6888504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26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6416" y="5043925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88" y="6052763"/>
            <a:ext cx="751094" cy="725372"/>
          </a:xfrm>
          <a:prstGeom prst="rect">
            <a:avLst/>
          </a:prstGeom>
        </p:spPr>
      </p:pic>
      <p:pic>
        <p:nvPicPr>
          <p:cNvPr id="29" name="Picture 4" descr="Volta Botão Computador - Gráfico vetorial grátis no Pixabay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5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253197" y="4218382"/>
            <a:ext cx="609600" cy="6096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4" y="1361034"/>
            <a:ext cx="12204231" cy="2074316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5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877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228" y="5677469"/>
            <a:ext cx="837499" cy="808818"/>
          </a:xfrm>
          <a:prstGeom prst="rect">
            <a:avLst/>
          </a:prstGeom>
        </p:spPr>
      </p:pic>
      <p:pic>
        <p:nvPicPr>
          <p:cNvPr id="17" name="Imagem 16">
            <a:hlinkClick r:id="rId13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023" y="5282929"/>
            <a:ext cx="967848" cy="1203358"/>
          </a:xfrm>
          <a:prstGeom prst="rect">
            <a:avLst/>
          </a:prstGeom>
        </p:spPr>
      </p:pic>
      <p:pic>
        <p:nvPicPr>
          <p:cNvPr id="18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80" y="5692597"/>
            <a:ext cx="794932" cy="7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2312443" y="5978456"/>
            <a:ext cx="7090864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27608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80" y="3560583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3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269" y="102358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181" y="5692597"/>
            <a:ext cx="910135" cy="878967"/>
          </a:xfrm>
          <a:prstGeom prst="rect">
            <a:avLst/>
          </a:prstGeom>
        </p:spPr>
      </p:pic>
      <p:sp>
        <p:nvSpPr>
          <p:cNvPr id="28" name="Google Shape;7966;p67"/>
          <p:cNvSpPr/>
          <p:nvPr/>
        </p:nvSpPr>
        <p:spPr>
          <a:xfrm>
            <a:off x="3238823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0" action="ppaction://hlinksldjump"/>
              </a:rPr>
              <a:t>INTRODUÇÃO 03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35" name="Google Shape;7966;p67"/>
          <p:cNvSpPr/>
          <p:nvPr/>
        </p:nvSpPr>
        <p:spPr>
          <a:xfrm>
            <a:off x="7016655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1" action="ppaction://hlinksldjump"/>
              </a:rPr>
              <a:t>INTRODUÇÃO 04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pic>
        <p:nvPicPr>
          <p:cNvPr id="2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28" y="-18330"/>
            <a:ext cx="609600" cy="609600"/>
          </a:xfrm>
          <a:prstGeom prst="rect">
            <a:avLst/>
          </a:prstGeom>
        </p:spPr>
      </p:pic>
      <p:pic>
        <p:nvPicPr>
          <p:cNvPr id="25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80" y="5692597"/>
            <a:ext cx="794932" cy="7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7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3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621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575314"/>
              </p:ext>
            </p:extLst>
          </p:nvPr>
        </p:nvGraphicFramePr>
        <p:xfrm>
          <a:off x="2752850" y="2858468"/>
          <a:ext cx="820725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7250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847823"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Elabore a introdução de seu estudo  baseada no contexto científico e clínico, incluindo o uso pretendido e a função clínica do teste de índice.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240361"/>
                  </a:ext>
                </a:extLst>
              </a:tr>
            </a:tbl>
          </a:graphicData>
        </a:graphic>
      </p:graphicFrame>
      <p:sp>
        <p:nvSpPr>
          <p:cNvPr id="25" name="Google Shape;7966;p67"/>
          <p:cNvSpPr/>
          <p:nvPr/>
        </p:nvSpPr>
        <p:spPr>
          <a:xfrm>
            <a:off x="416673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5" action="ppaction://hlinksldjump"/>
              </a:rPr>
              <a:t>INTRODUÇÃO 03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26" name="Google Shape;10360;p72"/>
          <p:cNvGrpSpPr/>
          <p:nvPr/>
        </p:nvGrpSpPr>
        <p:grpSpPr>
          <a:xfrm>
            <a:off x="5994557" y="4459032"/>
            <a:ext cx="1292220" cy="1073430"/>
            <a:chOff x="-6329875" y="3992050"/>
            <a:chExt cx="291425" cy="291450"/>
          </a:xfrm>
          <a:solidFill>
            <a:srgbClr val="0099FF"/>
          </a:solidFill>
        </p:grpSpPr>
        <p:sp>
          <p:nvSpPr>
            <p:cNvPr id="29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33" name="Imagem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6" y="5950423"/>
            <a:ext cx="857062" cy="827711"/>
          </a:xfrm>
          <a:prstGeom prst="rect">
            <a:avLst/>
          </a:prstGeom>
        </p:spPr>
      </p:pic>
      <p:pic>
        <p:nvPicPr>
          <p:cNvPr id="34" name="Picture 4" descr="Volta Botão Computador - Gráfico vetorial grátis no Pixab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978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80" y="3560583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2" name="Imagem 31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926" y="3889503"/>
            <a:ext cx="885903" cy="11014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0" y="532354"/>
            <a:ext cx="2276400" cy="6333316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3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402" y="76517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tângulo 36"/>
          <p:cNvSpPr/>
          <p:nvPr/>
        </p:nvSpPr>
        <p:spPr>
          <a:xfrm>
            <a:off x="102847" y="1086352"/>
            <a:ext cx="2167706" cy="19235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8" name="Conector reto 37"/>
          <p:cNvCxnSpPr/>
          <p:nvPr/>
        </p:nvCxnSpPr>
        <p:spPr>
          <a:xfrm>
            <a:off x="102847" y="3009901"/>
            <a:ext cx="3761722" cy="255269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V="1">
            <a:off x="2259809" y="604549"/>
            <a:ext cx="7502670" cy="48133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2270553" y="3009901"/>
            <a:ext cx="7501074" cy="255269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V="1">
            <a:off x="102847" y="604549"/>
            <a:ext cx="3761722" cy="49008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717" y="617364"/>
            <a:ext cx="5888762" cy="494523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6" name="Retângulo 25"/>
          <p:cNvSpPr/>
          <p:nvPr/>
        </p:nvSpPr>
        <p:spPr>
          <a:xfrm>
            <a:off x="4100438" y="6081093"/>
            <a:ext cx="6434113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27" name="Imagem 2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3076" y="6113282"/>
            <a:ext cx="730754" cy="705729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724" y="6119468"/>
            <a:ext cx="700638" cy="6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8604" y="5098569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149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3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9326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448278"/>
              </p:ext>
            </p:extLst>
          </p:nvPr>
        </p:nvGraphicFramePr>
        <p:xfrm>
          <a:off x="3172170" y="3428673"/>
          <a:ext cx="8291949" cy="555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1949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555237"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Acrescente os objetivos e hipóteses do estudo.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207569"/>
                  </a:ext>
                </a:extLst>
              </a:tr>
            </a:tbl>
          </a:graphicData>
        </a:graphic>
      </p:graphicFrame>
      <p:sp>
        <p:nvSpPr>
          <p:cNvPr id="25" name="Google Shape;7966;p67"/>
          <p:cNvSpPr/>
          <p:nvPr/>
        </p:nvSpPr>
        <p:spPr>
          <a:xfrm>
            <a:off x="626333" y="2300777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INTRODUÇÃO 04</a:t>
            </a:r>
          </a:p>
        </p:txBody>
      </p:sp>
      <p:grpSp>
        <p:nvGrpSpPr>
          <p:cNvPr id="26" name="Google Shape;10360;p72"/>
          <p:cNvGrpSpPr/>
          <p:nvPr/>
        </p:nvGrpSpPr>
        <p:grpSpPr>
          <a:xfrm>
            <a:off x="5119642" y="4377150"/>
            <a:ext cx="1295794" cy="1086126"/>
            <a:chOff x="-6329875" y="3992050"/>
            <a:chExt cx="292231" cy="294897"/>
          </a:xfrm>
          <a:solidFill>
            <a:srgbClr val="0099FF"/>
          </a:solidFill>
        </p:grpSpPr>
        <p:sp>
          <p:nvSpPr>
            <p:cNvPr id="29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364;p72"/>
            <p:cNvSpPr/>
            <p:nvPr/>
          </p:nvSpPr>
          <p:spPr>
            <a:xfrm>
              <a:off x="-6329069" y="4133347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33" name="Imagem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6" y="5998795"/>
            <a:ext cx="806976" cy="779340"/>
          </a:xfrm>
          <a:prstGeom prst="rect">
            <a:avLst/>
          </a:prstGeom>
        </p:spPr>
      </p:pic>
      <p:pic>
        <p:nvPicPr>
          <p:cNvPr id="34" name="Picture 4" descr="Volta Botão Computador - Gráfico vetorial grátis no Pixab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992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80" y="3560583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2" name="Imagem 31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1239" y="5369904"/>
            <a:ext cx="1196860" cy="1488096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2" y="509734"/>
            <a:ext cx="4512539" cy="6333316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3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392" y="77870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28" y="-18330"/>
            <a:ext cx="609600" cy="6096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247900" y="809365"/>
            <a:ext cx="2283801" cy="9622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/>
          <p:cNvCxnSpPr/>
          <p:nvPr/>
        </p:nvCxnSpPr>
        <p:spPr>
          <a:xfrm>
            <a:off x="2228803" y="1771650"/>
            <a:ext cx="2453290" cy="311331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4522553" y="800983"/>
            <a:ext cx="7573007" cy="8444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4531701" y="1763268"/>
            <a:ext cx="7563859" cy="312169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2228802" y="800983"/>
            <a:ext cx="2625138" cy="8444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094" y="1645462"/>
            <a:ext cx="7413466" cy="3239499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6" name="Retângulo 25"/>
          <p:cNvSpPr/>
          <p:nvPr/>
        </p:nvSpPr>
        <p:spPr>
          <a:xfrm>
            <a:off x="7475544" y="5919720"/>
            <a:ext cx="3516547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27" name="Imagem 2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8562" y="6012414"/>
            <a:ext cx="751094" cy="725372"/>
          </a:xfrm>
          <a:prstGeom prst="rect">
            <a:avLst/>
          </a:prstGeom>
        </p:spPr>
      </p:pic>
      <p:pic>
        <p:nvPicPr>
          <p:cNvPr id="29" name="Picture 4" descr="Volta Botão Computador - Gráfico vetorial grátis no Pixaba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572" y="6018772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91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4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304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618" y="5888736"/>
            <a:ext cx="928602" cy="896802"/>
          </a:xfrm>
          <a:prstGeom prst="rect">
            <a:avLst/>
          </a:prstGeom>
        </p:spPr>
      </p:pic>
      <p:sp>
        <p:nvSpPr>
          <p:cNvPr id="25" name="Google Shape;7966;p67"/>
          <p:cNvSpPr/>
          <p:nvPr/>
        </p:nvSpPr>
        <p:spPr>
          <a:xfrm>
            <a:off x="1701953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8" action="ppaction://hlinksldjump"/>
              </a:rPr>
              <a:t>DESIGN DO ESTUDO</a:t>
            </a:r>
          </a:p>
        </p:txBody>
      </p:sp>
      <p:sp>
        <p:nvSpPr>
          <p:cNvPr id="33" name="Google Shape;7966;p67"/>
          <p:cNvSpPr/>
          <p:nvPr/>
        </p:nvSpPr>
        <p:spPr>
          <a:xfrm>
            <a:off x="3984182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9" action="ppaction://hlinksldjump"/>
              </a:rPr>
              <a:t>PARTICIPANTES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37" name="Google Shape;7966;p67"/>
          <p:cNvSpPr/>
          <p:nvPr/>
        </p:nvSpPr>
        <p:spPr>
          <a:xfrm>
            <a:off x="6266411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0" action="ppaction://hlinksldjump"/>
              </a:rPr>
              <a:t>MÉTODOS DO TESTE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38" name="Google Shape;7966;p67"/>
          <p:cNvSpPr/>
          <p:nvPr/>
        </p:nvSpPr>
        <p:spPr>
          <a:xfrm>
            <a:off x="8548640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1" action="ppaction://hlinksldjump"/>
              </a:rPr>
              <a:t>ANÁLISE DOS DADOS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pic>
        <p:nvPicPr>
          <p:cNvPr id="16" name="Picture 4" descr="Volta Botão Computador - Gráfico vetorial grátis no Pixab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70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50" y="470606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719128"/>
              </p:ext>
            </p:extLst>
          </p:nvPr>
        </p:nvGraphicFramePr>
        <p:xfrm>
          <a:off x="2836576" y="2097542"/>
          <a:ext cx="837802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915">
                  <a:extLst>
                    <a:ext uri="{9D8B030D-6E8A-4147-A177-3AD203B41FA5}">
                      <a16:colId xmlns:a16="http://schemas.microsoft.com/office/drawing/2014/main" val="2214649804"/>
                    </a:ext>
                  </a:extLst>
                </a:gridCol>
                <a:gridCol w="7877111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784789">
                <a:tc>
                  <a:txBody>
                    <a:bodyPr/>
                    <a:lstStyle/>
                    <a:p>
                      <a:r>
                        <a:rPr lang="pt-BR" sz="2400" dirty="0">
                          <a:latin typeface="Simply Rounded" panose="02000500000000000000" pitchFamily="2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Descreva se a coleta de dados foi planejada antes do teste de índice e padrão de referência serem realizados (estudo prospectivo) ou depois (estudo retrospectivo).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240361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0098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7966;p67"/>
          <p:cNvSpPr/>
          <p:nvPr/>
        </p:nvSpPr>
        <p:spPr>
          <a:xfrm>
            <a:off x="513127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DESIGN DO ESTUDO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</a:rPr>
              <a:t>05</a:t>
            </a:r>
          </a:p>
        </p:txBody>
      </p:sp>
      <p:grpSp>
        <p:nvGrpSpPr>
          <p:cNvPr id="25" name="Google Shape;10360;p72"/>
          <p:cNvGrpSpPr/>
          <p:nvPr/>
        </p:nvGrpSpPr>
        <p:grpSpPr>
          <a:xfrm>
            <a:off x="6407116" y="4151763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27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32" name="Imagem 3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804" y="5939743"/>
            <a:ext cx="868121" cy="838391"/>
          </a:xfrm>
          <a:prstGeom prst="rect">
            <a:avLst/>
          </a:prstGeom>
        </p:spPr>
      </p:pic>
      <p:pic>
        <p:nvPicPr>
          <p:cNvPr id="33" name="Picture 4" descr="Volta Botão Computador - Gráfico vetorial grátis no Pixab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36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030" y="28266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38" y="5110876"/>
            <a:ext cx="947540" cy="117810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291" y="887105"/>
            <a:ext cx="12050973" cy="3856136"/>
          </a:xfrm>
          <a:prstGeom prst="rect">
            <a:avLst/>
          </a:prstGeom>
        </p:spPr>
      </p:pic>
      <p:cxnSp>
        <p:nvCxnSpPr>
          <p:cNvPr id="28" name="Conector reto 27"/>
          <p:cNvCxnSpPr/>
          <p:nvPr/>
        </p:nvCxnSpPr>
        <p:spPr>
          <a:xfrm flipV="1">
            <a:off x="3916926" y="2586143"/>
            <a:ext cx="5965570" cy="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/>
          <p:cNvSpPr/>
          <p:nvPr/>
        </p:nvSpPr>
        <p:spPr>
          <a:xfrm>
            <a:off x="1897169" y="5699930"/>
            <a:ext cx="7060869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29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9180" y="4846655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m 3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122" y="6079227"/>
            <a:ext cx="751094" cy="725372"/>
          </a:xfrm>
          <a:prstGeom prst="rect">
            <a:avLst/>
          </a:prstGeom>
        </p:spPr>
      </p:pic>
      <p:pic>
        <p:nvPicPr>
          <p:cNvPr id="33" name="Picture 4" descr="Volta Botão Computador - Gráfico vetorial grátis no Pixab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atmosphere,freshness,poster,poster background,pairing,spd layered,light blue,medical,light,simple,blue,cell">
            <a:extLst>
              <a:ext uri="{FF2B5EF4-FFF2-40B4-BE49-F238E27FC236}">
                <a16:creationId xmlns:a16="http://schemas.microsoft.com/office/drawing/2014/main" id="{AED08C61-1B2F-4FA4-9303-D4C3DFF58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0" y="245419"/>
            <a:ext cx="122170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746" y="494850"/>
            <a:ext cx="10781560" cy="6359139"/>
          </a:xfrm>
          <a:prstGeom prst="rect">
            <a:avLst/>
          </a:prstGeom>
        </p:spPr>
      </p:pic>
      <p:pic>
        <p:nvPicPr>
          <p:cNvPr id="3" name="Imagem 2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546" y="3504911"/>
            <a:ext cx="1808332" cy="224836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0" y="11711"/>
            <a:ext cx="12220102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0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973" y="66733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13" y="68195"/>
            <a:ext cx="455818" cy="455818"/>
          </a:xfrm>
          <a:prstGeom prst="rect">
            <a:avLst/>
          </a:prstGeom>
        </p:spPr>
      </p:pic>
      <p:pic>
        <p:nvPicPr>
          <p:cNvPr id="12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31" y="53407"/>
            <a:ext cx="470606" cy="47060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8847117" y="3111335"/>
            <a:ext cx="282632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www.equator.network.org</a:t>
            </a:r>
          </a:p>
        </p:txBody>
      </p:sp>
    </p:spTree>
    <p:extLst>
      <p:ext uri="{BB962C8B-B14F-4D97-AF65-F5344CB8AC3E}">
        <p14:creationId xmlns:p14="http://schemas.microsoft.com/office/powerpoint/2010/main" val="79947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5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5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18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0486" y="77870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720" y="6114033"/>
            <a:ext cx="753784" cy="727970"/>
          </a:xfrm>
          <a:prstGeom prst="rect">
            <a:avLst/>
          </a:prstGeom>
        </p:spPr>
      </p:pic>
      <p:sp>
        <p:nvSpPr>
          <p:cNvPr id="33" name="Google Shape;7966;p67"/>
          <p:cNvSpPr/>
          <p:nvPr/>
        </p:nvSpPr>
        <p:spPr>
          <a:xfrm>
            <a:off x="931405" y="238840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4" action="ppaction://hlinksldjump"/>
              </a:rPr>
              <a:t>PARTICIPANTES 06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34" name="Google Shape;7966;p67"/>
          <p:cNvSpPr/>
          <p:nvPr/>
        </p:nvSpPr>
        <p:spPr>
          <a:xfrm>
            <a:off x="3338092" y="2388405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5" action="ppaction://hlinksldjump"/>
              </a:rPr>
              <a:t>PARTICIPANTES 07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35" name="Google Shape;7966;p67"/>
          <p:cNvSpPr/>
          <p:nvPr/>
        </p:nvSpPr>
        <p:spPr>
          <a:xfrm>
            <a:off x="5744779" y="234641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6" action="ppaction://hlinksldjump"/>
              </a:rPr>
              <a:t>PARTICIPANTES 08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36" name="Google Shape;7966;p67"/>
          <p:cNvSpPr/>
          <p:nvPr/>
        </p:nvSpPr>
        <p:spPr>
          <a:xfrm>
            <a:off x="8149533" y="234641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7" action="ppaction://hlinksldjump"/>
              </a:rPr>
              <a:t>PARTICIPANTES 09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pic>
        <p:nvPicPr>
          <p:cNvPr id="23" name="Picture 4" descr="Volta Botão Computador - Gráfico vetorial grátis no Pixabay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89" y="-18330"/>
            <a:ext cx="609600" cy="609600"/>
          </a:xfrm>
          <a:prstGeom prst="rect">
            <a:avLst/>
          </a:prstGeom>
        </p:spPr>
      </p:pic>
      <p:pic>
        <p:nvPicPr>
          <p:cNvPr id="24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39" y="-18330"/>
            <a:ext cx="609600" cy="609600"/>
          </a:xfrm>
          <a:prstGeom prst="rect">
            <a:avLst/>
          </a:prstGeom>
        </p:spPr>
      </p:pic>
      <p:pic>
        <p:nvPicPr>
          <p:cNvPr id="25" name="Som grav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86" y="-27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5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2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71620"/>
              </p:ext>
            </p:extLst>
          </p:nvPr>
        </p:nvGraphicFramePr>
        <p:xfrm>
          <a:off x="2811525" y="3103382"/>
          <a:ext cx="65659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214649804"/>
                    </a:ext>
                  </a:extLst>
                </a:gridCol>
                <a:gridCol w="6057900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433420">
                <a:tc>
                  <a:txBody>
                    <a:bodyPr/>
                    <a:lstStyle/>
                    <a:p>
                      <a:r>
                        <a:rPr lang="pt-BR" sz="2400" dirty="0">
                          <a:latin typeface="Simply Rounded" panose="02000500000000000000" pitchFamily="2" charset="0"/>
                        </a:rPr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Descreva quais foram os critérios de elegibilidade.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207569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514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7966;p67"/>
          <p:cNvSpPr/>
          <p:nvPr/>
        </p:nvSpPr>
        <p:spPr>
          <a:xfrm>
            <a:off x="586961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5" action="ppaction://hlinksldjump"/>
              </a:rPr>
              <a:t>PARTICIPANTES 06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14" name="Google Shape;10360;p72"/>
          <p:cNvGrpSpPr/>
          <p:nvPr/>
        </p:nvGrpSpPr>
        <p:grpSpPr>
          <a:xfrm>
            <a:off x="5257578" y="4020181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6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5" name="Imagem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602" y="6000900"/>
            <a:ext cx="887494" cy="857100"/>
          </a:xfrm>
          <a:prstGeom prst="rect">
            <a:avLst/>
          </a:prstGeom>
        </p:spPr>
      </p:pic>
      <p:pic>
        <p:nvPicPr>
          <p:cNvPr id="27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431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655" y="77490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0" y="1312906"/>
            <a:ext cx="7166074" cy="461727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0277"/>
            <a:ext cx="7539782" cy="866637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2074460" y="6265983"/>
            <a:ext cx="7074365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30" name="Imagem 29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22" y="5322843"/>
            <a:ext cx="910476" cy="1132025"/>
          </a:xfrm>
          <a:prstGeom prst="rect">
            <a:avLst/>
          </a:prstGeom>
        </p:spPr>
      </p:pic>
      <p:cxnSp>
        <p:nvCxnSpPr>
          <p:cNvPr id="32" name="Conector reto 31"/>
          <p:cNvCxnSpPr/>
          <p:nvPr/>
        </p:nvCxnSpPr>
        <p:spPr>
          <a:xfrm>
            <a:off x="4882133" y="2021845"/>
            <a:ext cx="2043109" cy="14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 flipV="1">
            <a:off x="166915" y="2380343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 flipV="1">
            <a:off x="166915" y="2778258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 flipV="1">
            <a:off x="166915" y="3133857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 flipV="1">
            <a:off x="166915" y="3533118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 flipV="1">
            <a:off x="166915" y="3887517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 flipV="1">
            <a:off x="166915" y="4286632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V="1">
            <a:off x="216972" y="4630146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166915" y="4971568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V="1">
            <a:off x="166915" y="5383384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 flipV="1">
            <a:off x="166915" y="5725975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V="1">
            <a:off x="166915" y="6092182"/>
            <a:ext cx="6946052" cy="21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m 4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169" y="6092182"/>
            <a:ext cx="751094" cy="725372"/>
          </a:xfrm>
          <a:prstGeom prst="rect">
            <a:avLst/>
          </a:prstGeom>
        </p:spPr>
      </p:pic>
      <p:pic>
        <p:nvPicPr>
          <p:cNvPr id="46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6349" y="4997059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Volta Botão Computador - Gráfico vetorial grátis no Pixabay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940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0" y="131582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915438"/>
              </p:ext>
            </p:extLst>
          </p:nvPr>
        </p:nvGraphicFramePr>
        <p:xfrm>
          <a:off x="2649074" y="2294663"/>
          <a:ext cx="7354825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725">
                  <a:extLst>
                    <a:ext uri="{9D8B030D-6E8A-4147-A177-3AD203B41FA5}">
                      <a16:colId xmlns:a16="http://schemas.microsoft.com/office/drawing/2014/main" val="2214649804"/>
                    </a:ext>
                  </a:extLst>
                </a:gridCol>
                <a:gridCol w="6769100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864707">
                <a:tc>
                  <a:txBody>
                    <a:bodyPr/>
                    <a:lstStyle/>
                    <a:p>
                      <a:r>
                        <a:rPr lang="pt-BR" sz="2400" dirty="0">
                          <a:latin typeface="Simply Rounded" panose="02000500000000000000" pitchFamily="2" charset="0"/>
                        </a:rPr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Com base em que participantes potencialmente elegíveis foram identificados (como sintomas, resultados de testes anteriores, inclusão no registro).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541980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25" y="20000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7966;p67"/>
          <p:cNvSpPr/>
          <p:nvPr/>
        </p:nvSpPr>
        <p:spPr>
          <a:xfrm>
            <a:off x="302079" y="2001913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5" action="ppaction://hlinksldjump"/>
              </a:rPr>
              <a:t>PARTICIPANTES 07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14" name="Google Shape;10360;p72"/>
          <p:cNvGrpSpPr/>
          <p:nvPr/>
        </p:nvGrpSpPr>
        <p:grpSpPr>
          <a:xfrm>
            <a:off x="5266938" y="4243827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6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5" name="Imagem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315" y="5969055"/>
            <a:ext cx="936019" cy="903964"/>
          </a:xfrm>
          <a:prstGeom prst="rect">
            <a:avLst/>
          </a:prstGeom>
        </p:spPr>
      </p:pic>
      <p:pic>
        <p:nvPicPr>
          <p:cNvPr id="27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408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030" y="107728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1" y="1312907"/>
            <a:ext cx="12192002" cy="373863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0277"/>
            <a:ext cx="7539782" cy="866637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1906893" y="5987483"/>
            <a:ext cx="6859795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30" name="Imagem 29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300" y="5541890"/>
            <a:ext cx="916559" cy="1139588"/>
          </a:xfrm>
          <a:prstGeom prst="rect">
            <a:avLst/>
          </a:prstGeom>
        </p:spPr>
      </p:pic>
      <p:cxnSp>
        <p:nvCxnSpPr>
          <p:cNvPr id="33" name="Conector reto 32"/>
          <p:cNvCxnSpPr/>
          <p:nvPr/>
        </p:nvCxnSpPr>
        <p:spPr>
          <a:xfrm>
            <a:off x="4893253" y="1623239"/>
            <a:ext cx="6676571" cy="9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984" y="6113952"/>
            <a:ext cx="751094" cy="725372"/>
          </a:xfrm>
          <a:prstGeom prst="rect">
            <a:avLst/>
          </a:prstGeom>
        </p:spPr>
      </p:pic>
      <p:pic>
        <p:nvPicPr>
          <p:cNvPr id="34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965" y="5250125"/>
            <a:ext cx="1168882" cy="153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Volta Botão Computador - Gráfico vetorial grátis no Pixabay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238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208325"/>
              </p:ext>
            </p:extLst>
          </p:nvPr>
        </p:nvGraphicFramePr>
        <p:xfrm>
          <a:off x="2652775" y="3017520"/>
          <a:ext cx="872945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877">
                  <a:extLst>
                    <a:ext uri="{9D8B030D-6E8A-4147-A177-3AD203B41FA5}">
                      <a16:colId xmlns:a16="http://schemas.microsoft.com/office/drawing/2014/main" val="2214649804"/>
                    </a:ext>
                  </a:extLst>
                </a:gridCol>
                <a:gridCol w="7988581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798286">
                <a:tc>
                  <a:txBody>
                    <a:bodyPr/>
                    <a:lstStyle/>
                    <a:p>
                      <a:r>
                        <a:rPr lang="pt-BR" sz="2400" dirty="0">
                          <a:latin typeface="Simply Rounded" panose="02000500000000000000" pitchFamily="2" charset="0"/>
                        </a:rPr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Onde e quando os participantes potencialmente elegíveis foram identificados (local, local e datas).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215176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26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7966;p67"/>
          <p:cNvSpPr/>
          <p:nvPr/>
        </p:nvSpPr>
        <p:spPr>
          <a:xfrm>
            <a:off x="366635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5" action="ppaction://hlinksldjump"/>
              </a:rPr>
              <a:t>PARTICIPANTES 08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14" name="Google Shape;10360;p72"/>
          <p:cNvGrpSpPr/>
          <p:nvPr/>
        </p:nvGrpSpPr>
        <p:grpSpPr>
          <a:xfrm>
            <a:off x="5888775" y="4363496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6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5" name="Imagem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6" y="5998793"/>
            <a:ext cx="806976" cy="779341"/>
          </a:xfrm>
          <a:prstGeom prst="rect">
            <a:avLst/>
          </a:prstGeom>
        </p:spPr>
      </p:pic>
      <p:pic>
        <p:nvPicPr>
          <p:cNvPr id="27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586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031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0277"/>
            <a:ext cx="7539782" cy="4718874"/>
          </a:xfrm>
          <a:prstGeom prst="rect">
            <a:avLst/>
          </a:prstGeom>
        </p:spPr>
      </p:pic>
      <p:cxnSp>
        <p:nvCxnSpPr>
          <p:cNvPr id="18" name="Conector reto 17"/>
          <p:cNvCxnSpPr/>
          <p:nvPr/>
        </p:nvCxnSpPr>
        <p:spPr>
          <a:xfrm>
            <a:off x="159657" y="2929714"/>
            <a:ext cx="7152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159657" y="3314342"/>
            <a:ext cx="7152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152400" y="3669942"/>
            <a:ext cx="7152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 flipV="1">
            <a:off x="6299200" y="2581875"/>
            <a:ext cx="1005338" cy="16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/>
          <p:cNvSpPr/>
          <p:nvPr/>
        </p:nvSpPr>
        <p:spPr>
          <a:xfrm>
            <a:off x="2210667" y="5906177"/>
            <a:ext cx="6569950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35" name="Imagem 34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593" y="5009346"/>
            <a:ext cx="908558" cy="1129640"/>
          </a:xfrm>
          <a:prstGeom prst="rect">
            <a:avLst/>
          </a:prstGeom>
        </p:spPr>
      </p:pic>
      <p:pic>
        <p:nvPicPr>
          <p:cNvPr id="26" name="Imagem 2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29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8280" y="4843476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Volta Botão Computador - Gráfico vetorial grátis no Pixab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722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0" y="560888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236175"/>
              </p:ext>
            </p:extLst>
          </p:nvPr>
        </p:nvGraphicFramePr>
        <p:xfrm>
          <a:off x="2360675" y="3194822"/>
          <a:ext cx="9581116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838">
                  <a:extLst>
                    <a:ext uri="{9D8B030D-6E8A-4147-A177-3AD203B41FA5}">
                      <a16:colId xmlns:a16="http://schemas.microsoft.com/office/drawing/2014/main" val="2214649804"/>
                    </a:ext>
                  </a:extLst>
                </a:gridCol>
                <a:gridCol w="8815278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628256">
                <a:tc>
                  <a:txBody>
                    <a:bodyPr/>
                    <a:lstStyle/>
                    <a:p>
                      <a:r>
                        <a:rPr lang="pt-BR" sz="2400" dirty="0">
                          <a:latin typeface="Simply Rounded" panose="02000500000000000000" pitchFamily="2" charset="0"/>
                        </a:rPr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latin typeface="Simply Rounded" panose="02000500000000000000" pitchFamily="2" charset="0"/>
                        </a:rPr>
                        <a:t>Se os participantes formaram uma série consecutiva, aleatória ou de conveniência.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690651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973" y="88710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7966;p67"/>
          <p:cNvSpPr/>
          <p:nvPr/>
        </p:nvSpPr>
        <p:spPr>
          <a:xfrm>
            <a:off x="220585" y="247840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5" action="ppaction://hlinksldjump"/>
              </a:rPr>
              <a:t>PARTICIPANTES 09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14" name="Google Shape;10360;p72"/>
          <p:cNvGrpSpPr/>
          <p:nvPr/>
        </p:nvGrpSpPr>
        <p:grpSpPr>
          <a:xfrm>
            <a:off x="5842973" y="4197483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6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5" name="Imagem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127" y="6043382"/>
            <a:ext cx="760808" cy="734753"/>
          </a:xfrm>
          <a:prstGeom prst="rect">
            <a:avLst/>
          </a:prstGeom>
        </p:spPr>
      </p:pic>
      <p:pic>
        <p:nvPicPr>
          <p:cNvPr id="27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414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0" y="-1833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0" y="-143378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571" y="-44221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621"/>
            <a:ext cx="8598090" cy="4959284"/>
          </a:xfrm>
          <a:prstGeom prst="rect">
            <a:avLst/>
          </a:prstGeom>
        </p:spPr>
      </p:pic>
      <p:cxnSp>
        <p:nvCxnSpPr>
          <p:cNvPr id="18" name="Conector reto 17"/>
          <p:cNvCxnSpPr/>
          <p:nvPr/>
        </p:nvCxnSpPr>
        <p:spPr>
          <a:xfrm flipV="1">
            <a:off x="2392895" y="3396343"/>
            <a:ext cx="2919334" cy="14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164953" y="3693699"/>
            <a:ext cx="4987618" cy="7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433467" y="3933185"/>
            <a:ext cx="4864247" cy="14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4953" y="4244180"/>
            <a:ext cx="2768007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1210" y="5419294"/>
            <a:ext cx="885953" cy="1101535"/>
          </a:xfrm>
          <a:prstGeom prst="rect">
            <a:avLst/>
          </a:prstGeom>
        </p:spPr>
      </p:pic>
      <p:sp>
        <p:nvSpPr>
          <p:cNvPr id="34" name="Retângulo 33"/>
          <p:cNvSpPr/>
          <p:nvPr/>
        </p:nvSpPr>
        <p:spPr>
          <a:xfrm>
            <a:off x="2315923" y="5987483"/>
            <a:ext cx="6658367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26" name="Imagem 2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29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3290" y="5032734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Volta Botão Computador - Gráfico vetorial grátis no Pixab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450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212" y="107728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358" y="6018663"/>
            <a:ext cx="832545" cy="804034"/>
          </a:xfrm>
          <a:prstGeom prst="rect">
            <a:avLst/>
          </a:prstGeom>
        </p:spPr>
      </p:pic>
      <p:pic>
        <p:nvPicPr>
          <p:cNvPr id="3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71" y="-27215"/>
            <a:ext cx="609600" cy="609600"/>
          </a:xfrm>
          <a:prstGeom prst="rect">
            <a:avLst/>
          </a:prstGeom>
        </p:spPr>
      </p:pic>
      <p:pic>
        <p:nvPicPr>
          <p:cNvPr id="36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136" y="-27215"/>
            <a:ext cx="609600" cy="609600"/>
          </a:xfrm>
          <a:prstGeom prst="rect">
            <a:avLst/>
          </a:prstGeom>
        </p:spPr>
      </p:pic>
      <p:pic>
        <p:nvPicPr>
          <p:cNvPr id="37" name="Som grav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980" y="-27215"/>
            <a:ext cx="609600" cy="609600"/>
          </a:xfrm>
          <a:prstGeom prst="rect">
            <a:avLst/>
          </a:prstGeom>
        </p:spPr>
      </p:pic>
      <p:sp>
        <p:nvSpPr>
          <p:cNvPr id="39" name="Google Shape;7966;p67"/>
          <p:cNvSpPr/>
          <p:nvPr/>
        </p:nvSpPr>
        <p:spPr>
          <a:xfrm>
            <a:off x="716824" y="2083131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METODOS 10A</a:t>
            </a:r>
          </a:p>
        </p:txBody>
      </p:sp>
      <p:sp>
        <p:nvSpPr>
          <p:cNvPr id="40" name="Google Shape;7966;p67"/>
          <p:cNvSpPr/>
          <p:nvPr/>
        </p:nvSpPr>
        <p:spPr>
          <a:xfrm>
            <a:off x="2918233" y="2083131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METODOS 10B</a:t>
            </a:r>
          </a:p>
        </p:txBody>
      </p:sp>
      <p:sp>
        <p:nvSpPr>
          <p:cNvPr id="41" name="Google Shape;7966;p67"/>
          <p:cNvSpPr/>
          <p:nvPr/>
        </p:nvSpPr>
        <p:spPr>
          <a:xfrm>
            <a:off x="5119642" y="2083131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METODOS 11</a:t>
            </a:r>
          </a:p>
        </p:txBody>
      </p:sp>
      <p:sp>
        <p:nvSpPr>
          <p:cNvPr id="42" name="Google Shape;7966;p67"/>
          <p:cNvSpPr/>
          <p:nvPr/>
        </p:nvSpPr>
        <p:spPr>
          <a:xfrm>
            <a:off x="7319742" y="2083131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METODOS 12 A/B</a:t>
            </a:r>
          </a:p>
        </p:txBody>
      </p:sp>
      <p:sp>
        <p:nvSpPr>
          <p:cNvPr id="44" name="Google Shape;7966;p67"/>
          <p:cNvSpPr/>
          <p:nvPr/>
        </p:nvSpPr>
        <p:spPr>
          <a:xfrm>
            <a:off x="9519842" y="2083131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METODOS 13 A/B</a:t>
            </a:r>
          </a:p>
        </p:txBody>
      </p:sp>
      <p:pic>
        <p:nvPicPr>
          <p:cNvPr id="47" name="Picture 4" descr="Volta Botão Computador - Gráfico vetorial grátis no Pixabay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01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0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6C4300-B2EE-4785-84B0-34725B9B74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839398" y="1175370"/>
            <a:ext cx="4592738" cy="513355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996DA97-EB1A-4E6F-8B6F-B680D4E0A7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951"/>
          <a:stretch/>
        </p:blipFill>
        <p:spPr>
          <a:xfrm>
            <a:off x="3719920" y="1175370"/>
            <a:ext cx="4749112" cy="5135709"/>
          </a:xfrm>
          <a:prstGeom prst="rect">
            <a:avLst/>
          </a:prstGeom>
        </p:spPr>
      </p:pic>
      <p:pic>
        <p:nvPicPr>
          <p:cNvPr id="2" name="Imagem 1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19" y="2121630"/>
            <a:ext cx="2339952" cy="3361731"/>
          </a:xfrm>
          <a:prstGeom prst="rect">
            <a:avLst/>
          </a:prstGeom>
        </p:spPr>
      </p:pic>
      <p:pic>
        <p:nvPicPr>
          <p:cNvPr id="3" name="Imagem 2">
            <a:hlinkClick r:id="rId11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335" y="2121630"/>
            <a:ext cx="2339952" cy="3369531"/>
          </a:xfrm>
          <a:prstGeom prst="rect">
            <a:avLst/>
          </a:prstGeom>
        </p:spPr>
      </p:pic>
      <p:pic>
        <p:nvPicPr>
          <p:cNvPr id="10" name="Picture 2" descr="Programa de Pós-Graduação em ODONTOLOGIA PPGO-UFPA">
            <a:extLst>
              <a:ext uri="{FF2B5EF4-FFF2-40B4-BE49-F238E27FC236}">
                <a16:creationId xmlns:a16="http://schemas.microsoft.com/office/drawing/2014/main" id="{8C07D19A-99B1-4BE5-8E95-797A2729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9099" y="6345647"/>
            <a:ext cx="1427508" cy="37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6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508" y="90607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19" y="9524"/>
            <a:ext cx="499376" cy="499376"/>
          </a:xfrm>
          <a:prstGeom prst="rect">
            <a:avLst/>
          </a:prstGeom>
        </p:spPr>
      </p:pic>
      <p:pic>
        <p:nvPicPr>
          <p:cNvPr id="18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287" y="-4832"/>
            <a:ext cx="528088" cy="5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0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680462"/>
              </p:ext>
            </p:extLst>
          </p:nvPr>
        </p:nvGraphicFramePr>
        <p:xfrm>
          <a:off x="2492884" y="3215640"/>
          <a:ext cx="82752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119">
                  <a:extLst>
                    <a:ext uri="{9D8B030D-6E8A-4147-A177-3AD203B41FA5}">
                      <a16:colId xmlns:a16="http://schemas.microsoft.com/office/drawing/2014/main" val="1337988302"/>
                    </a:ext>
                  </a:extLst>
                </a:gridCol>
                <a:gridCol w="7400081">
                  <a:extLst>
                    <a:ext uri="{9D8B030D-6E8A-4147-A177-3AD203B41FA5}">
                      <a16:colId xmlns:a16="http://schemas.microsoft.com/office/drawing/2014/main" val="548032304"/>
                    </a:ext>
                  </a:extLst>
                </a:gridCol>
              </a:tblGrid>
              <a:tr h="387987">
                <a:tc>
                  <a:txBody>
                    <a:bodyPr/>
                    <a:lstStyle/>
                    <a:p>
                      <a:r>
                        <a:rPr lang="pt-BR" sz="2200" dirty="0">
                          <a:latin typeface="Simply Rounded" panose="02000500000000000000" pitchFamily="2" charset="0"/>
                        </a:rPr>
                        <a:t>10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>
                          <a:latin typeface="Simply Rounded" panose="02000500000000000000" pitchFamily="2" charset="0"/>
                        </a:rPr>
                        <a:t>• Teste em detalhes suficientes para permitir a replicação.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021399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916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7966;p67"/>
          <p:cNvSpPr/>
          <p:nvPr/>
        </p:nvSpPr>
        <p:spPr>
          <a:xfrm>
            <a:off x="286689" y="208774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METODOS 10A</a:t>
            </a:r>
          </a:p>
        </p:txBody>
      </p:sp>
      <p:grpSp>
        <p:nvGrpSpPr>
          <p:cNvPr id="25" name="Google Shape;10360;p72"/>
          <p:cNvGrpSpPr/>
          <p:nvPr/>
        </p:nvGrpSpPr>
        <p:grpSpPr>
          <a:xfrm>
            <a:off x="5883916" y="4049598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26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31" name="Imagem 3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8" y="5876695"/>
            <a:ext cx="933404" cy="901439"/>
          </a:xfrm>
          <a:prstGeom prst="rect">
            <a:avLst/>
          </a:prstGeom>
        </p:spPr>
      </p:pic>
      <p:pic>
        <p:nvPicPr>
          <p:cNvPr id="32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66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995" y="57070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035" y="4716747"/>
            <a:ext cx="901947" cy="1121421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1869743" y="5469599"/>
            <a:ext cx="6789426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768" y="1020683"/>
            <a:ext cx="5969544" cy="141276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419" y="2255221"/>
            <a:ext cx="4182475" cy="39876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3" t="25927"/>
          <a:stretch/>
        </p:blipFill>
        <p:spPr>
          <a:xfrm>
            <a:off x="3912168" y="2857190"/>
            <a:ext cx="2806700" cy="402224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"/>
          <a:stretch/>
        </p:blipFill>
        <p:spPr>
          <a:xfrm>
            <a:off x="3886768" y="2577790"/>
            <a:ext cx="3638782" cy="3429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367" y="3208614"/>
            <a:ext cx="3568701" cy="300259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313" y="3456792"/>
            <a:ext cx="2010682" cy="376884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313" y="3745997"/>
            <a:ext cx="3243312" cy="266893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419" y="4012890"/>
            <a:ext cx="3352800" cy="419100"/>
          </a:xfrm>
          <a:prstGeom prst="rect">
            <a:avLst/>
          </a:prstGeom>
        </p:spPr>
      </p:pic>
      <p:pic>
        <p:nvPicPr>
          <p:cNvPr id="29" name="Imagem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32" name="Picture 4" descr="Volta Botão Computador - Gráfico vetorial grátis no Pixabay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0311" y="4431990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50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638492"/>
              </p:ext>
            </p:extLst>
          </p:nvPr>
        </p:nvGraphicFramePr>
        <p:xfrm>
          <a:off x="2270467" y="3215640"/>
          <a:ext cx="8834534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234">
                  <a:extLst>
                    <a:ext uri="{9D8B030D-6E8A-4147-A177-3AD203B41FA5}">
                      <a16:colId xmlns:a16="http://schemas.microsoft.com/office/drawing/2014/main" val="1337988302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548032304"/>
                    </a:ext>
                  </a:extLst>
                </a:gridCol>
              </a:tblGrid>
              <a:tr h="387987">
                <a:tc>
                  <a:txBody>
                    <a:bodyPr/>
                    <a:lstStyle/>
                    <a:p>
                      <a:r>
                        <a:rPr lang="pt-BR" sz="2200" dirty="0">
                          <a:latin typeface="Simply Rounded" panose="02000500000000000000" pitchFamily="2" charset="0"/>
                        </a:rPr>
                        <a:t>10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>
                          <a:latin typeface="Simply Rounded" panose="02000500000000000000" pitchFamily="2" charset="0"/>
                        </a:rPr>
                        <a:t>• Justificativa para escolher o padrão de referência (se houver alternativas).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135794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589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175480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METODOS 10B</a:t>
            </a:r>
          </a:p>
        </p:txBody>
      </p:sp>
      <p:grpSp>
        <p:nvGrpSpPr>
          <p:cNvPr id="16" name="Google Shape;10360;p72"/>
          <p:cNvGrpSpPr/>
          <p:nvPr/>
        </p:nvGrpSpPr>
        <p:grpSpPr>
          <a:xfrm>
            <a:off x="5670137" y="4020181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8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7" name="Imagem 2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8" y="5923128"/>
            <a:ext cx="925126" cy="893444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975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161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376277" y="5939424"/>
            <a:ext cx="6330965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>
                <a:solidFill>
                  <a:srgbClr val="212121"/>
                </a:solidFill>
                <a:latin typeface="BlinkMacSystemFont"/>
              </a:rPr>
              <a:t>Lang AC,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Schulze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RK.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Detection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maxillary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sinus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floor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septa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panoramic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radiographs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using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as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gold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standard: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multi-observer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receiver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operating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characteristic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(ROC)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Investig. 2019 Jan;23(1):99-105.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10.1007/s00784-018-2414-1.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2018 Mar 10. PMID: 29525926.</a:t>
            </a:r>
            <a:endParaRPr lang="pt-BR" sz="9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614" y="5083960"/>
            <a:ext cx="1135137" cy="141135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192" y="498298"/>
            <a:ext cx="8701930" cy="5057076"/>
          </a:xfrm>
          <a:prstGeom prst="rect">
            <a:avLst/>
          </a:prstGeom>
        </p:spPr>
      </p:pic>
      <p:cxnSp>
        <p:nvCxnSpPr>
          <p:cNvPr id="23" name="Conector reto 22"/>
          <p:cNvCxnSpPr/>
          <p:nvPr/>
        </p:nvCxnSpPr>
        <p:spPr>
          <a:xfrm>
            <a:off x="418022" y="1966703"/>
            <a:ext cx="75336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418022" y="2394675"/>
            <a:ext cx="75336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418022" y="2772543"/>
            <a:ext cx="75336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357479" y="3162938"/>
            <a:ext cx="75336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384619" y="3578385"/>
            <a:ext cx="75336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418022" y="4017782"/>
            <a:ext cx="75002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401320" y="4345546"/>
            <a:ext cx="2893025" cy="1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34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688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850170"/>
              </p:ext>
            </p:extLst>
          </p:nvPr>
        </p:nvGraphicFramePr>
        <p:xfrm>
          <a:off x="2683857" y="3048000"/>
          <a:ext cx="800775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650">
                  <a:extLst>
                    <a:ext uri="{9D8B030D-6E8A-4147-A177-3AD203B41FA5}">
                      <a16:colId xmlns:a16="http://schemas.microsoft.com/office/drawing/2014/main" val="1337988302"/>
                    </a:ext>
                  </a:extLst>
                </a:gridCol>
                <a:gridCol w="7522103">
                  <a:extLst>
                    <a:ext uri="{9D8B030D-6E8A-4147-A177-3AD203B41FA5}">
                      <a16:colId xmlns:a16="http://schemas.microsoft.com/office/drawing/2014/main" val="548032304"/>
                    </a:ext>
                  </a:extLst>
                </a:gridCol>
              </a:tblGrid>
              <a:tr h="701238">
                <a:tc>
                  <a:txBody>
                    <a:bodyPr/>
                    <a:lstStyle/>
                    <a:p>
                      <a:r>
                        <a:rPr lang="pt-BR" sz="2200" dirty="0">
                          <a:latin typeface="Simply Rounded" panose="02000500000000000000" pitchFamily="2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>
                          <a:latin typeface="Simply Rounded" panose="02000500000000000000" pitchFamily="2" charset="0"/>
                        </a:rPr>
                        <a:t>• Definição e justificativa para pontos de corte de positividade de teste ou categorias de resultados.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874652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42" y="53407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382175" y="2133931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METODOS 11</a:t>
            </a:r>
          </a:p>
        </p:txBody>
      </p:sp>
      <p:grpSp>
        <p:nvGrpSpPr>
          <p:cNvPr id="16" name="Google Shape;10360;p72"/>
          <p:cNvGrpSpPr/>
          <p:nvPr/>
        </p:nvGrpSpPr>
        <p:grpSpPr>
          <a:xfrm>
            <a:off x="5752023" y="4389723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8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7" name="Imagem 2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859" y="6059121"/>
            <a:ext cx="991819" cy="957853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939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585" y="95313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591924" y="-42794"/>
            <a:ext cx="609600" cy="609600"/>
          </a:xfrm>
          <a:prstGeom prst="rect">
            <a:avLst/>
          </a:prstGeom>
        </p:spPr>
      </p:pic>
      <p:pic>
        <p:nvPicPr>
          <p:cNvPr id="18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404724" y="53407"/>
            <a:ext cx="609600" cy="609600"/>
          </a:xfrm>
          <a:prstGeom prst="rect">
            <a:avLst/>
          </a:prstGeom>
        </p:spPr>
      </p:pic>
      <p:pic>
        <p:nvPicPr>
          <p:cNvPr id="24" name="Som grav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492818" y="-76200"/>
            <a:ext cx="609600" cy="6096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838" y="959403"/>
            <a:ext cx="7778340" cy="409619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315923" y="5885070"/>
            <a:ext cx="5554485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Wahab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Ugheoke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Okokhere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P,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Ibekwe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Validation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The 3-Question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Headache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Screen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Diagnosis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Migraine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Nigeria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Ethiop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J Health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2016 Jan;26(1):5-8.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10.4314/ejhs.v26i1.3. PMID: 26949310; PMCID: PMC4762953.</a:t>
            </a:r>
            <a:endParaRPr lang="pt-BR" sz="900" dirty="0"/>
          </a:p>
        </p:txBody>
      </p:sp>
      <p:cxnSp>
        <p:nvCxnSpPr>
          <p:cNvPr id="27" name="Conector reto 26"/>
          <p:cNvCxnSpPr/>
          <p:nvPr/>
        </p:nvCxnSpPr>
        <p:spPr>
          <a:xfrm>
            <a:off x="952169" y="2346821"/>
            <a:ext cx="6655878" cy="5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flipV="1">
            <a:off x="1282279" y="2729860"/>
            <a:ext cx="5246178" cy="12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977" y="5349922"/>
            <a:ext cx="921227" cy="1145392"/>
          </a:xfrm>
          <a:prstGeom prst="rect">
            <a:avLst/>
          </a:prstGeom>
        </p:spPr>
      </p:pic>
      <p:pic>
        <p:nvPicPr>
          <p:cNvPr id="23" name="Imagem 2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31" name="Picture 4" descr="Volta Botão Computador - Gráfico vetorial grátis no Pixabay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63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0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0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630449"/>
              </p:ext>
            </p:extLst>
          </p:nvPr>
        </p:nvGraphicFramePr>
        <p:xfrm>
          <a:off x="2346316" y="3048000"/>
          <a:ext cx="884419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050">
                  <a:extLst>
                    <a:ext uri="{9D8B030D-6E8A-4147-A177-3AD203B41FA5}">
                      <a16:colId xmlns:a16="http://schemas.microsoft.com/office/drawing/2014/main" val="1337988302"/>
                    </a:ext>
                  </a:extLst>
                </a:gridCol>
                <a:gridCol w="7825147">
                  <a:extLst>
                    <a:ext uri="{9D8B030D-6E8A-4147-A177-3AD203B41FA5}">
                      <a16:colId xmlns:a16="http://schemas.microsoft.com/office/drawing/2014/main" val="548032304"/>
                    </a:ext>
                  </a:extLst>
                </a:gridCol>
              </a:tblGrid>
              <a:tr h="698376">
                <a:tc>
                  <a:txBody>
                    <a:bodyPr/>
                    <a:lstStyle/>
                    <a:p>
                      <a:r>
                        <a:rPr lang="pt-BR" sz="2200" dirty="0">
                          <a:latin typeface="Simply Rounded" panose="02000500000000000000" pitchFamily="2" charset="0"/>
                        </a:rPr>
                        <a:t>12</a:t>
                      </a:r>
                      <a:r>
                        <a:rPr lang="pt-BR" sz="2200" baseline="0" dirty="0">
                          <a:latin typeface="Simply Rounded" panose="02000500000000000000" pitchFamily="2" charset="0"/>
                        </a:rPr>
                        <a:t> A</a:t>
                      </a:r>
                      <a:r>
                        <a:rPr lang="pt-BR" sz="2200" dirty="0">
                          <a:latin typeface="Simply Rounded" panose="02000500000000000000" pitchFamily="2" charset="0"/>
                        </a:rPr>
                        <a:t>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>
                          <a:latin typeface="Simply Rounded" panose="02000500000000000000" pitchFamily="2" charset="0"/>
                        </a:rPr>
                        <a:t>• Se as informações clínicas e os resultados do padrão de referência estavam disponíveis para os executores / leitores do teste de índice.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121058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539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213405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METODOS 12 A/B</a:t>
            </a:r>
          </a:p>
        </p:txBody>
      </p:sp>
      <p:grpSp>
        <p:nvGrpSpPr>
          <p:cNvPr id="16" name="Google Shape;10360;p72"/>
          <p:cNvGrpSpPr/>
          <p:nvPr/>
        </p:nvGrpSpPr>
        <p:grpSpPr>
          <a:xfrm>
            <a:off x="5448365" y="4186076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8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7" name="Imagem 2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158" y="5925611"/>
            <a:ext cx="882755" cy="852524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67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13024" y="1376082"/>
            <a:ext cx="609600" cy="609600"/>
          </a:xfrm>
          <a:prstGeom prst="rect">
            <a:avLst/>
          </a:prstGeom>
        </p:spPr>
      </p:pic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13024" y="2528017"/>
            <a:ext cx="609600" cy="609600"/>
          </a:xfrm>
          <a:prstGeom prst="rect">
            <a:avLst/>
          </a:prstGeom>
        </p:spPr>
      </p:pic>
      <p:pic>
        <p:nvPicPr>
          <p:cNvPr id="8" name="Som grav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13024" y="3789182"/>
            <a:ext cx="609600" cy="6096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621" y="8753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72914"/>
            <a:ext cx="7857061" cy="3973686"/>
          </a:xfrm>
          <a:prstGeom prst="rect">
            <a:avLst/>
          </a:prstGeom>
        </p:spPr>
      </p:pic>
      <p:cxnSp>
        <p:nvCxnSpPr>
          <p:cNvPr id="28" name="Conector reto 27"/>
          <p:cNvCxnSpPr/>
          <p:nvPr/>
        </p:nvCxnSpPr>
        <p:spPr>
          <a:xfrm>
            <a:off x="152400" y="2845517"/>
            <a:ext cx="741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77800" y="3163017"/>
            <a:ext cx="741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m 3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830" y="4909456"/>
            <a:ext cx="988898" cy="1229530"/>
          </a:xfrm>
          <a:prstGeom prst="rect">
            <a:avLst/>
          </a:prstGeom>
        </p:spPr>
      </p:pic>
      <p:sp>
        <p:nvSpPr>
          <p:cNvPr id="34" name="Retângulo 33"/>
          <p:cNvSpPr/>
          <p:nvPr/>
        </p:nvSpPr>
        <p:spPr>
          <a:xfrm>
            <a:off x="2210669" y="5435621"/>
            <a:ext cx="636001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000" dirty="0">
                <a:solidFill>
                  <a:srgbClr val="212121"/>
                </a:solidFill>
                <a:latin typeface="BlinkMacSystemFont"/>
              </a:rPr>
              <a:t>Van der Meer HA,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Visscher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CM,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Vredeveld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T,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Nijhuis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van der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Sanden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MW,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Hh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Engelbert R,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Speksnijder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CM. The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headache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measurement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instruments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: A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systematic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review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meta-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analysis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focusing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headaches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associated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musculoskeletal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symptoms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Cephalalgia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. 2019 Sep;39(10):1313-1332.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: 10.1177/0333102419840777.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1000" dirty="0" err="1">
                <a:solidFill>
                  <a:srgbClr val="212121"/>
                </a:solidFill>
                <a:latin typeface="BlinkMacSystemFont"/>
              </a:rPr>
              <a:t>Apr</a:t>
            </a:r>
            <a:r>
              <a:rPr lang="pt-BR" sz="1000" dirty="0">
                <a:solidFill>
                  <a:srgbClr val="212121"/>
                </a:solidFill>
                <a:latin typeface="BlinkMacSystemFont"/>
              </a:rPr>
              <a:t> 18. PMID: 30997838; PMCID: PMC6710620.</a:t>
            </a:r>
            <a:endParaRPr lang="pt-BR" sz="1000" dirty="0"/>
          </a:p>
        </p:txBody>
      </p:sp>
      <p:pic>
        <p:nvPicPr>
          <p:cNvPr id="24" name="Imagem 23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26" name="Picture 4" descr="Volta Botão Computador - Gráfico vetorial grátis no Pixabay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85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0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65100" y="5580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155450" y="45661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89947"/>
              </p:ext>
            </p:extLst>
          </p:nvPr>
        </p:nvGraphicFramePr>
        <p:xfrm>
          <a:off x="2412659" y="3008427"/>
          <a:ext cx="855015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250">
                  <a:extLst>
                    <a:ext uri="{9D8B030D-6E8A-4147-A177-3AD203B41FA5}">
                      <a16:colId xmlns:a16="http://schemas.microsoft.com/office/drawing/2014/main" val="1337988302"/>
                    </a:ext>
                  </a:extLst>
                </a:gridCol>
                <a:gridCol w="7454900">
                  <a:extLst>
                    <a:ext uri="{9D8B030D-6E8A-4147-A177-3AD203B41FA5}">
                      <a16:colId xmlns:a16="http://schemas.microsoft.com/office/drawing/2014/main" val="548032304"/>
                    </a:ext>
                  </a:extLst>
                </a:gridCol>
              </a:tblGrid>
              <a:tr h="841145">
                <a:tc>
                  <a:txBody>
                    <a:bodyPr/>
                    <a:lstStyle/>
                    <a:p>
                      <a:r>
                        <a:rPr lang="pt-BR" sz="2200" dirty="0">
                          <a:latin typeface="Simply Rounded" panose="02000500000000000000" pitchFamily="2" charset="0"/>
                        </a:rPr>
                        <a:t>13 A/B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atin typeface="Simply Rounded" panose="02000500000000000000" pitchFamily="2" charset="0"/>
                        </a:rPr>
                        <a:t>• Se as informações clínicas e os resultados do teste estavam disponíveis para os avaliadores do padrão de referência.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495285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269" y="49221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246576" y="2095831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METODOS 13 A/B</a:t>
            </a:r>
          </a:p>
        </p:txBody>
      </p:sp>
      <p:grpSp>
        <p:nvGrpSpPr>
          <p:cNvPr id="16" name="Google Shape;10360;p72"/>
          <p:cNvGrpSpPr/>
          <p:nvPr/>
        </p:nvGrpSpPr>
        <p:grpSpPr>
          <a:xfrm>
            <a:off x="5547306" y="4280421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8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7" name="Imagem 2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158" y="5979256"/>
            <a:ext cx="827208" cy="798879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66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13024" y="1376082"/>
            <a:ext cx="609600" cy="609600"/>
          </a:xfrm>
          <a:prstGeom prst="rect">
            <a:avLst/>
          </a:prstGeom>
        </p:spPr>
      </p:pic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13024" y="2528017"/>
            <a:ext cx="609600" cy="609600"/>
          </a:xfrm>
          <a:prstGeom prst="rect">
            <a:avLst/>
          </a:prstGeom>
        </p:spPr>
      </p:pic>
      <p:pic>
        <p:nvPicPr>
          <p:cNvPr id="8" name="Som grav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413979" y="1985682"/>
            <a:ext cx="609600" cy="6096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-13223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4" y="55176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067"/>
            <a:ext cx="5676900" cy="4381500"/>
          </a:xfrm>
          <a:prstGeom prst="rect">
            <a:avLst/>
          </a:prstGeom>
        </p:spPr>
      </p:pic>
      <p:cxnSp>
        <p:nvCxnSpPr>
          <p:cNvPr id="18" name="Conector reto 17"/>
          <p:cNvCxnSpPr/>
          <p:nvPr/>
        </p:nvCxnSpPr>
        <p:spPr>
          <a:xfrm>
            <a:off x="926926" y="2304789"/>
            <a:ext cx="4509370" cy="12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/>
          <p:cNvSpPr/>
          <p:nvPr/>
        </p:nvSpPr>
        <p:spPr>
          <a:xfrm>
            <a:off x="2315923" y="5758868"/>
            <a:ext cx="6208135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>
                <a:solidFill>
                  <a:srgbClr val="212121"/>
                </a:solidFill>
                <a:latin typeface="BlinkMacSystemFont"/>
              </a:rPr>
              <a:t>Lang AC,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Schulze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RK.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Detection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maxillary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sinus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floor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septa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panoramic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radiographs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using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as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gold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standard: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multi-observer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receiver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operating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characteristic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(ROC)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Investig. 2019 Jan;23(1):99-105.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10.1007/s00784-018-2414-1.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2018 Mar 10. PMID: 29525926.</a:t>
            </a:r>
            <a:endParaRPr lang="pt-BR" sz="900" dirty="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388" y="5062275"/>
            <a:ext cx="968705" cy="1204423"/>
          </a:xfrm>
          <a:prstGeom prst="rect">
            <a:avLst/>
          </a:prstGeom>
        </p:spPr>
      </p:pic>
      <p:pic>
        <p:nvPicPr>
          <p:cNvPr id="23" name="Imagem 2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29" name="Picture 4" descr="Volta Botão Computador - Gráfico vetorial grátis no Pixabay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4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0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tmosphere,freshness,poster,poster background,pairing,spd layered,light blue,medical,light,simple,blue,cell">
            <a:extLst>
              <a:ext uri="{FF2B5EF4-FFF2-40B4-BE49-F238E27FC236}">
                <a16:creationId xmlns:a16="http://schemas.microsoft.com/office/drawing/2014/main" id="{58B7DD95-BE59-468E-B6D1-B21876765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0" y="10"/>
            <a:ext cx="362837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0A02B18-D9BE-408D-9DD0-48DB30CA11B8}"/>
              </a:ext>
            </a:extLst>
          </p:cNvPr>
          <p:cNvSpPr/>
          <p:nvPr/>
        </p:nvSpPr>
        <p:spPr>
          <a:xfrm>
            <a:off x="526011" y="2613397"/>
            <a:ext cx="257634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</a:t>
            </a:r>
          </a:p>
          <a:p>
            <a:pPr algn="ctr"/>
            <a:r>
              <a:rPr lang="pt-BR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  <a:cs typeface="Aharoni" panose="02010803020104030203" pitchFamily="2" charset="-79"/>
              </a:rPr>
              <a:t>2015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B0161EB-1151-437E-90C2-F2CD4845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475" y="5635756"/>
            <a:ext cx="2407419" cy="69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hecklist to keep you Going | Ilustrações 3d, Designs de websites, Imagens  3d">
            <a:extLst>
              <a:ext uri="{FF2B5EF4-FFF2-40B4-BE49-F238E27FC236}">
                <a16:creationId xmlns:a16="http://schemas.microsoft.com/office/drawing/2014/main" id="{DE2CD3F7-6DE4-4DA2-B5BB-06F315CB5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5965" y="2677885"/>
            <a:ext cx="2776035" cy="41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689" y="1029144"/>
            <a:ext cx="1238586" cy="1539974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0" y="10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6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8661" y="68409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965" y="792784"/>
            <a:ext cx="609600" cy="609600"/>
          </a:xfrm>
          <a:prstGeom prst="rect">
            <a:avLst/>
          </a:prstGeom>
        </p:spPr>
      </p:pic>
      <p:pic>
        <p:nvPicPr>
          <p:cNvPr id="19" name="Picture 4" descr="STARD 2015 checklist (WORD)">
            <a:extLst>
              <a:ext uri="{FF2B5EF4-FFF2-40B4-BE49-F238E27FC236}">
                <a16:creationId xmlns:a16="http://schemas.microsoft.com/office/drawing/2014/main" id="{EAE62E79-12B5-4088-946A-0E346D000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6" t="5021" r="5354" b="4242"/>
          <a:stretch/>
        </p:blipFill>
        <p:spPr bwMode="auto">
          <a:xfrm>
            <a:off x="3628368" y="554008"/>
            <a:ext cx="5269367" cy="63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14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917" y="46593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711" y="6105076"/>
            <a:ext cx="779623" cy="752924"/>
          </a:xfrm>
          <a:prstGeom prst="rect">
            <a:avLst/>
          </a:prstGeom>
        </p:spPr>
      </p:pic>
      <p:sp>
        <p:nvSpPr>
          <p:cNvPr id="39" name="Google Shape;7966;p67"/>
          <p:cNvSpPr/>
          <p:nvPr/>
        </p:nvSpPr>
        <p:spPr>
          <a:xfrm>
            <a:off x="684177" y="243734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9" action="ppaction://hlinksldjump"/>
              </a:rPr>
              <a:t>ANÁLISE DOS DADOS 14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40" name="Google Shape;7966;p67"/>
          <p:cNvSpPr/>
          <p:nvPr/>
        </p:nvSpPr>
        <p:spPr>
          <a:xfrm>
            <a:off x="2882081" y="243734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0" action="ppaction://hlinksldjump"/>
              </a:rPr>
              <a:t>ANÁLISE DOS DADOS 15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41" name="Google Shape;7966;p67"/>
          <p:cNvSpPr/>
          <p:nvPr/>
        </p:nvSpPr>
        <p:spPr>
          <a:xfrm>
            <a:off x="5079985" y="243734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1" action="ppaction://hlinksldjump"/>
              </a:rPr>
              <a:t>ANÁLISE DOS DADOS 16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42" name="Google Shape;7966;p67"/>
          <p:cNvSpPr/>
          <p:nvPr/>
        </p:nvSpPr>
        <p:spPr>
          <a:xfrm>
            <a:off x="7277096" y="243734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2" action="ppaction://hlinksldjump"/>
              </a:rPr>
              <a:t>ANÁLISE DOS DADOS 17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43" name="Google Shape;7966;p67"/>
          <p:cNvSpPr/>
          <p:nvPr/>
        </p:nvSpPr>
        <p:spPr>
          <a:xfrm>
            <a:off x="9474207" y="243734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3" action="ppaction://hlinksldjump"/>
              </a:rPr>
              <a:t>ANÁLISE DOS DADOS 18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pic>
        <p:nvPicPr>
          <p:cNvPr id="44" name="Picture 4" descr="Volta Botão Computador - Gráfico vetorial grátis no Pixaba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416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660058"/>
              </p:ext>
            </p:extLst>
          </p:nvPr>
        </p:nvGraphicFramePr>
        <p:xfrm>
          <a:off x="3039717" y="3209544"/>
          <a:ext cx="842315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450">
                  <a:extLst>
                    <a:ext uri="{9D8B030D-6E8A-4147-A177-3AD203B41FA5}">
                      <a16:colId xmlns:a16="http://schemas.microsoft.com/office/drawing/2014/main" val="1337988302"/>
                    </a:ext>
                  </a:extLst>
                </a:gridCol>
                <a:gridCol w="7886700">
                  <a:extLst>
                    <a:ext uri="{9D8B030D-6E8A-4147-A177-3AD203B41FA5}">
                      <a16:colId xmlns:a16="http://schemas.microsoft.com/office/drawing/2014/main" val="548032304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r>
                        <a:rPr lang="pt-BR" sz="2200" dirty="0">
                          <a:latin typeface="Simply Rounded" panose="02000500000000000000" pitchFamily="2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>
                          <a:latin typeface="Simply Rounded" panose="02000500000000000000" pitchFamily="2" charset="0"/>
                        </a:rPr>
                        <a:t>• Métodos para estimar ou comparar medidas de precisão diagnóstica.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193764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678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7966;p67"/>
          <p:cNvSpPr/>
          <p:nvPr/>
        </p:nvSpPr>
        <p:spPr>
          <a:xfrm>
            <a:off x="684177" y="243734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ANÁLISE DOS DADOS 14</a:t>
            </a:r>
          </a:p>
        </p:txBody>
      </p:sp>
      <p:grpSp>
        <p:nvGrpSpPr>
          <p:cNvPr id="25" name="Google Shape;10360;p72"/>
          <p:cNvGrpSpPr/>
          <p:nvPr/>
        </p:nvGrpSpPr>
        <p:grpSpPr>
          <a:xfrm>
            <a:off x="6091550" y="4156421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26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31" name="Imagem 3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818" y="6041281"/>
            <a:ext cx="762982" cy="736853"/>
          </a:xfrm>
          <a:prstGeom prst="rect">
            <a:avLst/>
          </a:prstGeom>
        </p:spPr>
      </p:pic>
      <p:pic>
        <p:nvPicPr>
          <p:cNvPr id="32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14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8905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1866"/>
            <a:ext cx="5700906" cy="5524134"/>
          </a:xfrm>
          <a:prstGeom prst="rect">
            <a:avLst/>
          </a:prstGeom>
        </p:spPr>
      </p:pic>
      <p:cxnSp>
        <p:nvCxnSpPr>
          <p:cNvPr id="18" name="Conector reto 17"/>
          <p:cNvCxnSpPr/>
          <p:nvPr/>
        </p:nvCxnSpPr>
        <p:spPr>
          <a:xfrm>
            <a:off x="1681654" y="5050627"/>
            <a:ext cx="37466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193939" y="5348170"/>
            <a:ext cx="5234404" cy="7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72167" y="5616685"/>
            <a:ext cx="4298233" cy="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flipV="1">
            <a:off x="426166" y="5863772"/>
            <a:ext cx="4407090" cy="214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/>
          <p:cNvSpPr/>
          <p:nvPr/>
        </p:nvSpPr>
        <p:spPr>
          <a:xfrm>
            <a:off x="3351275" y="6104895"/>
            <a:ext cx="6543352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>
                <a:solidFill>
                  <a:srgbClr val="212121"/>
                </a:solidFill>
                <a:latin typeface="BlinkMacSystemFont"/>
              </a:rPr>
              <a:t>Lang AC,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Schulze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RK.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Detection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maxillary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sinus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floor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septa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panoramic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radiographs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using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as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gold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standard: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multi-observer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receiver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operating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characteristic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(ROC)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Investig. 2019 Jan;23(1):99-105.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10.1007/s00784-018-2414-1.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2018 Mar 10. PMID: 29525926.</a:t>
            </a:r>
            <a:endParaRPr lang="pt-BR" sz="900" dirty="0"/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142" y="5483535"/>
            <a:ext cx="877690" cy="1091262"/>
          </a:xfrm>
          <a:prstGeom prst="rect">
            <a:avLst/>
          </a:prstGeom>
        </p:spPr>
      </p:pic>
      <p:pic>
        <p:nvPicPr>
          <p:cNvPr id="23" name="Imagem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39" y="6096000"/>
            <a:ext cx="751094" cy="725372"/>
          </a:xfrm>
          <a:prstGeom prst="rect">
            <a:avLst/>
          </a:prstGeom>
        </p:spPr>
      </p:pic>
      <p:pic>
        <p:nvPicPr>
          <p:cNvPr id="29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680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434313"/>
              </p:ext>
            </p:extLst>
          </p:nvPr>
        </p:nvGraphicFramePr>
        <p:xfrm>
          <a:off x="2580781" y="3215640"/>
          <a:ext cx="910895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150">
                  <a:extLst>
                    <a:ext uri="{9D8B030D-6E8A-4147-A177-3AD203B41FA5}">
                      <a16:colId xmlns:a16="http://schemas.microsoft.com/office/drawing/2014/main" val="1337988302"/>
                    </a:ext>
                  </a:extLst>
                </a:gridCol>
                <a:gridCol w="8559800">
                  <a:extLst>
                    <a:ext uri="{9D8B030D-6E8A-4147-A177-3AD203B41FA5}">
                      <a16:colId xmlns:a16="http://schemas.microsoft.com/office/drawing/2014/main" val="548032304"/>
                    </a:ext>
                  </a:extLst>
                </a:gridCol>
              </a:tblGrid>
              <a:tr h="341155">
                <a:tc>
                  <a:txBody>
                    <a:bodyPr/>
                    <a:lstStyle/>
                    <a:p>
                      <a:r>
                        <a:rPr lang="pt-BR" sz="2200" dirty="0">
                          <a:latin typeface="Simply Rounded" panose="02000500000000000000" pitchFamily="2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>
                          <a:latin typeface="Simply Rounded" panose="02000500000000000000" pitchFamily="2" charset="0"/>
                        </a:rPr>
                        <a:t>• Como os resultados de teste índice ou padrão de referência foram tratados.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079519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621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330637" y="241194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6" action="ppaction://hlinksldjump"/>
              </a:rPr>
              <a:t>ANÁLISE DOS DADOS 15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16" name="Google Shape;10360;p72"/>
          <p:cNvGrpSpPr/>
          <p:nvPr/>
        </p:nvGrpSpPr>
        <p:grpSpPr>
          <a:xfrm>
            <a:off x="5856621" y="4131021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8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7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7" name="Imagem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8" y="5936775"/>
            <a:ext cx="828297" cy="799931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402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621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1866"/>
            <a:ext cx="5700906" cy="5524134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2483893" y="6219538"/>
            <a:ext cx="6162995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>
                <a:solidFill>
                  <a:srgbClr val="212121"/>
                </a:solidFill>
                <a:latin typeface="BlinkMacSystemFont"/>
              </a:rPr>
              <a:t>Lang AC,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Schulze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RK.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Detection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maxillary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sinus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floor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septa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panoramic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radiographs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using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as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gold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standard: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multi-observer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receiver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operating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characteristic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(ROC)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Investig. 2019 Jan;23(1):99-105.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10.1007/s00784-018-2414-1.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2018 Mar 10. PMID: 29525926.</a:t>
            </a:r>
            <a:endParaRPr lang="pt-BR" sz="900" dirty="0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5316015"/>
            <a:ext cx="1135137" cy="1411354"/>
          </a:xfrm>
          <a:prstGeom prst="rect">
            <a:avLst/>
          </a:prstGeom>
        </p:spPr>
      </p:pic>
      <p:cxnSp>
        <p:nvCxnSpPr>
          <p:cNvPr id="27" name="Conector reto 26"/>
          <p:cNvCxnSpPr/>
          <p:nvPr/>
        </p:nvCxnSpPr>
        <p:spPr>
          <a:xfrm>
            <a:off x="141298" y="1529899"/>
            <a:ext cx="5234404" cy="7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141298" y="1784068"/>
            <a:ext cx="5234404" cy="7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41298" y="2054823"/>
            <a:ext cx="5234404" cy="7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141298" y="2342330"/>
            <a:ext cx="5234404" cy="7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141298" y="2626036"/>
            <a:ext cx="5234404" cy="7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141298" y="2880205"/>
            <a:ext cx="5234404" cy="7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141298" y="3134374"/>
            <a:ext cx="20503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m 2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784" y="6119506"/>
            <a:ext cx="751094" cy="725372"/>
          </a:xfrm>
          <a:prstGeom prst="rect">
            <a:avLst/>
          </a:prstGeom>
        </p:spPr>
      </p:pic>
      <p:pic>
        <p:nvPicPr>
          <p:cNvPr id="36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53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363656"/>
              </p:ext>
            </p:extLst>
          </p:nvPr>
        </p:nvGraphicFramePr>
        <p:xfrm>
          <a:off x="2232884" y="3188519"/>
          <a:ext cx="945684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401">
                  <a:extLst>
                    <a:ext uri="{9D8B030D-6E8A-4147-A177-3AD203B41FA5}">
                      <a16:colId xmlns:a16="http://schemas.microsoft.com/office/drawing/2014/main" val="1337988302"/>
                    </a:ext>
                  </a:extLst>
                </a:gridCol>
                <a:gridCol w="8986446">
                  <a:extLst>
                    <a:ext uri="{9D8B030D-6E8A-4147-A177-3AD203B41FA5}">
                      <a16:colId xmlns:a16="http://schemas.microsoft.com/office/drawing/2014/main" val="548032304"/>
                    </a:ext>
                  </a:extLst>
                </a:gridCol>
              </a:tblGrid>
              <a:tr h="476256">
                <a:tc>
                  <a:txBody>
                    <a:bodyPr/>
                    <a:lstStyle/>
                    <a:p>
                      <a:r>
                        <a:rPr lang="pt-BR" sz="2200" dirty="0">
                          <a:latin typeface="Simply Rounded" panose="02000500000000000000" pitchFamily="2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>
                          <a:latin typeface="Simply Rounded" panose="02000500000000000000" pitchFamily="2" charset="0"/>
                        </a:rPr>
                        <a:t>• Como os dados ausentes no teste de índice e no padrão de referência foram tratados.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0083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268" y="107728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156689" y="2298751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6" action="ppaction://hlinksldjump"/>
              </a:rPr>
              <a:t>ANÁLISE DOS DADOS 16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16" name="Google Shape;10360;p72"/>
          <p:cNvGrpSpPr/>
          <p:nvPr/>
        </p:nvGrpSpPr>
        <p:grpSpPr>
          <a:xfrm>
            <a:off x="5840353" y="4017828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8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7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7" name="Imagem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8" y="5998259"/>
            <a:ext cx="847918" cy="818880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005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854" y="43086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549" y="1527140"/>
            <a:ext cx="6183189" cy="3216268"/>
          </a:xfrm>
          <a:prstGeom prst="rect">
            <a:avLst/>
          </a:prstGeom>
        </p:spPr>
      </p:pic>
      <p:cxnSp>
        <p:nvCxnSpPr>
          <p:cNvPr id="16" name="Conector reto 15"/>
          <p:cNvCxnSpPr/>
          <p:nvPr/>
        </p:nvCxnSpPr>
        <p:spPr>
          <a:xfrm>
            <a:off x="6064854" y="1943804"/>
            <a:ext cx="87448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V="1">
            <a:off x="1215052" y="2255190"/>
            <a:ext cx="5726102" cy="17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V="1">
            <a:off x="1215052" y="2559989"/>
            <a:ext cx="5738802" cy="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flipV="1">
            <a:off x="1189652" y="2877489"/>
            <a:ext cx="1789102" cy="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269" y="5158853"/>
            <a:ext cx="987417" cy="1227689"/>
          </a:xfrm>
          <a:prstGeom prst="rect">
            <a:avLst/>
          </a:prstGeom>
        </p:spPr>
      </p:pic>
      <p:sp>
        <p:nvSpPr>
          <p:cNvPr id="31" name="Retângulo 30"/>
          <p:cNvSpPr/>
          <p:nvPr/>
        </p:nvSpPr>
        <p:spPr>
          <a:xfrm>
            <a:off x="2315923" y="5878712"/>
            <a:ext cx="6787885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29" name="Imagem 2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33" name="Picture 4" descr="Volta Botão Computador - Gráfico vetorial grátis no Pixab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161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351709"/>
              </p:ext>
            </p:extLst>
          </p:nvPr>
        </p:nvGraphicFramePr>
        <p:xfrm>
          <a:off x="2977809" y="3222498"/>
          <a:ext cx="741985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550">
                  <a:extLst>
                    <a:ext uri="{9D8B030D-6E8A-4147-A177-3AD203B41FA5}">
                      <a16:colId xmlns:a16="http://schemas.microsoft.com/office/drawing/2014/main" val="133798830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548032304"/>
                    </a:ext>
                  </a:extLst>
                </a:gridCol>
              </a:tblGrid>
              <a:tr h="195077">
                <a:tc>
                  <a:txBody>
                    <a:bodyPr/>
                    <a:lstStyle/>
                    <a:p>
                      <a:r>
                        <a:rPr lang="pt-BR" sz="2200" dirty="0">
                          <a:latin typeface="Simply Rounded" panose="02000500000000000000" pitchFamily="2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>
                          <a:latin typeface="Simply Rounded" panose="02000500000000000000" pitchFamily="2" charset="0"/>
                        </a:rPr>
                        <a:t>• Quaisquer análises de variabilidade na precisão do diagnóstico.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357477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269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529151" y="2307962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6" action="ppaction://hlinksldjump"/>
              </a:rPr>
              <a:t>ANÁLISE DOS DADOS 17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16" name="Google Shape;10360;p72"/>
          <p:cNvGrpSpPr/>
          <p:nvPr/>
        </p:nvGrpSpPr>
        <p:grpSpPr>
          <a:xfrm>
            <a:off x="5724728" y="4027039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8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7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7" name="Imagem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123" y="5950423"/>
            <a:ext cx="857062" cy="827711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674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917" y="91637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863" y="1015790"/>
            <a:ext cx="6528990" cy="4057949"/>
          </a:xfrm>
          <a:prstGeom prst="rect">
            <a:avLst/>
          </a:prstGeom>
        </p:spPr>
      </p:pic>
      <p:cxnSp>
        <p:nvCxnSpPr>
          <p:cNvPr id="16" name="Conector reto 15"/>
          <p:cNvCxnSpPr/>
          <p:nvPr/>
        </p:nvCxnSpPr>
        <p:spPr>
          <a:xfrm>
            <a:off x="2462682" y="3444421"/>
            <a:ext cx="6395574" cy="2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2440911" y="3756479"/>
            <a:ext cx="6352031" cy="31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2484453" y="4097566"/>
            <a:ext cx="6352031" cy="31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V="1">
            <a:off x="2506225" y="4438653"/>
            <a:ext cx="2520259" cy="9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836" y="5207562"/>
            <a:ext cx="967848" cy="1203358"/>
          </a:xfrm>
          <a:prstGeom prst="rect">
            <a:avLst/>
          </a:prstGeom>
        </p:spPr>
      </p:pic>
      <p:sp>
        <p:nvSpPr>
          <p:cNvPr id="30" name="Retângulo 29"/>
          <p:cNvSpPr/>
          <p:nvPr/>
        </p:nvSpPr>
        <p:spPr>
          <a:xfrm>
            <a:off x="2210669" y="5885070"/>
            <a:ext cx="6510602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23" name="Imagem 2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457" y="6132628"/>
            <a:ext cx="751094" cy="725372"/>
          </a:xfrm>
          <a:prstGeom prst="rect">
            <a:avLst/>
          </a:prstGeom>
        </p:spPr>
      </p:pic>
      <p:pic>
        <p:nvPicPr>
          <p:cNvPr id="29" name="Picture 4" descr="Volta Botão Computador - Gráfico vetorial grátis no Pixab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47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65100" y="5580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95352" y="5707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B61EA9C4-8A7B-4EF7-B1B9-F1559C42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466907"/>
              </p:ext>
            </p:extLst>
          </p:nvPr>
        </p:nvGraphicFramePr>
        <p:xfrm>
          <a:off x="2986321" y="3174637"/>
          <a:ext cx="682295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950">
                  <a:extLst>
                    <a:ext uri="{9D8B030D-6E8A-4147-A177-3AD203B41FA5}">
                      <a16:colId xmlns:a16="http://schemas.microsoft.com/office/drawing/2014/main" val="1337988302"/>
                    </a:ext>
                  </a:extLst>
                </a:gridCol>
                <a:gridCol w="6350000">
                  <a:extLst>
                    <a:ext uri="{9D8B030D-6E8A-4147-A177-3AD203B41FA5}">
                      <a16:colId xmlns:a16="http://schemas.microsoft.com/office/drawing/2014/main" val="548032304"/>
                    </a:ext>
                  </a:extLst>
                </a:gridCol>
              </a:tblGrid>
              <a:tr h="5087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atin typeface="Simply Rounded" panose="02000500000000000000" pitchFamily="2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atin typeface="Simply Rounded" panose="02000500000000000000" pitchFamily="2" charset="0"/>
                        </a:rPr>
                        <a:t>• Tamanho de amostra pretendido e como foi determinado.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572067"/>
                  </a:ext>
                </a:extLst>
              </a:tr>
            </a:tbl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917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533407" y="243734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6" action="ppaction://hlinksldjump"/>
              </a:rPr>
              <a:t>ANÁLISE DOS DADOS 18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16" name="Google Shape;10360;p72"/>
          <p:cNvGrpSpPr/>
          <p:nvPr/>
        </p:nvGrpSpPr>
        <p:grpSpPr>
          <a:xfrm>
            <a:off x="5697432" y="4008655"/>
            <a:ext cx="1292220" cy="1073430"/>
            <a:chOff x="-6329875" y="3992050"/>
            <a:chExt cx="291425" cy="291450"/>
          </a:xfrm>
          <a:solidFill>
            <a:srgbClr val="FF66FF"/>
          </a:solidFill>
        </p:grpSpPr>
        <p:sp>
          <p:nvSpPr>
            <p:cNvPr id="18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7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7" name="Imagem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8" y="5932895"/>
            <a:ext cx="875213" cy="845240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5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875CB60-0ADB-4461-9603-35F613FBE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2754"/>
          <a:stretch/>
        </p:blipFill>
        <p:spPr bwMode="auto">
          <a:xfrm>
            <a:off x="12700" y="-468890"/>
            <a:ext cx="12179300" cy="732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EC6F5E-A874-430C-BA5B-1C434A7D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7F7A8B-E2C8-46D6-97AB-78F23209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AF5160A-9789-4691-A1DF-B90BD4A8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7E883E3-18AC-488F-BE37-48F357C1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2" name="Picture 38" descr="Diagnostics and medical test icons Royalty Free Vector Image">
            <a:extLst>
              <a:ext uri="{FF2B5EF4-FFF2-40B4-BE49-F238E27FC236}">
                <a16:creationId xmlns:a16="http://schemas.microsoft.com/office/drawing/2014/main" id="{2D99D2E0-EDD8-41AC-A87D-54E9B8A55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264" y="1679166"/>
            <a:ext cx="760274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0" descr="Ícone de alvo de alvo - Baixar PNG/SVG Transparente">
            <a:extLst>
              <a:ext uri="{FF2B5EF4-FFF2-40B4-BE49-F238E27FC236}">
                <a16:creationId xmlns:a16="http://schemas.microsoft.com/office/drawing/2014/main" id="{17648E4D-F2EE-4DF5-9325-96B7206C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875" y="1685240"/>
            <a:ext cx="761019" cy="82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2" descr="Monetary, standard, gold, currency, treasury icon">
            <a:extLst>
              <a:ext uri="{FF2B5EF4-FFF2-40B4-BE49-F238E27FC236}">
                <a16:creationId xmlns:a16="http://schemas.microsoft.com/office/drawing/2014/main" id="{FB10C4AB-645A-498F-8E5C-0942FE76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0967" y="1679166"/>
            <a:ext cx="763324" cy="83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4" descr="Lab, analysis, diagnostic, test, results icon">
            <a:extLst>
              <a:ext uri="{FF2B5EF4-FFF2-40B4-BE49-F238E27FC236}">
                <a16:creationId xmlns:a16="http://schemas.microsoft.com/office/drawing/2014/main" id="{ECC204D3-BE39-4630-B4A9-3B72639BB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762" y="1679166"/>
            <a:ext cx="763101" cy="85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6" descr="Blood test, doctor, drop, blood, positive, medical icon">
            <a:extLst>
              <a:ext uri="{FF2B5EF4-FFF2-40B4-BE49-F238E27FC236}">
                <a16:creationId xmlns:a16="http://schemas.microsoft.com/office/drawing/2014/main" id="{AE7BEE1C-A8C9-4DE5-9FA2-492A70FF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2364" y="3522597"/>
            <a:ext cx="765174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8" descr="Hematology, blood type, negative, blood test, blood, medical, hospital icon">
            <a:extLst>
              <a:ext uri="{FF2B5EF4-FFF2-40B4-BE49-F238E27FC236}">
                <a16:creationId xmlns:a16="http://schemas.microsoft.com/office/drawing/2014/main" id="{B8D44298-834F-42ED-A71B-2E1F981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303" y="3534683"/>
            <a:ext cx="857482" cy="85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6">
            <a:extLst>
              <a:ext uri="{FF2B5EF4-FFF2-40B4-BE49-F238E27FC236}">
                <a16:creationId xmlns:a16="http://schemas.microsoft.com/office/drawing/2014/main" id="{6C6E1FAD-0D1E-47A7-B611-04A40344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4569" y="3568305"/>
            <a:ext cx="763325" cy="82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Patient, healthcare, symptom checker, diagnosis icon">
            <a:extLst>
              <a:ext uri="{FF2B5EF4-FFF2-40B4-BE49-F238E27FC236}">
                <a16:creationId xmlns:a16="http://schemas.microsoft.com/office/drawing/2014/main" id="{EAEE6F0E-9433-431C-8EF2-298B7E6B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2296" y="3571773"/>
            <a:ext cx="860532" cy="85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CaixaDeTexto 77">
            <a:extLst>
              <a:ext uri="{FF2B5EF4-FFF2-40B4-BE49-F238E27FC236}">
                <a16:creationId xmlns:a16="http://schemas.microsoft.com/office/drawing/2014/main" id="{B9E6E76E-79D3-4531-8DEC-058B2A683F04}"/>
              </a:ext>
            </a:extLst>
          </p:cNvPr>
          <p:cNvSpPr txBox="1"/>
          <p:nvPr/>
        </p:nvSpPr>
        <p:spPr>
          <a:xfrm>
            <a:off x="1550043" y="2525797"/>
            <a:ext cx="1741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pt-PT" altLang="pt-BR" sz="1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ocogoose" panose="02000000000000000000" pitchFamily="2" charset="0"/>
                <a:cs typeface="Aharoni" panose="02010803020104030203" pitchFamily="2" charset="-79"/>
              </a:rPr>
              <a:t>Téste médico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B3ECB9A6-F963-423B-ABC5-131C1805B21D}"/>
              </a:ext>
            </a:extLst>
          </p:cNvPr>
          <p:cNvSpPr txBox="1"/>
          <p:nvPr/>
        </p:nvSpPr>
        <p:spPr>
          <a:xfrm>
            <a:off x="3964834" y="2523406"/>
            <a:ext cx="1463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altLang="pt-BR" sz="1400" dirty="0">
                <a:solidFill>
                  <a:srgbClr val="002060"/>
                </a:solidFill>
                <a:latin typeface="Cocogoose" panose="02000000000000000000" pitchFamily="2" charset="0"/>
                <a:cs typeface="Aharoni" panose="02010803020104030203" pitchFamily="2" charset="-79"/>
              </a:rPr>
              <a:t>Teste índice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258F8011-DE3E-44AF-A319-0EC97A061135}"/>
              </a:ext>
            </a:extLst>
          </p:cNvPr>
          <p:cNvSpPr txBox="1"/>
          <p:nvPr/>
        </p:nvSpPr>
        <p:spPr>
          <a:xfrm>
            <a:off x="6212526" y="2538925"/>
            <a:ext cx="1969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pt-PT" altLang="pt-BR" sz="1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ocogoose" panose="02000000000000000000" pitchFamily="2" charset="0"/>
                <a:cs typeface="Aharoni" panose="02010803020104030203" pitchFamily="2" charset="-79"/>
              </a:rPr>
              <a:t>Condição alvo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5A29A3E8-97B8-4E31-B652-FD9BD3B886BE}"/>
              </a:ext>
            </a:extLst>
          </p:cNvPr>
          <p:cNvSpPr txBox="1"/>
          <p:nvPr/>
        </p:nvSpPr>
        <p:spPr>
          <a:xfrm>
            <a:off x="8721294" y="2550025"/>
            <a:ext cx="30298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altLang="pt-BR" sz="1400" dirty="0">
                <a:solidFill>
                  <a:srgbClr val="002060"/>
                </a:solidFill>
                <a:latin typeface="Cocogoose" panose="02000000000000000000" pitchFamily="2" charset="0"/>
                <a:cs typeface="Aharoni" panose="02010803020104030203" pitchFamily="2" charset="-79"/>
              </a:rPr>
              <a:t>Padrão clínico de referência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3A6FFCE4-AE03-41F8-88EB-1775B0B3001E}"/>
              </a:ext>
            </a:extLst>
          </p:cNvPr>
          <p:cNvSpPr txBox="1"/>
          <p:nvPr/>
        </p:nvSpPr>
        <p:spPr>
          <a:xfrm>
            <a:off x="1550043" y="4397896"/>
            <a:ext cx="18629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pt-PT" altLang="pt-BR" sz="1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ocogoose" panose="02000000000000000000" pitchFamily="2" charset="0"/>
                <a:cs typeface="Aharoni" panose="02010803020104030203" pitchFamily="2" charset="-79"/>
              </a:rPr>
              <a:t>Sensibilidade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BF9605D1-3A73-4F93-87A4-F350F1378A57}"/>
              </a:ext>
            </a:extLst>
          </p:cNvPr>
          <p:cNvSpPr txBox="1"/>
          <p:nvPr/>
        </p:nvSpPr>
        <p:spPr>
          <a:xfrm>
            <a:off x="3872748" y="4405079"/>
            <a:ext cx="19589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altLang="pt-BR" sz="1400" dirty="0">
                <a:solidFill>
                  <a:srgbClr val="002060"/>
                </a:solidFill>
                <a:latin typeface="Cocogoose" panose="02000000000000000000" pitchFamily="2" charset="0"/>
                <a:cs typeface="Aharoni" panose="02010803020104030203" pitchFamily="2" charset="-79"/>
              </a:rPr>
              <a:t>Especificidade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10140AFE-0C98-4B31-A6ED-1C6265A093FC}"/>
              </a:ext>
            </a:extLst>
          </p:cNvPr>
          <p:cNvSpPr txBox="1"/>
          <p:nvPr/>
        </p:nvSpPr>
        <p:spPr>
          <a:xfrm>
            <a:off x="6043113" y="4424371"/>
            <a:ext cx="2823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pt-PT" altLang="pt-BR" sz="1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ocogoose" panose="02000000000000000000" pitchFamily="2" charset="0"/>
                <a:cs typeface="Aharoni" panose="02010803020104030203" pitchFamily="2" charset="-79"/>
              </a:rPr>
              <a:t>Uso pretendido do teste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9C90458F-3F2C-4513-92DE-F67DEC404A3A}"/>
              </a:ext>
            </a:extLst>
          </p:cNvPr>
          <p:cNvSpPr txBox="1"/>
          <p:nvPr/>
        </p:nvSpPr>
        <p:spPr>
          <a:xfrm>
            <a:off x="9517569" y="4392165"/>
            <a:ext cx="1906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altLang="pt-BR" sz="1400" dirty="0">
                <a:solidFill>
                  <a:srgbClr val="002060"/>
                </a:solidFill>
                <a:latin typeface="Cocogoose" panose="02000000000000000000" pitchFamily="2" charset="0"/>
                <a:cs typeface="Aharoni" panose="02010803020104030203" pitchFamily="2" charset="-79"/>
              </a:rPr>
              <a:t>Papel clínico</a:t>
            </a:r>
            <a:r>
              <a:rPr kumimoji="0" lang="pt-PT" altLang="pt-BR" sz="1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ocogoose" panose="02000000000000000000" pitchFamily="2" charset="0"/>
                <a:cs typeface="Aharoni" panose="02010803020104030203" pitchFamily="2" charset="-79"/>
              </a:rPr>
              <a:t> do teste</a:t>
            </a:r>
            <a:endParaRPr lang="en-US" altLang="pt-BR" sz="1400" kern="0" dirty="0">
              <a:solidFill>
                <a:srgbClr val="002060"/>
              </a:solidFill>
              <a:latin typeface="Cocogoose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1A634069-DF63-47E4-8B83-24D2A8898892}"/>
              </a:ext>
            </a:extLst>
          </p:cNvPr>
          <p:cNvSpPr txBox="1"/>
          <p:nvPr/>
        </p:nvSpPr>
        <p:spPr>
          <a:xfrm>
            <a:off x="1550043" y="704882"/>
            <a:ext cx="8811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altLang="pt-BR" sz="4000" dirty="0">
                <a:solidFill>
                  <a:srgbClr val="002060"/>
                </a:solidFill>
                <a:latin typeface="Cocogoose" panose="02000000000000000000" pitchFamily="2" charset="0"/>
                <a:cs typeface="Aharoni" panose="02010803020104030203" pitchFamily="2" charset="-79"/>
              </a:rPr>
              <a:t>TERMINOLOGIAS CHAVE DO STARD</a:t>
            </a:r>
            <a:endParaRPr lang="pt-BR" sz="4000" dirty="0">
              <a:solidFill>
                <a:srgbClr val="002060"/>
              </a:solidFill>
              <a:latin typeface="Cocogoose" panose="02000000000000000000" pitchFamily="2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0" y="10075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676" y="-416785"/>
            <a:ext cx="480599" cy="480599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4261" y="1777973"/>
            <a:ext cx="609600" cy="609600"/>
          </a:xfrm>
          <a:prstGeom prst="rect">
            <a:avLst/>
          </a:prstGeom>
        </p:spPr>
      </p:pic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0248" y="1783593"/>
            <a:ext cx="609600" cy="609600"/>
          </a:xfrm>
          <a:prstGeom prst="rect">
            <a:avLst/>
          </a:prstGeom>
        </p:spPr>
      </p:pic>
      <p:pic>
        <p:nvPicPr>
          <p:cNvPr id="9" name="Som gravad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3703" y="1773654"/>
            <a:ext cx="609600" cy="609600"/>
          </a:xfrm>
          <a:prstGeom prst="rect">
            <a:avLst/>
          </a:prstGeom>
        </p:spPr>
      </p:pic>
      <p:pic>
        <p:nvPicPr>
          <p:cNvPr id="13" name="Som gravado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17944" y="1771904"/>
            <a:ext cx="609600" cy="609600"/>
          </a:xfrm>
          <a:prstGeom prst="rect">
            <a:avLst/>
          </a:prstGeom>
        </p:spPr>
      </p:pic>
      <p:pic>
        <p:nvPicPr>
          <p:cNvPr id="14" name="Som gravado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3771" y="3522597"/>
            <a:ext cx="609600" cy="609600"/>
          </a:xfrm>
          <a:prstGeom prst="rect">
            <a:avLst/>
          </a:prstGeom>
        </p:spPr>
      </p:pic>
      <p:pic>
        <p:nvPicPr>
          <p:cNvPr id="15" name="Som gravado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332" y="3522597"/>
            <a:ext cx="609600" cy="609600"/>
          </a:xfrm>
          <a:prstGeom prst="rect">
            <a:avLst/>
          </a:prstGeom>
        </p:spPr>
      </p:pic>
      <p:pic>
        <p:nvPicPr>
          <p:cNvPr id="16" name="Som gravado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3703" y="3568305"/>
            <a:ext cx="609600" cy="609600"/>
          </a:xfrm>
          <a:prstGeom prst="rect">
            <a:avLst/>
          </a:prstGeom>
        </p:spPr>
      </p:pic>
      <p:pic>
        <p:nvPicPr>
          <p:cNvPr id="17" name="Som gravado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20163" y="3568305"/>
            <a:ext cx="609600" cy="609600"/>
          </a:xfrm>
          <a:prstGeom prst="rect">
            <a:avLst/>
          </a:prstGeom>
        </p:spPr>
      </p:pic>
      <p:pic>
        <p:nvPicPr>
          <p:cNvPr id="36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3113" y="61634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1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9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6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115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95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40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13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05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65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8" grpId="0"/>
      <p:bldP spid="80" grpId="0"/>
      <p:bldP spid="82" grpId="0"/>
      <p:bldP spid="84" grpId="0"/>
      <p:bldP spid="86" grpId="0"/>
      <p:bldP spid="88" grpId="0"/>
      <p:bldP spid="90" grpId="0"/>
      <p:bldP spid="9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D37BD-45C3-48B0-81D7-E2111FEC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0792EF21-3212-4D67-93E8-04AA860D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707CA7CF-A7EC-4D57-AF82-CBB7ACC4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7ADA0C6-A5F5-46B4-A901-40C9BB4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0A8F306-ED4A-4F60-91E8-C6A7DBCEA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234387A1-3459-4BA4-9C63-CC2180E7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2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662" y="92980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2135" y="1000280"/>
            <a:ext cx="6803055" cy="4183695"/>
          </a:xfrm>
          <a:prstGeom prst="rect">
            <a:avLst/>
          </a:prstGeom>
        </p:spPr>
      </p:pic>
      <p:cxnSp>
        <p:nvCxnSpPr>
          <p:cNvPr id="16" name="Conector reto 15"/>
          <p:cNvCxnSpPr/>
          <p:nvPr/>
        </p:nvCxnSpPr>
        <p:spPr>
          <a:xfrm flipV="1">
            <a:off x="3035911" y="1261538"/>
            <a:ext cx="5968354" cy="15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2704038" y="1563284"/>
            <a:ext cx="4803665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/>
          <p:cNvSpPr/>
          <p:nvPr/>
        </p:nvSpPr>
        <p:spPr>
          <a:xfrm>
            <a:off x="2315923" y="6109292"/>
            <a:ext cx="6206388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>
                <a:solidFill>
                  <a:srgbClr val="212121"/>
                </a:solidFill>
                <a:latin typeface="BlinkMacSystemFont"/>
              </a:rPr>
              <a:t>Lang AC,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Schulze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RK.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Detection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maxillary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sinus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floor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septa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panoramic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radiographs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using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as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gold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standard: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multi-observer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receiver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operating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characteristic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(ROC)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Investig. 2019 Jan;23(1):99-105.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10.1007/s00784-018-2414-1.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2018 Mar 10. PMID: 29525926.</a:t>
            </a:r>
            <a:endParaRPr lang="pt-BR" sz="900" dirty="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853" y="5588309"/>
            <a:ext cx="838042" cy="1041966"/>
          </a:xfrm>
          <a:prstGeom prst="rect">
            <a:avLst/>
          </a:prstGeom>
        </p:spPr>
      </p:pic>
      <p:pic>
        <p:nvPicPr>
          <p:cNvPr id="23" name="Imagem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711" y="6109292"/>
            <a:ext cx="751094" cy="725372"/>
          </a:xfrm>
          <a:prstGeom prst="rect">
            <a:avLst/>
          </a:prstGeom>
        </p:spPr>
      </p:pic>
      <p:pic>
        <p:nvPicPr>
          <p:cNvPr id="29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595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268" y="80432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170" y="6064111"/>
            <a:ext cx="822040" cy="793889"/>
          </a:xfrm>
          <a:prstGeom prst="rect">
            <a:avLst/>
          </a:prstGeom>
        </p:spPr>
      </p:pic>
      <p:sp>
        <p:nvSpPr>
          <p:cNvPr id="23" name="Google Shape;7966;p67"/>
          <p:cNvSpPr/>
          <p:nvPr/>
        </p:nvSpPr>
        <p:spPr>
          <a:xfrm>
            <a:off x="3445812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7" action="ppaction://hlinksldjump"/>
              </a:rPr>
              <a:t>PARTICIPANTES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25" name="Google Shape;7966;p67"/>
          <p:cNvSpPr/>
          <p:nvPr/>
        </p:nvSpPr>
        <p:spPr>
          <a:xfrm>
            <a:off x="6136210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8" action="ppaction://hlinksldjump"/>
              </a:rPr>
              <a:t>RESULTADOS DO TESTE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pic>
        <p:nvPicPr>
          <p:cNvPr id="16" name="Picture 4" descr="Volta Botão Computador - Gráfico vetorial grátis no Pixab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4081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42" y="53407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169" y="6138986"/>
            <a:ext cx="772994" cy="746522"/>
          </a:xfrm>
          <a:prstGeom prst="rect">
            <a:avLst/>
          </a:prstGeom>
        </p:spPr>
      </p:pic>
      <p:sp>
        <p:nvSpPr>
          <p:cNvPr id="23" name="Google Shape;7966;p67"/>
          <p:cNvSpPr/>
          <p:nvPr/>
        </p:nvSpPr>
        <p:spPr>
          <a:xfrm>
            <a:off x="592099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9" action="ppaction://hlinksldjump"/>
              </a:rPr>
              <a:t>PARTICIPANTES 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9" action="ppaction://hlinksldjump"/>
              </a:rPr>
              <a:t>19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25" name="Google Shape;7966;p67"/>
          <p:cNvSpPr/>
          <p:nvPr/>
        </p:nvSpPr>
        <p:spPr>
          <a:xfrm>
            <a:off x="2918013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0" action="ppaction://hlinksldjump"/>
              </a:rPr>
              <a:t>PARTICIPANTES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10" action="ppaction://hlinksldjump"/>
              </a:rPr>
              <a:t>20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16" name="Google Shape;7966;p67"/>
          <p:cNvSpPr/>
          <p:nvPr/>
        </p:nvSpPr>
        <p:spPr>
          <a:xfrm>
            <a:off x="5243927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1" action="ppaction://hlinksldjump"/>
              </a:rPr>
              <a:t>PARTICIPANTES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11" action="ppaction://hlinksldjump"/>
              </a:rPr>
              <a:t>21 A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19" name="Google Shape;7966;p67"/>
          <p:cNvSpPr/>
          <p:nvPr/>
        </p:nvSpPr>
        <p:spPr>
          <a:xfrm>
            <a:off x="7569841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2" action="ppaction://hlinksldjump"/>
              </a:rPr>
              <a:t>PARTICIPANTES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12" action="ppaction://hlinksldjump"/>
              </a:rPr>
              <a:t>22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pic>
        <p:nvPicPr>
          <p:cNvPr id="20" name="Picture 4" descr="Volta Botão Computador - Gráfico vetorial grátis no Pixabay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72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2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50" y="498559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E4F05721-8014-4DF6-B66C-956085C28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315975"/>
              </p:ext>
            </p:extLst>
          </p:nvPr>
        </p:nvGraphicFramePr>
        <p:xfrm>
          <a:off x="3540253" y="3039288"/>
          <a:ext cx="64897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8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6816">
                <a:tc>
                  <a:txBody>
                    <a:bodyPr/>
                    <a:lstStyle/>
                    <a:p>
                      <a:r>
                        <a:rPr lang="pt-BR" sz="24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Fluxo de participantes utilizando um diagrama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207569"/>
                  </a:ext>
                </a:extLst>
              </a:tr>
            </a:tbl>
          </a:graphicData>
        </a:graphic>
      </p:graphicFrame>
      <p:sp>
        <p:nvSpPr>
          <p:cNvPr id="14" name="Retângulo 13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42" y="53407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850" y="0"/>
            <a:ext cx="609600" cy="609600"/>
          </a:xfrm>
          <a:prstGeom prst="rect">
            <a:avLst/>
          </a:prstGeom>
        </p:spPr>
      </p:pic>
      <p:sp>
        <p:nvSpPr>
          <p:cNvPr id="24" name="Google Shape;7966;p67"/>
          <p:cNvSpPr/>
          <p:nvPr/>
        </p:nvSpPr>
        <p:spPr>
          <a:xfrm>
            <a:off x="1065662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PARTICIPANTES 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</a:rPr>
              <a:t>19</a:t>
            </a:r>
          </a:p>
        </p:txBody>
      </p:sp>
      <p:grpSp>
        <p:nvGrpSpPr>
          <p:cNvPr id="25" name="Google Shape;10360;p72"/>
          <p:cNvGrpSpPr/>
          <p:nvPr/>
        </p:nvGrpSpPr>
        <p:grpSpPr>
          <a:xfrm>
            <a:off x="6091425" y="4151763"/>
            <a:ext cx="1292220" cy="1073430"/>
            <a:chOff x="-6329875" y="3992050"/>
            <a:chExt cx="291425" cy="291450"/>
          </a:xfrm>
          <a:solidFill>
            <a:srgbClr val="5B9BD5"/>
          </a:solidFill>
        </p:grpSpPr>
        <p:sp>
          <p:nvSpPr>
            <p:cNvPr id="26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7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30" name="Imagem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662" y="6059120"/>
            <a:ext cx="784310" cy="757451"/>
          </a:xfrm>
          <a:prstGeom prst="rect">
            <a:avLst/>
          </a:prstGeom>
        </p:spPr>
      </p:pic>
      <p:pic>
        <p:nvPicPr>
          <p:cNvPr id="31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7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8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1383" y="631557"/>
            <a:ext cx="3907393" cy="5553802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688" y="4752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0612" y="5581934"/>
            <a:ext cx="914932" cy="113756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210667" y="6211669"/>
            <a:ext cx="7525067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rgbClr val="212121"/>
                </a:solidFill>
                <a:latin typeface="BlinkMacSystemFont"/>
              </a:rPr>
              <a:t>Figueroa C, Johnson C, Ford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Sands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Dalal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S,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Meurant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Prat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Hatzold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Urassa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Baggaley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Reliability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HIV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rapid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tests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self-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testing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compared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testing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health-care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workers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systematic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review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meta-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analysis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Lancet HIV. 2018 Jun;5(6):e277-e290.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10.1016/S2352-3018(18)30044-4.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2018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Apr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24. PMID: 29703707; PMCID: PMC5986793.</a:t>
            </a:r>
            <a:endParaRPr lang="pt-BR" sz="900" dirty="0"/>
          </a:p>
        </p:txBody>
      </p:sp>
      <p:pic>
        <p:nvPicPr>
          <p:cNvPr id="19" name="Imagem 1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047" y="6132628"/>
            <a:ext cx="751094" cy="725372"/>
          </a:xfrm>
          <a:prstGeom prst="rect">
            <a:avLst/>
          </a:prstGeom>
        </p:spPr>
      </p:pic>
      <p:pic>
        <p:nvPicPr>
          <p:cNvPr id="21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134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E4F05721-8014-4DF6-B66C-956085C28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050372"/>
              </p:ext>
            </p:extLst>
          </p:nvPr>
        </p:nvGraphicFramePr>
        <p:xfrm>
          <a:off x="2825087" y="3204883"/>
          <a:ext cx="8274713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829">
                  <a:extLst>
                    <a:ext uri="{9D8B030D-6E8A-4147-A177-3AD203B41FA5}">
                      <a16:colId xmlns:a16="http://schemas.microsoft.com/office/drawing/2014/main" val="3498805473"/>
                    </a:ext>
                  </a:extLst>
                </a:gridCol>
                <a:gridCol w="7748884">
                  <a:extLst>
                    <a:ext uri="{9D8B030D-6E8A-4147-A177-3AD203B41FA5}">
                      <a16:colId xmlns:a16="http://schemas.microsoft.com/office/drawing/2014/main" val="4123140074"/>
                    </a:ext>
                  </a:extLst>
                </a:gridCol>
              </a:tblGrid>
              <a:tr h="282105">
                <a:tc>
                  <a:txBody>
                    <a:bodyPr/>
                    <a:lstStyle/>
                    <a:p>
                      <a:r>
                        <a:rPr lang="pt-BR" sz="2300" dirty="0">
                          <a:latin typeface="Simply Rounded" panose="02000500000000000000" pitchFamily="2" charset="0"/>
                        </a:rPr>
                        <a:t>20</a:t>
                      </a:r>
                      <a:endParaRPr lang="pt-BR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300" dirty="0">
                          <a:latin typeface="Simply Rounded" panose="02000500000000000000" pitchFamily="2" charset="0"/>
                        </a:rPr>
                        <a:t>• Características demográficas e clínicas de base dos participantes.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207569"/>
                  </a:ext>
                </a:extLst>
              </a:tr>
            </a:tbl>
          </a:graphicData>
        </a:graphic>
      </p:graphicFrame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671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7966;p67"/>
          <p:cNvSpPr/>
          <p:nvPr/>
        </p:nvSpPr>
        <p:spPr>
          <a:xfrm>
            <a:off x="569072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6" action="ppaction://hlinksldjump"/>
              </a:rPr>
              <a:t>PARTICIPANTES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6" action="ppaction://hlinksldjump"/>
              </a:rPr>
              <a:t>20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33" name="Google Shape;10360;p72"/>
          <p:cNvGrpSpPr/>
          <p:nvPr/>
        </p:nvGrpSpPr>
        <p:grpSpPr>
          <a:xfrm>
            <a:off x="5765671" y="4151763"/>
            <a:ext cx="1292220" cy="1073430"/>
            <a:chOff x="-6329875" y="3992050"/>
            <a:chExt cx="291425" cy="291450"/>
          </a:xfrm>
          <a:solidFill>
            <a:srgbClr val="5B9BD5"/>
          </a:solidFill>
        </p:grpSpPr>
        <p:sp>
          <p:nvSpPr>
            <p:cNvPr id="34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7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38" name="Imagem 3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39" y="5905995"/>
            <a:ext cx="903065" cy="872139"/>
          </a:xfrm>
          <a:prstGeom prst="rect">
            <a:avLst/>
          </a:prstGeom>
        </p:spPr>
      </p:pic>
      <p:pic>
        <p:nvPicPr>
          <p:cNvPr id="39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800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861" y="107728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80" y="1230342"/>
            <a:ext cx="5954278" cy="2137816"/>
          </a:xfrm>
          <a:prstGeom prst="rect">
            <a:avLst/>
          </a:prstGeom>
        </p:spPr>
      </p:pic>
      <p:cxnSp>
        <p:nvCxnSpPr>
          <p:cNvPr id="14" name="Conector reto 13"/>
          <p:cNvCxnSpPr/>
          <p:nvPr/>
        </p:nvCxnSpPr>
        <p:spPr>
          <a:xfrm>
            <a:off x="6565980" y="2445640"/>
            <a:ext cx="2070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flipV="1">
            <a:off x="2984580" y="2707758"/>
            <a:ext cx="5651500" cy="4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80" y="3549273"/>
            <a:ext cx="5954278" cy="1166302"/>
          </a:xfrm>
          <a:prstGeom prst="rect">
            <a:avLst/>
          </a:prstGeom>
        </p:spPr>
      </p:pic>
      <p:cxnSp>
        <p:nvCxnSpPr>
          <p:cNvPr id="21" name="Conector reto 20"/>
          <p:cNvCxnSpPr/>
          <p:nvPr/>
        </p:nvCxnSpPr>
        <p:spPr>
          <a:xfrm flipV="1">
            <a:off x="2981761" y="3996358"/>
            <a:ext cx="5651500" cy="4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V="1">
            <a:off x="3060780" y="4307958"/>
            <a:ext cx="4572000" cy="4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2511846" y="5885070"/>
            <a:ext cx="6121415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870" y="5250320"/>
            <a:ext cx="1001336" cy="1244994"/>
          </a:xfrm>
          <a:prstGeom prst="rect">
            <a:avLst/>
          </a:prstGeom>
        </p:spPr>
      </p:pic>
      <p:pic>
        <p:nvPicPr>
          <p:cNvPr id="23" name="Imagem 2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30" name="Picture 4" descr="Volta Botão Computador - Gráfico vetorial grátis no Pixab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3273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E4F05721-8014-4DF6-B66C-956085C28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093062"/>
              </p:ext>
            </p:extLst>
          </p:nvPr>
        </p:nvGraphicFramePr>
        <p:xfrm>
          <a:off x="2548974" y="2716700"/>
          <a:ext cx="9483849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914">
                  <a:extLst>
                    <a:ext uri="{9D8B030D-6E8A-4147-A177-3AD203B41FA5}">
                      <a16:colId xmlns:a16="http://schemas.microsoft.com/office/drawing/2014/main" val="3498805473"/>
                    </a:ext>
                  </a:extLst>
                </a:gridCol>
                <a:gridCol w="741914">
                  <a:extLst>
                    <a:ext uri="{9D8B030D-6E8A-4147-A177-3AD203B41FA5}">
                      <a16:colId xmlns:a16="http://schemas.microsoft.com/office/drawing/2014/main" val="1743225503"/>
                    </a:ext>
                  </a:extLst>
                </a:gridCol>
                <a:gridCol w="8000021">
                  <a:extLst>
                    <a:ext uri="{9D8B030D-6E8A-4147-A177-3AD203B41FA5}">
                      <a16:colId xmlns:a16="http://schemas.microsoft.com/office/drawing/2014/main" val="4123140074"/>
                    </a:ext>
                  </a:extLst>
                </a:gridCol>
              </a:tblGrid>
              <a:tr h="809762">
                <a:tc>
                  <a:txBody>
                    <a:bodyPr/>
                    <a:lstStyle/>
                    <a:p>
                      <a:r>
                        <a:rPr lang="pt-BR" sz="23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dirty="0"/>
                        <a:t>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300" dirty="0">
                          <a:latin typeface="Simply Rounded" panose="02000500000000000000" pitchFamily="2" charset="0"/>
                        </a:rPr>
                        <a:t>• Distribuição da gravidade da doença naqueles com a condição alvo.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dirty="0">
                          <a:latin typeface="Simply Rounded" panose="02000500000000000000" pitchFamily="2" charset="0"/>
                        </a:rPr>
                        <a:t>• Distribuição de diagnósticos alternativos naqueles sem a condição alvo.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731717"/>
                  </a:ext>
                </a:extLst>
              </a:tr>
            </a:tbl>
          </a:graphicData>
        </a:graphic>
      </p:graphicFrame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461" y="20000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0360;p72"/>
          <p:cNvGrpSpPr/>
          <p:nvPr/>
        </p:nvGrpSpPr>
        <p:grpSpPr>
          <a:xfrm>
            <a:off x="5792967" y="4349849"/>
            <a:ext cx="1292220" cy="1073430"/>
            <a:chOff x="-6329875" y="3992050"/>
            <a:chExt cx="291425" cy="291450"/>
          </a:xfrm>
          <a:solidFill>
            <a:srgbClr val="5B9BD5"/>
          </a:solidFill>
        </p:grpSpPr>
        <p:sp>
          <p:nvSpPr>
            <p:cNvPr id="16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4" name="Imagem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30" y="5959606"/>
            <a:ext cx="861184" cy="831692"/>
          </a:xfrm>
          <a:prstGeom prst="rect">
            <a:avLst/>
          </a:prstGeom>
        </p:spPr>
      </p:pic>
      <p:pic>
        <p:nvPicPr>
          <p:cNvPr id="25" name="Picture 4" descr="Volta Botão Computador - Gráfico vetorial grátis no Pixab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7966;p67"/>
          <p:cNvSpPr/>
          <p:nvPr/>
        </p:nvSpPr>
        <p:spPr>
          <a:xfrm>
            <a:off x="504088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1" action="ppaction://hlinksldjump"/>
              </a:rPr>
              <a:t>PARTICIPANTES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11" action="ppaction://hlinksldjump"/>
              </a:rPr>
              <a:t>21 A</a:t>
            </a:r>
            <a:r>
              <a:rPr lang="pt-BR" sz="1400" dirty="0">
                <a:latin typeface="Simply Rounded" panose="02000500000000000000" pitchFamily="2" charset="0"/>
              </a:rPr>
              <a:t>/B</a:t>
            </a:r>
          </a:p>
        </p:txBody>
      </p:sp>
    </p:spTree>
    <p:extLst>
      <p:ext uri="{BB962C8B-B14F-4D97-AF65-F5344CB8AC3E}">
        <p14:creationId xmlns:p14="http://schemas.microsoft.com/office/powerpoint/2010/main" val="1913782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42" y="53407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2210669" y="5945392"/>
            <a:ext cx="6142574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783" y="5637394"/>
            <a:ext cx="865695" cy="10763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593" y="1021407"/>
            <a:ext cx="7620000" cy="4426857"/>
          </a:xfrm>
          <a:prstGeom prst="rect">
            <a:avLst/>
          </a:prstGeom>
        </p:spPr>
      </p:pic>
      <p:cxnSp>
        <p:nvCxnSpPr>
          <p:cNvPr id="29" name="Conector reto 28"/>
          <p:cNvCxnSpPr/>
          <p:nvPr/>
        </p:nvCxnSpPr>
        <p:spPr>
          <a:xfrm>
            <a:off x="2329344" y="2819816"/>
            <a:ext cx="6792978" cy="1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2329345" y="3140605"/>
            <a:ext cx="6792977" cy="38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V="1">
            <a:off x="2329344" y="3505287"/>
            <a:ext cx="6792978" cy="33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V="1">
            <a:off x="2329344" y="4986770"/>
            <a:ext cx="1158658" cy="31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 flipV="1">
            <a:off x="2329346" y="3892167"/>
            <a:ext cx="6792976" cy="33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2329345" y="4269142"/>
            <a:ext cx="6792977" cy="19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2329343" y="4636969"/>
            <a:ext cx="6792979" cy="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311" y="6090537"/>
            <a:ext cx="751094" cy="725372"/>
          </a:xfrm>
          <a:prstGeom prst="rect">
            <a:avLst/>
          </a:prstGeom>
        </p:spPr>
      </p:pic>
      <p:pic>
        <p:nvPicPr>
          <p:cNvPr id="24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133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621" y="9016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554584"/>
            <a:ext cx="12179300" cy="66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10360;p72"/>
          <p:cNvGrpSpPr/>
          <p:nvPr/>
        </p:nvGrpSpPr>
        <p:grpSpPr>
          <a:xfrm>
            <a:off x="5856621" y="4172428"/>
            <a:ext cx="1292220" cy="1073430"/>
            <a:chOff x="-6329875" y="3992050"/>
            <a:chExt cx="291425" cy="291450"/>
          </a:xfrm>
          <a:solidFill>
            <a:srgbClr val="5B9BD5"/>
          </a:solidFill>
        </p:grpSpPr>
        <p:sp>
          <p:nvSpPr>
            <p:cNvPr id="21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5" name="Imagem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8" y="6059121"/>
            <a:ext cx="758641" cy="732661"/>
          </a:xfrm>
          <a:prstGeom prst="rect">
            <a:avLst/>
          </a:prstGeom>
        </p:spPr>
      </p:pic>
      <p:pic>
        <p:nvPicPr>
          <p:cNvPr id="26" name="Picture 4" descr="Volta Botão Computador - Gráfico vetorial grátis no Pixab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7966;p67"/>
          <p:cNvSpPr/>
          <p:nvPr/>
        </p:nvSpPr>
        <p:spPr>
          <a:xfrm>
            <a:off x="375087" y="2311838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1" action="ppaction://hlinksldjump"/>
              </a:rPr>
              <a:t>PARTICIPANTES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</a:rPr>
              <a:t>22</a:t>
            </a:r>
          </a:p>
        </p:txBody>
      </p:sp>
      <p:graphicFrame>
        <p:nvGraphicFramePr>
          <p:cNvPr id="28" name="Tabela 6">
            <a:extLst>
              <a:ext uri="{FF2B5EF4-FFF2-40B4-BE49-F238E27FC236}">
                <a16:creationId xmlns:a16="http://schemas.microsoft.com/office/drawing/2014/main" id="{E4F05721-8014-4DF6-B66C-956085C28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568630"/>
              </p:ext>
            </p:extLst>
          </p:nvPr>
        </p:nvGraphicFramePr>
        <p:xfrm>
          <a:off x="2669681" y="2857500"/>
          <a:ext cx="833425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414">
                  <a:extLst>
                    <a:ext uri="{9D8B030D-6E8A-4147-A177-3AD203B41FA5}">
                      <a16:colId xmlns:a16="http://schemas.microsoft.com/office/drawing/2014/main" val="3498805473"/>
                    </a:ext>
                  </a:extLst>
                </a:gridCol>
                <a:gridCol w="7479836">
                  <a:extLst>
                    <a:ext uri="{9D8B030D-6E8A-4147-A177-3AD203B41FA5}">
                      <a16:colId xmlns:a16="http://schemas.microsoft.com/office/drawing/2014/main" val="4123140074"/>
                    </a:ext>
                  </a:extLst>
                </a:gridCol>
              </a:tblGrid>
              <a:tr h="282105">
                <a:tc>
                  <a:txBody>
                    <a:bodyPr/>
                    <a:lstStyle/>
                    <a:p>
                      <a:r>
                        <a:rPr lang="pt-BR" sz="2300" dirty="0">
                          <a:latin typeface="Simply Rounded" panose="02000500000000000000" pitchFamily="2" charset="0"/>
                        </a:rPr>
                        <a:t>22</a:t>
                      </a:r>
                      <a:endParaRPr lang="pt-BR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dirty="0">
                          <a:latin typeface="Simply Rounded" panose="02000500000000000000" pitchFamily="2" charset="0"/>
                        </a:rPr>
                        <a:t>• Intervalo de tempo e quaisquer intervenções clínicas entre o teste de índice e o padrão de referência.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765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833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687292" y="812664"/>
            <a:ext cx="655188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pt-BR" sz="2800" dirty="0"/>
              <a:t>        CLIQUE NO ITEM DE INTERESSE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3444" y="-12237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25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3233" y="90479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318" y="62391"/>
            <a:ext cx="408215" cy="408215"/>
          </a:xfrm>
          <a:prstGeom prst="rect">
            <a:avLst/>
          </a:prstGeom>
        </p:spPr>
      </p:pic>
      <p:grpSp>
        <p:nvGrpSpPr>
          <p:cNvPr id="28" name="Google Shape;7967;p67"/>
          <p:cNvGrpSpPr/>
          <p:nvPr/>
        </p:nvGrpSpPr>
        <p:grpSpPr>
          <a:xfrm>
            <a:off x="866344" y="1749434"/>
            <a:ext cx="1329087" cy="1204942"/>
            <a:chOff x="-42259725" y="3951100"/>
            <a:chExt cx="318225" cy="31665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9" name="Google Shape;7968;p67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69;p67"/>
            <p:cNvSpPr/>
            <p:nvPr/>
          </p:nvSpPr>
          <p:spPr>
            <a:xfrm>
              <a:off x="-42259725" y="4096800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11" action="ppaction://hlinksldjump"/>
                </a:rPr>
                <a:t>TÍTULO OU RESUMO</a:t>
              </a:r>
              <a:endParaRPr dirty="0"/>
            </a:p>
          </p:txBody>
        </p:sp>
      </p:grpSp>
      <p:grpSp>
        <p:nvGrpSpPr>
          <p:cNvPr id="31" name="Google Shape;7967;p67"/>
          <p:cNvGrpSpPr/>
          <p:nvPr/>
        </p:nvGrpSpPr>
        <p:grpSpPr>
          <a:xfrm>
            <a:off x="9883882" y="1684549"/>
            <a:ext cx="1409190" cy="1268342"/>
            <a:chOff x="-42259729" y="3951100"/>
            <a:chExt cx="318229" cy="316649"/>
          </a:xfrm>
          <a:solidFill>
            <a:srgbClr val="0099FF"/>
          </a:solidFill>
        </p:grpSpPr>
        <p:sp>
          <p:nvSpPr>
            <p:cNvPr id="32" name="Google Shape;7968;p67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69;p67"/>
            <p:cNvSpPr/>
            <p:nvPr/>
          </p:nvSpPr>
          <p:spPr>
            <a:xfrm>
              <a:off x="-42259729" y="4096799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dirty="0">
                  <a:hlinkClick r:id="rId12" action="ppaction://hlinksldjump"/>
                </a:rPr>
                <a:t>INTRODUÇÃO</a:t>
              </a:r>
              <a:endParaRPr sz="1700" dirty="0"/>
            </a:p>
          </p:txBody>
        </p:sp>
      </p:grpSp>
      <p:grpSp>
        <p:nvGrpSpPr>
          <p:cNvPr id="34" name="Google Shape;7967;p67"/>
          <p:cNvGrpSpPr/>
          <p:nvPr/>
        </p:nvGrpSpPr>
        <p:grpSpPr>
          <a:xfrm>
            <a:off x="5246581" y="1750085"/>
            <a:ext cx="1329104" cy="1204939"/>
            <a:chOff x="-42259729" y="3951100"/>
            <a:chExt cx="318229" cy="316649"/>
          </a:xfrm>
          <a:solidFill>
            <a:srgbClr val="66FF33"/>
          </a:solidFill>
        </p:grpSpPr>
        <p:sp>
          <p:nvSpPr>
            <p:cNvPr id="35" name="Google Shape;7968;p67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969;p67"/>
            <p:cNvSpPr/>
            <p:nvPr/>
          </p:nvSpPr>
          <p:spPr>
            <a:xfrm>
              <a:off x="-42259729" y="4096799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13" action="ppaction://hlinksldjump"/>
                </a:rPr>
                <a:t>RESUMO</a:t>
              </a:r>
              <a:endParaRPr dirty="0"/>
            </a:p>
          </p:txBody>
        </p:sp>
      </p:grpSp>
      <p:grpSp>
        <p:nvGrpSpPr>
          <p:cNvPr id="37" name="Google Shape;7967;p67"/>
          <p:cNvGrpSpPr/>
          <p:nvPr/>
        </p:nvGrpSpPr>
        <p:grpSpPr>
          <a:xfrm>
            <a:off x="868198" y="3353185"/>
            <a:ext cx="1409190" cy="1268342"/>
            <a:chOff x="-42259729" y="3951100"/>
            <a:chExt cx="318229" cy="316649"/>
          </a:xfrm>
          <a:solidFill>
            <a:srgbClr val="FF66FF"/>
          </a:solidFill>
        </p:grpSpPr>
        <p:sp>
          <p:nvSpPr>
            <p:cNvPr id="38" name="Google Shape;7968;p67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969;p67"/>
            <p:cNvSpPr/>
            <p:nvPr/>
          </p:nvSpPr>
          <p:spPr>
            <a:xfrm>
              <a:off x="-42259729" y="4096799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dirty="0">
                  <a:hlinkClick r:id="rId14" action="ppaction://hlinksldjump"/>
                </a:rPr>
                <a:t>MÉTODOS</a:t>
              </a:r>
              <a:endParaRPr sz="1700" dirty="0"/>
            </a:p>
          </p:txBody>
        </p:sp>
      </p:grpSp>
      <p:grpSp>
        <p:nvGrpSpPr>
          <p:cNvPr id="40" name="Google Shape;7967;p67"/>
          <p:cNvGrpSpPr/>
          <p:nvPr/>
        </p:nvGrpSpPr>
        <p:grpSpPr>
          <a:xfrm>
            <a:off x="5199093" y="3369225"/>
            <a:ext cx="1409190" cy="1268342"/>
            <a:chOff x="-42259729" y="3951100"/>
            <a:chExt cx="318229" cy="316649"/>
          </a:xfrm>
          <a:solidFill>
            <a:srgbClr val="5B9BD5"/>
          </a:solidFill>
        </p:grpSpPr>
        <p:sp>
          <p:nvSpPr>
            <p:cNvPr id="41" name="Google Shape;7968;p67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969;p67"/>
            <p:cNvSpPr/>
            <p:nvPr/>
          </p:nvSpPr>
          <p:spPr>
            <a:xfrm>
              <a:off x="-42259729" y="4096799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dirty="0">
                  <a:hlinkClick r:id="rId15" action="ppaction://hlinksldjump"/>
                </a:rPr>
                <a:t>RESULTADOS</a:t>
              </a:r>
              <a:endParaRPr sz="1700" dirty="0"/>
            </a:p>
          </p:txBody>
        </p:sp>
      </p:grpSp>
      <p:grpSp>
        <p:nvGrpSpPr>
          <p:cNvPr id="43" name="Google Shape;7967;p67"/>
          <p:cNvGrpSpPr/>
          <p:nvPr/>
        </p:nvGrpSpPr>
        <p:grpSpPr>
          <a:xfrm>
            <a:off x="9890874" y="3353185"/>
            <a:ext cx="1409190" cy="1268342"/>
            <a:chOff x="-42259729" y="3951100"/>
            <a:chExt cx="318229" cy="316649"/>
          </a:xfrm>
          <a:solidFill>
            <a:srgbClr val="CFD5EA"/>
          </a:solidFill>
        </p:grpSpPr>
        <p:sp>
          <p:nvSpPr>
            <p:cNvPr id="44" name="Google Shape;7968;p67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969;p67"/>
            <p:cNvSpPr/>
            <p:nvPr/>
          </p:nvSpPr>
          <p:spPr>
            <a:xfrm>
              <a:off x="-42259729" y="4096799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dirty="0">
                  <a:hlinkClick r:id="rId16" action="ppaction://hlinksldjump"/>
                </a:rPr>
                <a:t>DISCUSSÃO</a:t>
              </a:r>
              <a:endParaRPr sz="1700" dirty="0"/>
            </a:p>
          </p:txBody>
        </p:sp>
      </p:grpSp>
      <p:grpSp>
        <p:nvGrpSpPr>
          <p:cNvPr id="46" name="Google Shape;7967;p67"/>
          <p:cNvGrpSpPr/>
          <p:nvPr/>
        </p:nvGrpSpPr>
        <p:grpSpPr>
          <a:xfrm>
            <a:off x="5145665" y="5013777"/>
            <a:ext cx="1509054" cy="1268342"/>
            <a:chOff x="-42259729" y="3951100"/>
            <a:chExt cx="318229" cy="316649"/>
          </a:xfrm>
          <a:solidFill>
            <a:srgbClr val="0099CC"/>
          </a:solidFill>
        </p:grpSpPr>
        <p:sp>
          <p:nvSpPr>
            <p:cNvPr id="47" name="Google Shape;7968;p67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969;p67"/>
            <p:cNvSpPr/>
            <p:nvPr/>
          </p:nvSpPr>
          <p:spPr>
            <a:xfrm>
              <a:off x="-42259729" y="4096799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dirty="0">
                  <a:hlinkClick r:id="rId17" action="ppaction://hlinksldjump"/>
                </a:rPr>
                <a:t>OUTRAS INFORMAÇÕES</a:t>
              </a:r>
              <a:endParaRPr sz="1700" dirty="0"/>
            </a:p>
          </p:txBody>
        </p:sp>
      </p:grpSp>
      <p:pic>
        <p:nvPicPr>
          <p:cNvPr id="49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69" y="50084"/>
            <a:ext cx="497991" cy="49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3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3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688" y="53222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607" y="921296"/>
            <a:ext cx="7088111" cy="4036466"/>
          </a:xfrm>
          <a:prstGeom prst="rect">
            <a:avLst/>
          </a:prstGeom>
        </p:spPr>
      </p:pic>
      <p:cxnSp>
        <p:nvCxnSpPr>
          <p:cNvPr id="14" name="Conector reto 13"/>
          <p:cNvCxnSpPr/>
          <p:nvPr/>
        </p:nvCxnSpPr>
        <p:spPr>
          <a:xfrm flipV="1">
            <a:off x="4898858" y="1963920"/>
            <a:ext cx="4343400" cy="4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2371558" y="2324429"/>
            <a:ext cx="6858000" cy="10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384258" y="2680356"/>
            <a:ext cx="6858000" cy="10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2384258" y="3032342"/>
            <a:ext cx="6858000" cy="10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384258" y="3402993"/>
            <a:ext cx="6858000" cy="10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2371558" y="3773644"/>
            <a:ext cx="6858000" cy="10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V="1">
            <a:off x="2371558" y="4125630"/>
            <a:ext cx="3567161" cy="4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>
          <a:xfrm>
            <a:off x="2210669" y="5885070"/>
            <a:ext cx="6146643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97" y="5253935"/>
            <a:ext cx="947521" cy="1178084"/>
          </a:xfrm>
          <a:prstGeom prst="rect">
            <a:avLst/>
          </a:prstGeom>
        </p:spPr>
      </p:pic>
      <p:pic>
        <p:nvPicPr>
          <p:cNvPr id="29" name="Imagem 2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427" y="6132628"/>
            <a:ext cx="751094" cy="725372"/>
          </a:xfrm>
          <a:prstGeom prst="rect">
            <a:avLst/>
          </a:prstGeom>
        </p:spPr>
      </p:pic>
      <p:pic>
        <p:nvPicPr>
          <p:cNvPr id="31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377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4735" y="124451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311" y="6128142"/>
            <a:ext cx="766967" cy="740702"/>
          </a:xfrm>
          <a:prstGeom prst="rect">
            <a:avLst/>
          </a:prstGeom>
        </p:spPr>
      </p:pic>
      <p:sp>
        <p:nvSpPr>
          <p:cNvPr id="14" name="Google Shape;7966;p67"/>
          <p:cNvSpPr/>
          <p:nvPr/>
        </p:nvSpPr>
        <p:spPr>
          <a:xfrm>
            <a:off x="2326602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7" action="ppaction://hlinksldjump"/>
              </a:rPr>
              <a:t>ANÁLISE DOS DADOS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7" action="ppaction://hlinksldjump"/>
              </a:rPr>
              <a:t>23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24" name="Google Shape;7966;p67"/>
          <p:cNvSpPr/>
          <p:nvPr/>
        </p:nvSpPr>
        <p:spPr>
          <a:xfrm>
            <a:off x="5003358" y="234641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8" action="ppaction://hlinksldjump"/>
              </a:rPr>
              <a:t>ANÁLISE DOS DADOS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8" action="ppaction://hlinksldjump"/>
              </a:rPr>
              <a:t>24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25" name="Google Shape;7966;p67"/>
          <p:cNvSpPr/>
          <p:nvPr/>
        </p:nvSpPr>
        <p:spPr>
          <a:xfrm>
            <a:off x="7680114" y="234641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9" action="ppaction://hlinksldjump"/>
              </a:rPr>
              <a:t>ANÁLISE DOS DADOS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9" action="ppaction://hlinksldjump"/>
              </a:rPr>
              <a:t>25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pic>
        <p:nvPicPr>
          <p:cNvPr id="16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801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9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554582"/>
            <a:ext cx="12179300" cy="669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973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966;p67"/>
          <p:cNvSpPr/>
          <p:nvPr/>
        </p:nvSpPr>
        <p:spPr>
          <a:xfrm>
            <a:off x="372222" y="24326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5" action="ppaction://hlinksldjump"/>
              </a:rPr>
              <a:t>PARTICIPANTES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</a:rPr>
              <a:t>23</a:t>
            </a:r>
          </a:p>
        </p:txBody>
      </p:sp>
      <p:grpSp>
        <p:nvGrpSpPr>
          <p:cNvPr id="22" name="Google Shape;10360;p72"/>
          <p:cNvGrpSpPr/>
          <p:nvPr/>
        </p:nvGrpSpPr>
        <p:grpSpPr>
          <a:xfrm>
            <a:off x="5842973" y="4151763"/>
            <a:ext cx="1292220" cy="1073430"/>
            <a:chOff x="-6329875" y="3992050"/>
            <a:chExt cx="291425" cy="291450"/>
          </a:xfrm>
          <a:solidFill>
            <a:srgbClr val="5B9BD5"/>
          </a:solidFill>
        </p:grpSpPr>
        <p:sp>
          <p:nvSpPr>
            <p:cNvPr id="23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7" name="Imagem 2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8" y="5949380"/>
            <a:ext cx="926450" cy="894723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a 6">
            <a:extLst>
              <a:ext uri="{FF2B5EF4-FFF2-40B4-BE49-F238E27FC236}">
                <a16:creationId xmlns:a16="http://schemas.microsoft.com/office/drawing/2014/main" id="{E4F05721-8014-4DF6-B66C-956085C28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401606"/>
              </p:ext>
            </p:extLst>
          </p:nvPr>
        </p:nvGraphicFramePr>
        <p:xfrm>
          <a:off x="2692683" y="2779707"/>
          <a:ext cx="833425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414">
                  <a:extLst>
                    <a:ext uri="{9D8B030D-6E8A-4147-A177-3AD203B41FA5}">
                      <a16:colId xmlns:a16="http://schemas.microsoft.com/office/drawing/2014/main" val="3498805473"/>
                    </a:ext>
                  </a:extLst>
                </a:gridCol>
                <a:gridCol w="7479836">
                  <a:extLst>
                    <a:ext uri="{9D8B030D-6E8A-4147-A177-3AD203B41FA5}">
                      <a16:colId xmlns:a16="http://schemas.microsoft.com/office/drawing/2014/main" val="4123140074"/>
                    </a:ext>
                  </a:extLst>
                </a:gridCol>
              </a:tblGrid>
              <a:tr h="282105">
                <a:tc>
                  <a:txBody>
                    <a:bodyPr/>
                    <a:lstStyle/>
                    <a:p>
                      <a:r>
                        <a:rPr lang="pt-BR" sz="2300" dirty="0">
                          <a:latin typeface="Simply Rounded" panose="02000500000000000000" pitchFamily="2" charset="0"/>
                        </a:rPr>
                        <a:t>23</a:t>
                      </a:r>
                      <a:endParaRPr lang="pt-BR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300" dirty="0">
                          <a:latin typeface="Simply Rounded" panose="02000500000000000000" pitchFamily="2" charset="0"/>
                        </a:rPr>
                        <a:t>• Tabulação cruzada dos resultados do teste (ou sua distribuição) pelos resultados do padrão de referência.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765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34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688" y="82736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7748"/>
            <a:ext cx="7721600" cy="2641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" y="2979698"/>
            <a:ext cx="7480300" cy="32004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3370038" y="6240188"/>
            <a:ext cx="7247920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902" y="5492333"/>
            <a:ext cx="1009935" cy="1255686"/>
          </a:xfrm>
          <a:prstGeom prst="rect">
            <a:avLst/>
          </a:prstGeom>
        </p:spPr>
      </p:pic>
      <p:cxnSp>
        <p:nvCxnSpPr>
          <p:cNvPr id="22" name="Conector reto 21"/>
          <p:cNvCxnSpPr/>
          <p:nvPr/>
        </p:nvCxnSpPr>
        <p:spPr>
          <a:xfrm>
            <a:off x="165100" y="1358900"/>
            <a:ext cx="467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152400" y="3238500"/>
            <a:ext cx="15494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152400" y="3392256"/>
            <a:ext cx="15494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65100" y="3544707"/>
            <a:ext cx="7620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28" name="Picture 4" descr="Volta Botão Computador - Gráfico vetorial grátis no Pixab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492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700" y="405624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E4F05721-8014-4DF6-B66C-956085C28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636343"/>
              </p:ext>
            </p:extLst>
          </p:nvPr>
        </p:nvGraphicFramePr>
        <p:xfrm>
          <a:off x="3781550" y="3188054"/>
          <a:ext cx="7546849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450">
                  <a:extLst>
                    <a:ext uri="{9D8B030D-6E8A-4147-A177-3AD203B41FA5}">
                      <a16:colId xmlns:a16="http://schemas.microsoft.com/office/drawing/2014/main" val="3498805473"/>
                    </a:ext>
                  </a:extLst>
                </a:gridCol>
                <a:gridCol w="7010399">
                  <a:extLst>
                    <a:ext uri="{9D8B030D-6E8A-4147-A177-3AD203B41FA5}">
                      <a16:colId xmlns:a16="http://schemas.microsoft.com/office/drawing/2014/main" val="4123140074"/>
                    </a:ext>
                  </a:extLst>
                </a:gridCol>
              </a:tblGrid>
              <a:tr h="494591">
                <a:tc>
                  <a:txBody>
                    <a:bodyPr/>
                    <a:lstStyle/>
                    <a:p>
                      <a:r>
                        <a:rPr lang="pt-BR" sz="23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300" dirty="0">
                          <a:latin typeface="Simply Rounded" panose="02000500000000000000" pitchFamily="2" charset="0"/>
                        </a:rPr>
                        <a:t>• Estimativas de precisão do diagnóstico (como IC de 95%).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110423"/>
                  </a:ext>
                </a:extLst>
              </a:tr>
            </a:tbl>
          </a:graphicData>
        </a:graphic>
      </p:graphicFrame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269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7966;p67"/>
          <p:cNvSpPr/>
          <p:nvPr/>
        </p:nvSpPr>
        <p:spPr>
          <a:xfrm>
            <a:off x="1074946" y="230745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6" action="ppaction://hlinksldjump"/>
              </a:rPr>
              <a:t>ANÁLISE DOS DADOS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6" action="ppaction://hlinksldjump"/>
              </a:rPr>
              <a:t>24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27" name="Google Shape;10360;p72"/>
          <p:cNvGrpSpPr/>
          <p:nvPr/>
        </p:nvGrpSpPr>
        <p:grpSpPr>
          <a:xfrm>
            <a:off x="6102350" y="4145133"/>
            <a:ext cx="1292220" cy="1073430"/>
            <a:chOff x="-6329875" y="3992050"/>
            <a:chExt cx="291425" cy="291450"/>
          </a:xfrm>
          <a:solidFill>
            <a:srgbClr val="5B9BD5"/>
          </a:solidFill>
        </p:grpSpPr>
        <p:sp>
          <p:nvSpPr>
            <p:cNvPr id="28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7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32" name="Imagem 3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477" y="5999432"/>
            <a:ext cx="868122" cy="838392"/>
          </a:xfrm>
          <a:prstGeom prst="rect">
            <a:avLst/>
          </a:prstGeom>
        </p:spPr>
      </p:pic>
      <p:pic>
        <p:nvPicPr>
          <p:cNvPr id="33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93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688" y="93454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4137" y="827344"/>
            <a:ext cx="5835821" cy="4443301"/>
          </a:xfrm>
          <a:prstGeom prst="rect">
            <a:avLst/>
          </a:prstGeom>
        </p:spPr>
      </p:pic>
      <p:cxnSp>
        <p:nvCxnSpPr>
          <p:cNvPr id="26" name="Conector reto 25"/>
          <p:cNvCxnSpPr/>
          <p:nvPr/>
        </p:nvCxnSpPr>
        <p:spPr>
          <a:xfrm>
            <a:off x="3067291" y="2479896"/>
            <a:ext cx="5674291" cy="2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3067291" y="2774164"/>
            <a:ext cx="5674291" cy="2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3299120" y="6032971"/>
            <a:ext cx="5981357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619" y="5543406"/>
            <a:ext cx="947810" cy="1178443"/>
          </a:xfrm>
          <a:prstGeom prst="rect">
            <a:avLst/>
          </a:prstGeom>
        </p:spPr>
      </p:pic>
      <p:pic>
        <p:nvPicPr>
          <p:cNvPr id="19" name="Imagem 1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99" y="6132628"/>
            <a:ext cx="751094" cy="725372"/>
          </a:xfrm>
          <a:prstGeom prst="rect">
            <a:avLst/>
          </a:prstGeom>
        </p:spPr>
      </p:pic>
      <p:pic>
        <p:nvPicPr>
          <p:cNvPr id="20" name="Picture 4" descr="Volta Botão Computador - Gráfico vetorial grátis no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30" y="6138986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6732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E4F05721-8014-4DF6-B66C-956085C28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085936"/>
              </p:ext>
            </p:extLst>
          </p:nvPr>
        </p:nvGraphicFramePr>
        <p:xfrm>
          <a:off x="3688882" y="3214370"/>
          <a:ext cx="7851649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750">
                  <a:extLst>
                    <a:ext uri="{9D8B030D-6E8A-4147-A177-3AD203B41FA5}">
                      <a16:colId xmlns:a16="http://schemas.microsoft.com/office/drawing/2014/main" val="3498805473"/>
                    </a:ext>
                  </a:extLst>
                </a:gridCol>
                <a:gridCol w="7327899">
                  <a:extLst>
                    <a:ext uri="{9D8B030D-6E8A-4147-A177-3AD203B41FA5}">
                      <a16:colId xmlns:a16="http://schemas.microsoft.com/office/drawing/2014/main" val="4123140074"/>
                    </a:ext>
                  </a:extLst>
                </a:gridCol>
              </a:tblGrid>
              <a:tr h="257661">
                <a:tc>
                  <a:txBody>
                    <a:bodyPr/>
                    <a:lstStyle/>
                    <a:p>
                      <a:r>
                        <a:rPr lang="pt-BR" sz="2300" dirty="0">
                          <a:latin typeface="Simply Rounded" panose="02000500000000000000" pitchFamily="2" charset="0"/>
                        </a:rPr>
                        <a:t>25</a:t>
                      </a:r>
                      <a:endParaRPr lang="pt-BR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dirty="0">
                          <a:latin typeface="Simply Rounded" panose="02000500000000000000" pitchFamily="2" charset="0"/>
                        </a:rPr>
                        <a:t>• Quaisquer eventos adversos decorrentes da realização do teste.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559649"/>
                  </a:ext>
                </a:extLst>
              </a:tr>
            </a:tbl>
          </a:graphicData>
        </a:graphic>
      </p:graphicFrame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42" y="53407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7966;p67"/>
          <p:cNvSpPr/>
          <p:nvPr/>
        </p:nvSpPr>
        <p:spPr>
          <a:xfrm>
            <a:off x="884688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5" action="ppaction://hlinksldjump"/>
              </a:rPr>
              <a:t>ANÁLISE DOS DADOS</a:t>
            </a:r>
          </a:p>
          <a:p>
            <a:pPr algn="ctr"/>
            <a:r>
              <a:rPr lang="pt-BR" sz="1400" dirty="0">
                <a:latin typeface="Simply Rounded" panose="02000500000000000000" pitchFamily="2" charset="0"/>
                <a:hlinkClick r:id="rId5" action="ppaction://hlinksldjump"/>
              </a:rPr>
              <a:t>25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24" name="Google Shape;10360;p72"/>
          <p:cNvGrpSpPr/>
          <p:nvPr/>
        </p:nvGrpSpPr>
        <p:grpSpPr>
          <a:xfrm>
            <a:off x="6094475" y="4213371"/>
            <a:ext cx="1292220" cy="1073430"/>
            <a:chOff x="-6329875" y="3992050"/>
            <a:chExt cx="291425" cy="291450"/>
          </a:xfrm>
          <a:solidFill>
            <a:srgbClr val="5B9BD5"/>
          </a:solidFill>
        </p:grpSpPr>
        <p:sp>
          <p:nvSpPr>
            <p:cNvPr id="25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9" name="Imagem 2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78" y="5950424"/>
            <a:ext cx="952303" cy="919690"/>
          </a:xfrm>
          <a:prstGeom prst="rect">
            <a:avLst/>
          </a:prstGeom>
        </p:spPr>
      </p:pic>
      <p:pic>
        <p:nvPicPr>
          <p:cNvPr id="30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726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5EC4F2-A689-4DFE-B0E6-E3C6EE20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E4B599EC-5EDC-49B3-ADDA-03BF8017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A73AEDA-4ED6-4968-AE09-8E2482BE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3443EBA-8F89-4FB6-B8DB-D67CDFD5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C2BA1A-74F0-402B-B1D0-905B7C0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5036861-EE41-4057-A621-23223601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42" y="53407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034" y="2048235"/>
            <a:ext cx="5994400" cy="247735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985" y="1127453"/>
            <a:ext cx="5954278" cy="1012883"/>
          </a:xfrm>
          <a:prstGeom prst="rect">
            <a:avLst/>
          </a:prstGeom>
        </p:spPr>
      </p:pic>
      <p:cxnSp>
        <p:nvCxnSpPr>
          <p:cNvPr id="16" name="Conector reto 15"/>
          <p:cNvCxnSpPr/>
          <p:nvPr/>
        </p:nvCxnSpPr>
        <p:spPr>
          <a:xfrm>
            <a:off x="2854034" y="2108012"/>
            <a:ext cx="566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854034" y="2374712"/>
            <a:ext cx="566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2854034" y="2666812"/>
            <a:ext cx="566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910173" y="2958912"/>
            <a:ext cx="566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2884773" y="3238312"/>
            <a:ext cx="566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3059138" y="5691924"/>
            <a:ext cx="6634762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25" name="Imagem 2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6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042" y="5079705"/>
            <a:ext cx="984803" cy="122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304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830" y="46593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7966;p67"/>
          <p:cNvSpPr/>
          <p:nvPr/>
        </p:nvSpPr>
        <p:spPr>
          <a:xfrm>
            <a:off x="3136817" y="230745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CFD5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7" action="ppaction://hlinksldjump"/>
              </a:rPr>
              <a:t>DISCUSSÃO 26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26" name="Google Shape;7966;p67"/>
          <p:cNvSpPr/>
          <p:nvPr/>
        </p:nvSpPr>
        <p:spPr>
          <a:xfrm>
            <a:off x="6477169" y="230745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CFD5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8" action="ppaction://hlinksldjump"/>
              </a:rPr>
              <a:t>DISCUSSÃO 27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pic>
        <p:nvPicPr>
          <p:cNvPr id="19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19" y="-27215"/>
            <a:ext cx="609600" cy="609600"/>
          </a:xfrm>
          <a:prstGeom prst="rect">
            <a:avLst/>
          </a:prstGeom>
        </p:spPr>
      </p:pic>
      <p:pic>
        <p:nvPicPr>
          <p:cNvPr id="20" name="Imagem 1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2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67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0AAA5754-FD0A-4455-AC7A-42A59366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95711"/>
              </p:ext>
            </p:extLst>
          </p:nvPr>
        </p:nvGraphicFramePr>
        <p:xfrm>
          <a:off x="3448302" y="3017562"/>
          <a:ext cx="735635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350">
                  <a:extLst>
                    <a:ext uri="{9D8B030D-6E8A-4147-A177-3AD203B41FA5}">
                      <a16:colId xmlns:a16="http://schemas.microsoft.com/office/drawing/2014/main" val="3338930873"/>
                    </a:ext>
                  </a:extLst>
                </a:gridCol>
                <a:gridCol w="6731000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719845">
                <a:tc>
                  <a:txBody>
                    <a:bodyPr/>
                    <a:lstStyle/>
                    <a:p>
                      <a:r>
                        <a:rPr lang="pt-BR" sz="2400" dirty="0">
                          <a:latin typeface="Simply Rounded" panose="02000500000000000000" pitchFamily="2" charset="0"/>
                        </a:rPr>
                        <a:t>26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• Limitações do estudo, incluindo fontes de potencial viés, incerteza estatística e generalização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207569"/>
                  </a:ext>
                </a:extLst>
              </a:tr>
            </a:tbl>
          </a:graphicData>
        </a:graphic>
      </p:graphicFrame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5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oogle Shape;10360;p72"/>
          <p:cNvGrpSpPr/>
          <p:nvPr/>
        </p:nvGrpSpPr>
        <p:grpSpPr>
          <a:xfrm>
            <a:off x="5897565" y="4556896"/>
            <a:ext cx="1292220" cy="1073430"/>
            <a:chOff x="-6329875" y="3992050"/>
            <a:chExt cx="291425" cy="291450"/>
          </a:xfrm>
          <a:solidFill>
            <a:srgbClr val="CFD5EA"/>
          </a:solidFill>
        </p:grpSpPr>
        <p:sp>
          <p:nvSpPr>
            <p:cNvPr id="29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sp>
        <p:nvSpPr>
          <p:cNvPr id="35" name="Google Shape;7966;p67"/>
          <p:cNvSpPr/>
          <p:nvPr/>
        </p:nvSpPr>
        <p:spPr>
          <a:xfrm>
            <a:off x="992325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CFD5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DISCUSSÃO 26</a:t>
            </a:r>
          </a:p>
        </p:txBody>
      </p:sp>
      <p:pic>
        <p:nvPicPr>
          <p:cNvPr id="22" name="Imagem 2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3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7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875CB60-0ADB-4461-9603-35F613FBE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imply Rounded" panose="02000500000000000000" pitchFamily="2" charset="0"/>
            </a:endParaRPr>
          </a:p>
        </p:txBody>
      </p:sp>
      <p:pic>
        <p:nvPicPr>
          <p:cNvPr id="1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25" y="9120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978" y="53407"/>
            <a:ext cx="492797" cy="492797"/>
          </a:xfrm>
          <a:prstGeom prst="rect">
            <a:avLst/>
          </a:prstGeom>
        </p:spPr>
      </p:pic>
      <p:graphicFrame>
        <p:nvGraphicFramePr>
          <p:cNvPr id="21" name="Tabela 6">
            <a:extLst>
              <a:ext uri="{FF2B5EF4-FFF2-40B4-BE49-F238E27FC236}">
                <a16:creationId xmlns:a16="http://schemas.microsoft.com/office/drawing/2014/main" id="{ADFA7AC1-3D8F-42B6-A0A0-3B04CA62D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202712"/>
              </p:ext>
            </p:extLst>
          </p:nvPr>
        </p:nvGraphicFramePr>
        <p:xfrm>
          <a:off x="2108070" y="2677667"/>
          <a:ext cx="9600766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0766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1208041"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Elabore seu estudo identificando-o como de precisão diagnóstica usando pelo menos uma medida de precisão (como sensibilidade, especificidade, valores preditivos ou AUC).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240361"/>
                  </a:ext>
                </a:extLst>
              </a:tr>
            </a:tbl>
          </a:graphicData>
        </a:graphic>
      </p:graphicFrame>
      <p:pic>
        <p:nvPicPr>
          <p:cNvPr id="23" name="Imagem 2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654" y="5667540"/>
            <a:ext cx="847780" cy="818747"/>
          </a:xfrm>
          <a:prstGeom prst="rect">
            <a:avLst/>
          </a:prstGeom>
        </p:spPr>
      </p:pic>
      <p:sp>
        <p:nvSpPr>
          <p:cNvPr id="13" name="Google Shape;7966;p67"/>
          <p:cNvSpPr/>
          <p:nvPr/>
        </p:nvSpPr>
        <p:spPr>
          <a:xfrm>
            <a:off x="252194" y="2392409"/>
            <a:ext cx="1603681" cy="1778558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Simply Rounded" panose="02000500000000000000" pitchFamily="2" charset="0"/>
              </a:rPr>
              <a:t>TÍTULO OU RESUMO</a:t>
            </a:r>
          </a:p>
        </p:txBody>
      </p:sp>
      <p:grpSp>
        <p:nvGrpSpPr>
          <p:cNvPr id="14" name="Google Shape;10360;p72"/>
          <p:cNvGrpSpPr/>
          <p:nvPr/>
        </p:nvGrpSpPr>
        <p:grpSpPr>
          <a:xfrm>
            <a:off x="5967261" y="4562614"/>
            <a:ext cx="1292220" cy="1073430"/>
            <a:chOff x="-6329875" y="3992050"/>
            <a:chExt cx="291425" cy="29145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5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12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4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80" y="5692597"/>
            <a:ext cx="794932" cy="7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7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907" y="66158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185" y="593400"/>
            <a:ext cx="4649445" cy="5516016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2443658" y="6084099"/>
            <a:ext cx="7304603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403" y="5428059"/>
            <a:ext cx="936089" cy="1163871"/>
          </a:xfrm>
          <a:prstGeom prst="rect">
            <a:avLst/>
          </a:prstGeom>
        </p:spPr>
      </p:pic>
      <p:cxnSp>
        <p:nvCxnSpPr>
          <p:cNvPr id="22" name="Conector reto 21"/>
          <p:cNvCxnSpPr/>
          <p:nvPr/>
        </p:nvCxnSpPr>
        <p:spPr>
          <a:xfrm>
            <a:off x="3537185" y="1753316"/>
            <a:ext cx="45167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3537185" y="1981916"/>
            <a:ext cx="45167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3537185" y="2223216"/>
            <a:ext cx="45167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3537185" y="2464516"/>
            <a:ext cx="45167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3537185" y="2718516"/>
            <a:ext cx="45167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6656978" y="1499316"/>
            <a:ext cx="139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m 2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30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4109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0AAA5754-FD0A-4455-AC7A-42A59366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901915"/>
              </p:ext>
            </p:extLst>
          </p:nvPr>
        </p:nvGraphicFramePr>
        <p:xfrm>
          <a:off x="3269977" y="3017520"/>
          <a:ext cx="776274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437">
                  <a:extLst>
                    <a:ext uri="{9D8B030D-6E8A-4147-A177-3AD203B41FA5}">
                      <a16:colId xmlns:a16="http://schemas.microsoft.com/office/drawing/2014/main" val="3338930873"/>
                    </a:ext>
                  </a:extLst>
                </a:gridCol>
                <a:gridCol w="7231312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7198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latin typeface="Simply Rounded" panose="02000500000000000000" pitchFamily="2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latin typeface="Simply Rounded" panose="02000500000000000000" pitchFamily="2" charset="0"/>
                        </a:rPr>
                        <a:t>• Implicações para a prática, incluindo o uso pretendido e a função clínica do teste de índice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190881"/>
                  </a:ext>
                </a:extLst>
              </a:tr>
            </a:tbl>
          </a:graphicData>
        </a:graphic>
      </p:graphicFrame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752" y="107728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oogle Shape;10360;p72"/>
          <p:cNvGrpSpPr/>
          <p:nvPr/>
        </p:nvGrpSpPr>
        <p:grpSpPr>
          <a:xfrm>
            <a:off x="5903688" y="4418088"/>
            <a:ext cx="1292220" cy="1073430"/>
            <a:chOff x="-6329875" y="3992050"/>
            <a:chExt cx="291425" cy="291450"/>
          </a:xfrm>
          <a:solidFill>
            <a:srgbClr val="CFD5EA"/>
          </a:solidFill>
        </p:grpSpPr>
        <p:sp>
          <p:nvSpPr>
            <p:cNvPr id="34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5" action="ppaction://hlinksldjump"/>
                </a:rPr>
                <a:t>EXEMPLO?</a:t>
              </a:r>
              <a:endParaRPr dirty="0"/>
            </a:p>
          </p:txBody>
        </p:sp>
      </p:grpSp>
      <p:sp>
        <p:nvSpPr>
          <p:cNvPr id="38" name="Google Shape;7966;p67"/>
          <p:cNvSpPr/>
          <p:nvPr/>
        </p:nvSpPr>
        <p:spPr>
          <a:xfrm>
            <a:off x="675235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CFD5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DISCUSSÃO 27</a:t>
            </a:r>
          </a:p>
        </p:txBody>
      </p:sp>
      <p:pic>
        <p:nvPicPr>
          <p:cNvPr id="22" name="Imagem 2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3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0391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6268" y="107728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828" y="1684023"/>
            <a:ext cx="6601288" cy="102747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736" y="2726010"/>
            <a:ext cx="6585854" cy="1669143"/>
          </a:xfrm>
          <a:prstGeom prst="rect">
            <a:avLst/>
          </a:prstGeom>
        </p:spPr>
      </p:pic>
      <p:cxnSp>
        <p:nvCxnSpPr>
          <p:cNvPr id="14" name="Conector reto 13"/>
          <p:cNvCxnSpPr/>
          <p:nvPr/>
        </p:nvCxnSpPr>
        <p:spPr>
          <a:xfrm>
            <a:off x="6675342" y="1973082"/>
            <a:ext cx="2441248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2530735" y="2348639"/>
            <a:ext cx="6601288" cy="1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V="1">
            <a:off x="2465624" y="2715046"/>
            <a:ext cx="6601288" cy="1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V="1">
            <a:off x="2530733" y="3053281"/>
            <a:ext cx="6601288" cy="1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V="1">
            <a:off x="2523019" y="3363412"/>
            <a:ext cx="6601288" cy="1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V="1">
            <a:off x="2530735" y="3724455"/>
            <a:ext cx="6601288" cy="1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2586521" y="5364860"/>
            <a:ext cx="7015908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0233" y="4708477"/>
            <a:ext cx="1134966" cy="1411141"/>
          </a:xfrm>
          <a:prstGeom prst="rect">
            <a:avLst/>
          </a:prstGeom>
        </p:spPr>
      </p:pic>
      <p:pic>
        <p:nvPicPr>
          <p:cNvPr id="29" name="Imagem 2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30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0262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4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7966;p67"/>
          <p:cNvSpPr/>
          <p:nvPr/>
        </p:nvSpPr>
        <p:spPr>
          <a:xfrm>
            <a:off x="1707888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8" action="ppaction://hlinksldjump"/>
              </a:rPr>
              <a:t>OUTRAS INFORMAÇÕES 28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27" name="Google Shape;7966;p67"/>
          <p:cNvSpPr/>
          <p:nvPr/>
        </p:nvSpPr>
        <p:spPr>
          <a:xfrm>
            <a:off x="4364958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9" action="ppaction://hlinksldjump"/>
              </a:rPr>
              <a:t>OUTRAS INFORMAÇÕES 29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sp>
        <p:nvSpPr>
          <p:cNvPr id="28" name="Google Shape;7966;p67"/>
          <p:cNvSpPr/>
          <p:nvPr/>
        </p:nvSpPr>
        <p:spPr>
          <a:xfrm>
            <a:off x="7022028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10" action="ppaction://hlinksldjump"/>
              </a:rPr>
              <a:t>OUTRAS INFORMAÇÕES 30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pic>
        <p:nvPicPr>
          <p:cNvPr id="19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342" y="12700"/>
            <a:ext cx="609600" cy="609600"/>
          </a:xfrm>
          <a:prstGeom prst="rect">
            <a:avLst/>
          </a:prstGeom>
        </p:spPr>
      </p:pic>
      <p:pic>
        <p:nvPicPr>
          <p:cNvPr id="20" name="Imagem 1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1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21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3050" y="2286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0AAA5754-FD0A-4455-AC7A-42A59366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79623"/>
              </p:ext>
            </p:extLst>
          </p:nvPr>
        </p:nvGraphicFramePr>
        <p:xfrm>
          <a:off x="4546600" y="3200400"/>
          <a:ext cx="53975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00">
                  <a:extLst>
                    <a:ext uri="{9D8B030D-6E8A-4147-A177-3AD203B41FA5}">
                      <a16:colId xmlns:a16="http://schemas.microsoft.com/office/drawing/2014/main" val="3338930873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391331">
                <a:tc>
                  <a:txBody>
                    <a:bodyPr/>
                    <a:lstStyle/>
                    <a:p>
                      <a:r>
                        <a:rPr lang="pt-BR" sz="2400" dirty="0">
                          <a:latin typeface="Simply Rounded" panose="02000500000000000000" pitchFamily="2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• Número de registro e nome do registro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021399"/>
                  </a:ext>
                </a:extLst>
              </a:tr>
            </a:tbl>
          </a:graphicData>
        </a:graphic>
      </p:graphicFrame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3745" y="36736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7966;p67"/>
          <p:cNvSpPr/>
          <p:nvPr/>
        </p:nvSpPr>
        <p:spPr>
          <a:xfrm>
            <a:off x="1707888" y="230110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6" action="ppaction://hlinksldjump"/>
              </a:rPr>
              <a:t>OUTRAS INFORMAÇÕES 28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31" name="Google Shape;10360;p72"/>
          <p:cNvGrpSpPr/>
          <p:nvPr/>
        </p:nvGrpSpPr>
        <p:grpSpPr>
          <a:xfrm>
            <a:off x="6420763" y="4131485"/>
            <a:ext cx="1292220" cy="1073430"/>
            <a:chOff x="-6329875" y="3992050"/>
            <a:chExt cx="291425" cy="291450"/>
          </a:xfrm>
          <a:solidFill>
            <a:srgbClr val="0099CC"/>
          </a:solidFill>
        </p:grpSpPr>
        <p:sp>
          <p:nvSpPr>
            <p:cNvPr id="32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7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1" name="Imagem 2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4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687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678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5164" y="781455"/>
            <a:ext cx="9938621" cy="4287245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3217820" y="5838909"/>
            <a:ext cx="6376556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314" y="4953124"/>
            <a:ext cx="1120871" cy="1393616"/>
          </a:xfrm>
          <a:prstGeom prst="rect">
            <a:avLst/>
          </a:prstGeom>
        </p:spPr>
      </p:pic>
      <p:cxnSp>
        <p:nvCxnSpPr>
          <p:cNvPr id="22" name="Conector reto 21"/>
          <p:cNvCxnSpPr/>
          <p:nvPr/>
        </p:nvCxnSpPr>
        <p:spPr>
          <a:xfrm>
            <a:off x="1424704" y="3210693"/>
            <a:ext cx="29742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4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0706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260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ela 6">
            <a:extLst>
              <a:ext uri="{FF2B5EF4-FFF2-40B4-BE49-F238E27FC236}">
                <a16:creationId xmlns:a16="http://schemas.microsoft.com/office/drawing/2014/main" id="{0AAA5754-FD0A-4455-AC7A-42A59366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282635"/>
              </p:ext>
            </p:extLst>
          </p:nvPr>
        </p:nvGraphicFramePr>
        <p:xfrm>
          <a:off x="3479800" y="3200400"/>
          <a:ext cx="74041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482">
                  <a:extLst>
                    <a:ext uri="{9D8B030D-6E8A-4147-A177-3AD203B41FA5}">
                      <a16:colId xmlns:a16="http://schemas.microsoft.com/office/drawing/2014/main" val="3338930873"/>
                    </a:ext>
                  </a:extLst>
                </a:gridCol>
                <a:gridCol w="6869618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391331">
                <a:tc>
                  <a:txBody>
                    <a:bodyPr/>
                    <a:lstStyle/>
                    <a:p>
                      <a:r>
                        <a:rPr lang="pt-BR" sz="2400" dirty="0">
                          <a:latin typeface="Simply Rounded" panose="02000500000000000000" pitchFamily="2" charset="0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latin typeface="Simply Rounded" panose="02000500000000000000" pitchFamily="2" charset="0"/>
                        </a:rPr>
                        <a:t>• Onde o protocolo de estudo completo pode ser acessado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525012"/>
                  </a:ext>
                </a:extLst>
              </a:tr>
            </a:tbl>
          </a:graphicData>
        </a:graphic>
      </p:graphicFrame>
      <p:sp>
        <p:nvSpPr>
          <p:cNvPr id="20" name="Google Shape;7966;p67"/>
          <p:cNvSpPr/>
          <p:nvPr/>
        </p:nvSpPr>
        <p:spPr>
          <a:xfrm>
            <a:off x="921098" y="2307454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  <a:hlinkClick r:id="rId6" action="ppaction://hlinksldjump"/>
              </a:rPr>
              <a:t>OUTRAS INFORMAÇÕES 29</a:t>
            </a:r>
            <a:endParaRPr lang="pt-BR" sz="1400" dirty="0">
              <a:latin typeface="Simply Rounded" panose="02000500000000000000" pitchFamily="2" charset="0"/>
            </a:endParaRPr>
          </a:p>
        </p:txBody>
      </p:sp>
      <p:grpSp>
        <p:nvGrpSpPr>
          <p:cNvPr id="26" name="Google Shape;10360;p72"/>
          <p:cNvGrpSpPr/>
          <p:nvPr/>
        </p:nvGrpSpPr>
        <p:grpSpPr>
          <a:xfrm>
            <a:off x="6461707" y="4186076"/>
            <a:ext cx="1292220" cy="1073430"/>
            <a:chOff x="-6329875" y="3992050"/>
            <a:chExt cx="291425" cy="291450"/>
          </a:xfrm>
          <a:solidFill>
            <a:srgbClr val="0099CC"/>
          </a:solidFill>
        </p:grpSpPr>
        <p:sp>
          <p:nvSpPr>
            <p:cNvPr id="27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7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1" name="Imagem 2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3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568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123542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030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3261463" y="5798303"/>
            <a:ext cx="7056244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184" y="5198535"/>
            <a:ext cx="964774" cy="119953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6788" y="820329"/>
            <a:ext cx="9621672" cy="4324876"/>
          </a:xfrm>
          <a:prstGeom prst="rect">
            <a:avLst/>
          </a:prstGeom>
        </p:spPr>
      </p:pic>
      <p:cxnSp>
        <p:nvCxnSpPr>
          <p:cNvPr id="22" name="Conector reto 21"/>
          <p:cNvCxnSpPr/>
          <p:nvPr/>
        </p:nvCxnSpPr>
        <p:spPr>
          <a:xfrm>
            <a:off x="2627523" y="1524124"/>
            <a:ext cx="3585669" cy="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3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1089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678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ela 6">
            <a:extLst>
              <a:ext uri="{FF2B5EF4-FFF2-40B4-BE49-F238E27FC236}">
                <a16:creationId xmlns:a16="http://schemas.microsoft.com/office/drawing/2014/main" id="{0AAA5754-FD0A-4455-AC7A-42A59366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50058"/>
              </p:ext>
            </p:extLst>
          </p:nvPr>
        </p:nvGraphicFramePr>
        <p:xfrm>
          <a:off x="2743200" y="3474995"/>
          <a:ext cx="82677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823">
                  <a:extLst>
                    <a:ext uri="{9D8B030D-6E8A-4147-A177-3AD203B41FA5}">
                      <a16:colId xmlns:a16="http://schemas.microsoft.com/office/drawing/2014/main" val="3338930873"/>
                    </a:ext>
                  </a:extLst>
                </a:gridCol>
                <a:gridCol w="7670877">
                  <a:extLst>
                    <a:ext uri="{9D8B030D-6E8A-4147-A177-3AD203B41FA5}">
                      <a16:colId xmlns:a16="http://schemas.microsoft.com/office/drawing/2014/main" val="1784521955"/>
                    </a:ext>
                  </a:extLst>
                </a:gridCol>
              </a:tblGrid>
              <a:tr h="3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latin typeface="Simply Rounded" panose="02000500000000000000" pitchFamily="2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latin typeface="Simply Rounded" panose="02000500000000000000" pitchFamily="2" charset="0"/>
                        </a:rPr>
                        <a:t>• Fontes de financiamento e outros apoios; papel dos financiadores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281941"/>
                  </a:ext>
                </a:extLst>
              </a:tr>
            </a:tbl>
          </a:graphicData>
        </a:graphic>
      </p:graphicFrame>
      <p:sp>
        <p:nvSpPr>
          <p:cNvPr id="20" name="Google Shape;7966;p67"/>
          <p:cNvSpPr/>
          <p:nvPr/>
        </p:nvSpPr>
        <p:spPr>
          <a:xfrm>
            <a:off x="411847" y="2661286"/>
            <a:ext cx="1919506" cy="225579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 dirty="0">
                <a:latin typeface="Simply Rounded" panose="02000500000000000000" pitchFamily="2" charset="0"/>
              </a:rPr>
              <a:t>OUTRAS INFORMAÇÕES 30</a:t>
            </a:r>
          </a:p>
        </p:txBody>
      </p:sp>
      <p:grpSp>
        <p:nvGrpSpPr>
          <p:cNvPr id="26" name="Google Shape;10360;p72"/>
          <p:cNvGrpSpPr/>
          <p:nvPr/>
        </p:nvGrpSpPr>
        <p:grpSpPr>
          <a:xfrm>
            <a:off x="5448365" y="4435925"/>
            <a:ext cx="1292220" cy="1073430"/>
            <a:chOff x="-6329875" y="3992050"/>
            <a:chExt cx="291425" cy="291450"/>
          </a:xfrm>
          <a:solidFill>
            <a:srgbClr val="0099CC"/>
          </a:solidFill>
        </p:grpSpPr>
        <p:sp>
          <p:nvSpPr>
            <p:cNvPr id="27" name="Google Shape;10361;p72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62;p72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63;p72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64;p72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hlinkClick r:id="rId6" action="ppaction://hlinksldjump"/>
                </a:rPr>
                <a:t>EXEMPLO?</a:t>
              </a:r>
              <a:endParaRPr dirty="0"/>
            </a:p>
          </p:txBody>
        </p:sp>
      </p:grpSp>
      <p:pic>
        <p:nvPicPr>
          <p:cNvPr id="21" name="Imagem 2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3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325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2A0E168-3694-480C-94DF-0171C68E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2" y="3560582"/>
            <a:ext cx="5259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 useBgFill="1">
        <p:nvSpPr>
          <p:cNvPr id="5" name="Rectangle 10">
            <a:extLst>
              <a:ext uri="{FF2B5EF4-FFF2-40B4-BE49-F238E27FC236}">
                <a16:creationId xmlns:a16="http://schemas.microsoft.com/office/drawing/2014/main" id="{771A6623-868A-4230-A220-DC1B2428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Imagens Fundo Quimica | Vetores, fotos de arquivo e PSD grátis">
            <a:extLst>
              <a:ext uri="{FF2B5EF4-FFF2-40B4-BE49-F238E27FC236}">
                <a16:creationId xmlns:a16="http://schemas.microsoft.com/office/drawing/2014/main" id="{0E83E4CB-110F-457B-BD19-BE06A7D11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4" t="9146"/>
          <a:stretch/>
        </p:blipFill>
        <p:spPr bwMode="auto">
          <a:xfrm>
            <a:off x="-21143" y="12700"/>
            <a:ext cx="12179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638D08E-C9ED-4E21-95CA-CCDA2929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55ACAD-7948-40DC-ADB2-4E7D16B3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D88559D-DFF8-4917-9E46-55D1C815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840FE5B-0472-4985-AF0E-7B98CC9C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7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8382" y="68985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589" y="1897472"/>
            <a:ext cx="10991850" cy="1316218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2658261" y="5584994"/>
            <a:ext cx="6212783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Shimosato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M, Asai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Yokomichi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Nagano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K,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Sakane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N.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Diagnostic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patient-reported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mouth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as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predictor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for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dryness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in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terminally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Support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Care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Cancer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2020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28.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10.1007/s00520-020-05798-y.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ahead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print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PMID: 32989524.</a:t>
            </a:r>
            <a:endParaRPr lang="pt-BR" sz="900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958" y="4885898"/>
            <a:ext cx="1107665" cy="1377197"/>
          </a:xfrm>
          <a:prstGeom prst="rect">
            <a:avLst/>
          </a:prstGeom>
        </p:spPr>
      </p:pic>
      <p:pic>
        <p:nvPicPr>
          <p:cNvPr id="19" name="Imagem 1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89" y="6119619"/>
            <a:ext cx="779137" cy="752455"/>
          </a:xfrm>
          <a:prstGeom prst="rect">
            <a:avLst/>
          </a:prstGeom>
        </p:spPr>
      </p:pic>
      <p:pic>
        <p:nvPicPr>
          <p:cNvPr id="23" name="Picture 4" descr="Volta Botão Computador - Gráfico vetorial grátis no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19619"/>
            <a:ext cx="739536" cy="7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064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8919F26A-9D6F-4EBF-A24A-471F5DDC4A99}"/>
              </a:ext>
            </a:extLst>
          </p:cNvPr>
          <p:cNvSpPr/>
          <p:nvPr/>
        </p:nvSpPr>
        <p:spPr>
          <a:xfrm>
            <a:off x="-3050" y="586"/>
            <a:ext cx="12195050" cy="553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ply Rounded" panose="02000500000000000000" pitchFamily="2" charset="0"/>
              </a:rPr>
              <a:t>STARD 2015</a:t>
            </a:r>
          </a:p>
          <a:p>
            <a:r>
              <a:rPr kumimoji="0" lang="en-US" alt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ply Rounded" panose="02000500000000000000" pitchFamily="2" charset="0"/>
                <a:cs typeface="Sakkal Majalla" panose="020B0604020202020204" pitchFamily="2" charset="-78"/>
              </a:rPr>
              <a:t>Standards for Reporting of Diagnostic Accuracy Studies</a:t>
            </a:r>
            <a:endParaRPr lang="pt-BR" sz="1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mply Rounded" panose="02000500000000000000" pitchFamily="2" charset="0"/>
            </a:endParaRPr>
          </a:p>
        </p:txBody>
      </p:sp>
      <p:pic>
        <p:nvPicPr>
          <p:cNvPr id="18" name="Picture 2" descr="Programa de Pós-Graduação em ODONTOLOGIA PPGO-UFPA">
            <a:extLst>
              <a:ext uri="{FF2B5EF4-FFF2-40B4-BE49-F238E27FC236}">
                <a16:creationId xmlns:a16="http://schemas.microsoft.com/office/drawing/2014/main" id="{556112A2-7C33-4507-AA24-F1C29E9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973" y="44992"/>
            <a:ext cx="1568092" cy="4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0" y="523691"/>
            <a:ext cx="12192000" cy="5455564"/>
          </a:xfrm>
          <a:prstGeom prst="rect">
            <a:avLst/>
          </a:prstGeom>
        </p:spPr>
      </p:pic>
      <p:pic>
        <p:nvPicPr>
          <p:cNvPr id="12" name="Imagem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4" b="100000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88" y="6052763"/>
            <a:ext cx="751094" cy="725372"/>
          </a:xfrm>
          <a:prstGeom prst="rect">
            <a:avLst/>
          </a:prstGeom>
        </p:spPr>
      </p:pic>
      <p:pic>
        <p:nvPicPr>
          <p:cNvPr id="13" name="Imagem 12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539" y="5681663"/>
            <a:ext cx="716354" cy="890666"/>
          </a:xfrm>
          <a:prstGeom prst="rect">
            <a:avLst/>
          </a:prstGeom>
        </p:spPr>
      </p:pic>
      <p:pic>
        <p:nvPicPr>
          <p:cNvPr id="14" name="Picture 4" descr="Volta Botão Computador - Gráfico vetorial grátis no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" y="6059121"/>
            <a:ext cx="720139" cy="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2227912" y="6211669"/>
            <a:ext cx="7270930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Derksen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W,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Wismeijer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D,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Flügge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T, Hassan B,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Tahmaseb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A. The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accuracy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of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computer-guided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surgery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with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tooth-supported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digitally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designed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drill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guides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based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on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CBCT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and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intraoral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scanning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A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prospective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cohort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study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Clin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Oral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Implants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Res. 2019 Oct;30(10):1005-1015.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: 10.1111/clr.13514.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2019 </a:t>
            </a:r>
            <a:r>
              <a:rPr lang="pt-BR" sz="900" dirty="0" err="1">
                <a:solidFill>
                  <a:srgbClr val="212121"/>
                </a:solidFill>
                <a:latin typeface="BlinkMacSystemFont"/>
              </a:rPr>
              <a:t>Sep</a:t>
            </a:r>
            <a:r>
              <a:rPr lang="pt-BR" sz="900" dirty="0">
                <a:solidFill>
                  <a:srgbClr val="212121"/>
                </a:solidFill>
                <a:latin typeface="BlinkMacSystemFont"/>
              </a:rPr>
              <a:t> 9. PMID: 31330566.</a:t>
            </a:r>
            <a:endParaRPr lang="pt-BR" sz="900" dirty="0"/>
          </a:p>
        </p:txBody>
      </p:sp>
      <p:pic>
        <p:nvPicPr>
          <p:cNvPr id="1026" name="Picture 2" descr="https://onlinelibrary.wiley.com/cms/asset/0adfa45d-3b09-45df-8c97-b76584aa0c69/clr13482-toc-0001-m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8842" y="5233202"/>
            <a:ext cx="1256549" cy="16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5827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811421D-5C04-4725-8406-D949991A8235}"/>
              </a:ext>
            </a:extLst>
          </p:cNvPr>
          <p:cNvSpPr txBox="1"/>
          <p:nvPr/>
        </p:nvSpPr>
        <p:spPr>
          <a:xfrm>
            <a:off x="538483" y="1480649"/>
            <a:ext cx="11206892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Diretrizes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gerais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STARD:  </a:t>
            </a:r>
            <a:r>
              <a:rPr lang="pt-BR" sz="1400" dirty="0">
                <a:latin typeface="Simply Rounded" panose="02000500000000000000" pitchFamily="2" charset="0"/>
                <a:cs typeface="Aharoni" panose="02010803020104030203" pitchFamily="2" charset="-79"/>
                <a:hlinkClick r:id="rId5"/>
              </a:rPr>
              <a:t>https://www.equator-network.org/reporting-guidelines/stard/</a:t>
            </a:r>
            <a:r>
              <a:rPr lang="pt-BR" sz="140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Lista de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verificação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STARD: </a:t>
            </a:r>
            <a:r>
              <a:rPr lang="pt-BR" sz="1400" dirty="0">
                <a:latin typeface="Simply Rounded" panose="02000500000000000000" pitchFamily="2" charset="0"/>
                <a:cs typeface="Aharoni" panose="02010803020104030203" pitchFamily="2" charset="-79"/>
                <a:hlinkClick r:id="rId6"/>
              </a:rPr>
              <a:t>https://www.equator-network.org/wp-content/uploads/2015/03/STARD-2015-checklist.pdf</a:t>
            </a:r>
            <a:r>
              <a:rPr lang="pt-BR" sz="140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Diagrama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de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fluxo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para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participantes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do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estudo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: </a:t>
            </a:r>
            <a:r>
              <a:rPr lang="pt-BR" sz="1400" dirty="0">
                <a:latin typeface="Simply Rounded" panose="02000500000000000000" pitchFamily="2" charset="0"/>
                <a:cs typeface="Aharoni" panose="02010803020104030203" pitchFamily="2" charset="-79"/>
                <a:hlinkClick r:id="rId7"/>
              </a:rPr>
              <a:t>https://www.equator-network.org/wp-content/uploads/2015/03/STARD-2015-flow-diagram.pdf</a:t>
            </a:r>
            <a:r>
              <a:rPr lang="pt-BR" sz="140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Periodicos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onde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foram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publicadas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as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diretrizes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:  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  <a:hlinkClick r:id="rId8"/>
              </a:rPr>
              <a:t>https://pubmed.ncbi.nlm.nih.gov/26511519/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								             	    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  <a:hlinkClick r:id="rId9"/>
              </a:rPr>
              <a:t>https://pubmed.ncbi.nlm.nih.gov/26509226/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				 				                          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  <a:hlinkClick r:id="rId10"/>
              </a:rPr>
              <a:t>https://pubmed.ncbi.nlm.nih.gov/26510957/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Diretrizes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stard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para </a:t>
            </a:r>
            <a:r>
              <a:rPr lang="en-US" altLang="pt-BR" sz="14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resumos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: </a:t>
            </a:r>
            <a:r>
              <a:rPr lang="en-US" altLang="pt-BR" sz="1400" kern="0" dirty="0">
                <a:latin typeface="Simply Rounded" panose="02000500000000000000" pitchFamily="2" charset="0"/>
                <a:cs typeface="Aharoni" panose="02010803020104030203" pitchFamily="2" charset="-79"/>
                <a:hlinkClick r:id="rId11"/>
              </a:rPr>
              <a:t>https://www.equator-network.org/reporting-guidelines/stard-abstracts</a:t>
            </a:r>
            <a:r>
              <a:rPr lang="en-US" altLang="pt-BR" sz="1600" kern="0" dirty="0">
                <a:latin typeface="Simply Rounded" panose="02000500000000000000" pitchFamily="2" charset="0"/>
                <a:cs typeface="Aharoni" panose="02010803020104030203" pitchFamily="2" charset="-79"/>
                <a:hlinkClick r:id="rId11"/>
              </a:rPr>
              <a:t>/</a:t>
            </a:r>
            <a:endParaRPr lang="en-US" altLang="pt-BR" sz="1600" kern="0" dirty="0">
              <a:latin typeface="Simply Rounded" panose="02000500000000000000" pitchFamily="2" charset="0"/>
              <a:cs typeface="Aharoni" panose="02010803020104030203" pitchFamily="2" charset="-79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pt-BR" sz="16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Passo</a:t>
            </a:r>
            <a:r>
              <a:rPr lang="en-US" altLang="pt-BR" sz="16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-a-</a:t>
            </a:r>
            <a:r>
              <a:rPr lang="en-US" altLang="pt-BR" sz="16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passo</a:t>
            </a:r>
            <a:r>
              <a:rPr lang="en-US" altLang="pt-BR" sz="16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para </a:t>
            </a:r>
            <a:r>
              <a:rPr lang="en-US" altLang="pt-BR" sz="16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construção</a:t>
            </a:r>
            <a:r>
              <a:rPr lang="en-US" altLang="pt-BR" sz="16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de </a:t>
            </a:r>
            <a:r>
              <a:rPr lang="en-US" altLang="pt-BR" sz="16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artigo</a:t>
            </a:r>
            <a:r>
              <a:rPr lang="en-US" altLang="pt-BR" sz="16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Segundo </a:t>
            </a:r>
            <a:r>
              <a:rPr lang="en-US" altLang="pt-BR" sz="1600" kern="0" dirty="0" err="1">
                <a:latin typeface="Simply Rounded" panose="02000500000000000000" pitchFamily="2" charset="0"/>
                <a:cs typeface="Aharoni" panose="02010803020104030203" pitchFamily="2" charset="-79"/>
              </a:rPr>
              <a:t>normas</a:t>
            </a:r>
            <a:r>
              <a:rPr lang="en-US" altLang="pt-BR" sz="16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STARD: </a:t>
            </a:r>
            <a:r>
              <a:rPr lang="en-US" altLang="pt-BR" sz="1600" kern="0" dirty="0">
                <a:latin typeface="Simply Rounded" panose="02000500000000000000" pitchFamily="2" charset="0"/>
                <a:cs typeface="Aharoni" panose="02010803020104030203" pitchFamily="2" charset="-79"/>
                <a:hlinkClick r:id="rId12"/>
              </a:rPr>
              <a:t>https://bmjopen.bmj.com/content/6/11/e012799</a:t>
            </a:r>
            <a:r>
              <a:rPr lang="en-US" altLang="pt-BR" sz="1600" kern="0" dirty="0">
                <a:latin typeface="Simply Rounded" panose="02000500000000000000" pitchFamily="2" charset="0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3074" name="Picture 2" descr="Dúvidas">
            <a:extLst>
              <a:ext uri="{FF2B5EF4-FFF2-40B4-BE49-F238E27FC236}">
                <a16:creationId xmlns:a16="http://schemas.microsoft.com/office/drawing/2014/main" id="{FC30A380-EDB7-448F-B39A-384CC8244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6382" y="5652109"/>
            <a:ext cx="1124713" cy="112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ograma de Pós-Graduação em ODONTOLOGIA PPGO-UFPA">
            <a:extLst>
              <a:ext uri="{FF2B5EF4-FFF2-40B4-BE49-F238E27FC236}">
                <a16:creationId xmlns:a16="http://schemas.microsoft.com/office/drawing/2014/main" id="{8C07D19A-99B1-4BE5-8E95-797A2729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095" y="292107"/>
            <a:ext cx="4102107" cy="109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21095" y="5614300"/>
            <a:ext cx="4061011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dirty="0" err="1"/>
              <a:t>Email</a:t>
            </a:r>
            <a:r>
              <a:rPr lang="pt-BR" dirty="0"/>
              <a:t> contato:</a:t>
            </a:r>
          </a:p>
          <a:p>
            <a:r>
              <a:rPr lang="pt-BR" dirty="0"/>
              <a:t>	 </a:t>
            </a:r>
            <a:r>
              <a:rPr lang="pt-BR" dirty="0">
                <a:hlinkClick r:id="rId15"/>
              </a:rPr>
              <a:t>suelly.ribeiro@ics.ufpa.br</a:t>
            </a:r>
            <a:endParaRPr lang="pt-BR" dirty="0"/>
          </a:p>
          <a:p>
            <a:r>
              <a:rPr lang="pt-BR" dirty="0"/>
              <a:t>	Prisbitt@hotmail.com,</a:t>
            </a:r>
            <a:br>
              <a:rPr lang="pt-BR" dirty="0"/>
            </a:br>
            <a:r>
              <a:rPr lang="pt-BR" dirty="0"/>
              <a:t>	dr.carlosgomes@hotmail.com</a:t>
            </a:r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1272253" y="292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5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3316</TotalTime>
  <Words>5337</Words>
  <Application>Microsoft Office PowerPoint</Application>
  <PresentationFormat>Widescreen</PresentationFormat>
  <Paragraphs>613</Paragraphs>
  <Slides>90</Slides>
  <Notes>69</Notes>
  <HiddenSlides>1</HiddenSlides>
  <MMClips>46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90</vt:i4>
      </vt:variant>
    </vt:vector>
  </HeadingPairs>
  <TitlesOfParts>
    <vt:vector size="98" baseType="lpstr">
      <vt:lpstr>Arial</vt:lpstr>
      <vt:lpstr>BlinkMacSystemFont</vt:lpstr>
      <vt:lpstr>Calibri</vt:lpstr>
      <vt:lpstr>Calibri Light</vt:lpstr>
      <vt:lpstr>Cocogoose</vt:lpstr>
      <vt:lpstr>Simply Rounded</vt:lpstr>
      <vt:lpstr>Wingdings</vt:lpstr>
      <vt:lpstr>Tema do Office</vt:lpstr>
      <vt:lpstr>Apresentação do PowerPoint</vt:lpstr>
      <vt:lpstr>Trata-se de um tutorial interativo. Para melhor visualização deste tutorial seguem algumas orientações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Priscilla Almeida Figueiredo</dc:creator>
  <cp:lastModifiedBy>Valdemir Sarmento</cp:lastModifiedBy>
  <cp:revision>175</cp:revision>
  <dcterms:created xsi:type="dcterms:W3CDTF">2020-10-19T17:06:01Z</dcterms:created>
  <dcterms:modified xsi:type="dcterms:W3CDTF">2021-03-26T17:36:13Z</dcterms:modified>
</cp:coreProperties>
</file>