
<file path=[Content_Types].xml><?xml version="1.0" encoding="utf-8"?>
<Types xmlns="http://schemas.openxmlformats.org/package/2006/content-types">
  <Default Extension="xml" ContentType="application/xml"/>
  <Default Extension="webp" ContentType="image/png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lb" ContentType="model/gltf.binary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40" r:id="rId2"/>
    <p:sldId id="259" r:id="rId3"/>
    <p:sldId id="257" r:id="rId4"/>
    <p:sldId id="261" r:id="rId5"/>
    <p:sldId id="266" r:id="rId6"/>
    <p:sldId id="273" r:id="rId7"/>
    <p:sldId id="265" r:id="rId8"/>
    <p:sldId id="274" r:id="rId9"/>
    <p:sldId id="264" r:id="rId10"/>
    <p:sldId id="275" r:id="rId11"/>
    <p:sldId id="268" r:id="rId12"/>
    <p:sldId id="269" r:id="rId13"/>
    <p:sldId id="272" r:id="rId14"/>
    <p:sldId id="270" r:id="rId15"/>
    <p:sldId id="292" r:id="rId16"/>
    <p:sldId id="305" r:id="rId17"/>
    <p:sldId id="33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9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3" r:id="rId34"/>
    <p:sldId id="294" r:id="rId35"/>
    <p:sldId id="295" r:id="rId36"/>
    <p:sldId id="296" r:id="rId37"/>
    <p:sldId id="297" r:id="rId38"/>
    <p:sldId id="335" r:id="rId39"/>
    <p:sldId id="336" r:id="rId40"/>
    <p:sldId id="33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6" r:id="rId49"/>
    <p:sldId id="307" r:id="rId50"/>
    <p:sldId id="308" r:id="rId51"/>
    <p:sldId id="309" r:id="rId52"/>
    <p:sldId id="310" r:id="rId53"/>
    <p:sldId id="290" r:id="rId54"/>
    <p:sldId id="315" r:id="rId55"/>
    <p:sldId id="312" r:id="rId56"/>
    <p:sldId id="313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9" r:id="rId70"/>
    <p:sldId id="328" r:id="rId71"/>
    <p:sldId id="330" r:id="rId72"/>
    <p:sldId id="331" r:id="rId73"/>
    <p:sldId id="332" r:id="rId74"/>
    <p:sldId id="334" r:id="rId75"/>
    <p:sldId id="338" r:id="rId76"/>
    <p:sldId id="263" r:id="rId77"/>
    <p:sldId id="339" r:id="rId78"/>
    <p:sldId id="256" r:id="rId7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mília Barros" initials="FB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4C2C"/>
    <a:srgbClr val="FFBC15"/>
    <a:srgbClr val="C5E0B4"/>
    <a:srgbClr val="94D4F3"/>
    <a:srgbClr val="FF5D5D"/>
    <a:srgbClr val="A0E557"/>
    <a:srgbClr val="FFF8E5"/>
    <a:srgbClr val="EBE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274" autoAdjust="0"/>
  </p:normalViewPr>
  <p:slideViewPr>
    <p:cSldViewPr snapToGrid="0">
      <p:cViewPr varScale="1">
        <p:scale>
          <a:sx n="105" d="100"/>
          <a:sy n="105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commentAuthors" Target="commentAuthors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2T00:29:55.668" idx="3">
    <p:pos x="10" y="10"/>
    <p:text>FALTA HIPERLINK PARA QUERO UM  EXEMPLO!</p:text>
    <p:extLst>
      <p:ext uri="{C676402C-5697-4E1C-873F-D02D1690AC5C}">
        <p15:threadingInfo xmlns:p15="http://schemas.microsoft.com/office/powerpoint/2012/main" timeZoneBias="18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4" Type="http://schemas.openxmlformats.org/officeDocument/2006/relationships/slide" Target="../slides/slide31.xml"/><Relationship Id="rId5" Type="http://schemas.openxmlformats.org/officeDocument/2006/relationships/slide" Target="../slides/slide32.xml"/><Relationship Id="rId1" Type="http://schemas.openxmlformats.org/officeDocument/2006/relationships/slide" Target="../slides/slide28.xml"/><Relationship Id="rId2" Type="http://schemas.openxmlformats.org/officeDocument/2006/relationships/slide" Target="../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15271D-B390-48FA-843A-5FED9198131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6B270275-50D0-47B1-B04A-10103DAE2DA1}">
      <dgm:prSet phldrT="[Texto]"/>
      <dgm:spPr/>
      <dgm:t>
        <a:bodyPr/>
        <a:lstStyle/>
        <a:p>
          <a:r>
            <a: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Desfecho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 highlightClick="1"/>
          </dgm14:cNvPr>
        </a:ext>
      </dgm:extLst>
    </dgm:pt>
    <dgm:pt modelId="{487DDC1A-DBED-4325-B974-AEABB2906B49}" type="parTrans" cxnId="{02D84EE9-9C73-43EA-A306-9E0E5EB3F794}">
      <dgm:prSet/>
      <dgm:spPr/>
      <dgm:t>
        <a:bodyPr/>
        <a:lstStyle/>
        <a:p>
          <a:endParaRPr lang="pt-BR"/>
        </a:p>
      </dgm:t>
    </dgm:pt>
    <dgm:pt modelId="{24D5F70E-395D-4901-9405-8FB7C53770B3}" type="sibTrans" cxnId="{02D84EE9-9C73-43EA-A306-9E0E5EB3F794}">
      <dgm:prSet/>
      <dgm:spPr/>
      <dgm:t>
        <a:bodyPr/>
        <a:lstStyle/>
        <a:p>
          <a:endParaRPr lang="pt-BR"/>
        </a:p>
      </dgm:t>
    </dgm:pt>
    <dgm:pt modelId="{0DCA5970-3120-4D19-9D40-2A2E9A156F84}">
      <dgm:prSet phldrT="[Texto]"/>
      <dgm:spPr/>
      <dgm:t>
        <a:bodyPr/>
        <a:lstStyle/>
        <a:p>
          <a:r>
            <a: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Exposição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 highlightClick="1"/>
          </dgm14:cNvPr>
        </a:ext>
      </dgm:extLst>
    </dgm:pt>
    <dgm:pt modelId="{74CEAC16-6631-403D-922F-43A24038DDA8}" type="parTrans" cxnId="{4E82CE17-D847-4B3A-A06D-9960AD519431}">
      <dgm:prSet/>
      <dgm:spPr/>
      <dgm:t>
        <a:bodyPr/>
        <a:lstStyle/>
        <a:p>
          <a:endParaRPr lang="pt-BR"/>
        </a:p>
      </dgm:t>
    </dgm:pt>
    <dgm:pt modelId="{352C3060-61DA-4767-9644-D0410EE217C9}" type="sibTrans" cxnId="{4E82CE17-D847-4B3A-A06D-9960AD519431}">
      <dgm:prSet/>
      <dgm:spPr/>
      <dgm:t>
        <a:bodyPr/>
        <a:lstStyle/>
        <a:p>
          <a:endParaRPr lang="pt-BR"/>
        </a:p>
      </dgm:t>
    </dgm:pt>
    <dgm:pt modelId="{A247939A-613A-452B-816A-2F76654FD313}">
      <dgm:prSet phldrT="[Texto]"/>
      <dgm:spPr/>
      <dgm:t>
        <a:bodyPr/>
        <a:lstStyle/>
        <a:p>
          <a:r>
            <a: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Preditores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 highlightClick="1"/>
          </dgm14:cNvPr>
        </a:ext>
      </dgm:extLst>
    </dgm:pt>
    <dgm:pt modelId="{8261AB05-736E-4A97-B646-8E122674A142}" type="parTrans" cxnId="{680A9720-B068-45B8-837E-977E7DF267EE}">
      <dgm:prSet/>
      <dgm:spPr/>
      <dgm:t>
        <a:bodyPr/>
        <a:lstStyle/>
        <a:p>
          <a:endParaRPr lang="pt-BR"/>
        </a:p>
      </dgm:t>
    </dgm:pt>
    <dgm:pt modelId="{3430A969-D6C5-415D-81CF-3F5FDE4396E5}" type="sibTrans" cxnId="{680A9720-B068-45B8-837E-977E7DF267EE}">
      <dgm:prSet/>
      <dgm:spPr/>
      <dgm:t>
        <a:bodyPr/>
        <a:lstStyle/>
        <a:p>
          <a:endParaRPr lang="pt-BR"/>
        </a:p>
      </dgm:t>
    </dgm:pt>
    <dgm:pt modelId="{EA9D2080-4DC4-4260-A99E-D07DBF97BAA0}">
      <dgm:prSet phldrT="[Texto]"/>
      <dgm:spPr/>
      <dgm:t>
        <a:bodyPr/>
        <a:lstStyle/>
        <a:p>
          <a:r>
            <a:rPr lang="pt-BR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Confundidores</a:t>
          </a:r>
          <a:endParaRPr lang="pt-BR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 highlightClick="1"/>
          </dgm14:cNvPr>
        </a:ext>
      </dgm:extLst>
    </dgm:pt>
    <dgm:pt modelId="{5516845C-3247-4533-B415-FFBD0CD3FAEA}" type="parTrans" cxnId="{B42D4C22-3238-4BD2-92D5-50A83CF7AFC8}">
      <dgm:prSet/>
      <dgm:spPr/>
      <dgm:t>
        <a:bodyPr/>
        <a:lstStyle/>
        <a:p>
          <a:endParaRPr lang="pt-BR"/>
        </a:p>
      </dgm:t>
    </dgm:pt>
    <dgm:pt modelId="{2C6A2F9D-4617-442F-A5D9-30BFFC90D9DC}" type="sibTrans" cxnId="{B42D4C22-3238-4BD2-92D5-50A83CF7AFC8}">
      <dgm:prSet/>
      <dgm:spPr/>
      <dgm:t>
        <a:bodyPr/>
        <a:lstStyle/>
        <a:p>
          <a:endParaRPr lang="pt-BR"/>
        </a:p>
      </dgm:t>
    </dgm:pt>
    <dgm:pt modelId="{246F2230-973F-4A6F-A30E-8BAAEF277D32}">
      <dgm:prSet phldrT="[Texto]"/>
      <dgm:spPr/>
      <dgm:t>
        <a:bodyPr/>
        <a:lstStyle/>
        <a:p>
          <a:r>
            <a: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Modificadores de efeito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 highlightClick="1"/>
          </dgm14:cNvPr>
        </a:ext>
      </dgm:extLst>
    </dgm:pt>
    <dgm:pt modelId="{E52F1CF7-CCC8-422B-8DDC-CC001D220D47}" type="parTrans" cxnId="{5FDDA76A-E912-4669-98F9-5239C078DB8F}">
      <dgm:prSet/>
      <dgm:spPr/>
      <dgm:t>
        <a:bodyPr/>
        <a:lstStyle/>
        <a:p>
          <a:endParaRPr lang="pt-BR"/>
        </a:p>
      </dgm:t>
    </dgm:pt>
    <dgm:pt modelId="{912F8CAD-7C6D-4CA8-80EF-6CA775417EF0}" type="sibTrans" cxnId="{5FDDA76A-E912-4669-98F9-5239C078DB8F}">
      <dgm:prSet/>
      <dgm:spPr/>
      <dgm:t>
        <a:bodyPr/>
        <a:lstStyle/>
        <a:p>
          <a:endParaRPr lang="pt-BR"/>
        </a:p>
      </dgm:t>
    </dgm:pt>
    <dgm:pt modelId="{E501D2C9-7292-42BD-A455-34875DDD91BB}" type="pres">
      <dgm:prSet presAssocID="{D015271D-B390-48FA-843A-5FED9198131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2BDF2BA-AC80-4A6C-A531-71EB8EE4194C}" type="pres">
      <dgm:prSet presAssocID="{6B270275-50D0-47B1-B04A-10103DAE2DA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9F9A22-C05C-45E1-9144-8A0CA8FAA024}" type="pres">
      <dgm:prSet presAssocID="{24D5F70E-395D-4901-9405-8FB7C53770B3}" presName="sibTrans" presStyleCnt="0"/>
      <dgm:spPr/>
    </dgm:pt>
    <dgm:pt modelId="{CD924A12-101E-4B4E-A390-E4A745AB2C40}" type="pres">
      <dgm:prSet presAssocID="{0DCA5970-3120-4D19-9D40-2A2E9A156F8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51D982-29D5-42C5-8D51-F0766FD74813}" type="pres">
      <dgm:prSet presAssocID="{352C3060-61DA-4767-9644-D0410EE217C9}" presName="sibTrans" presStyleCnt="0"/>
      <dgm:spPr/>
    </dgm:pt>
    <dgm:pt modelId="{0104B7D2-2B38-464E-8D93-CB52C4F593DB}" type="pres">
      <dgm:prSet presAssocID="{A247939A-613A-452B-816A-2F76654FD31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D6318D-131E-4BE8-9486-9569336FFF0E}" type="pres">
      <dgm:prSet presAssocID="{3430A969-D6C5-415D-81CF-3F5FDE4396E5}" presName="sibTrans" presStyleCnt="0"/>
      <dgm:spPr/>
    </dgm:pt>
    <dgm:pt modelId="{C7498750-48DD-42C4-8165-C1EC4D068805}" type="pres">
      <dgm:prSet presAssocID="{EA9D2080-4DC4-4260-A99E-D07DBF97BAA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E8DE06-55D3-451B-81C7-2F0A8E49AD18}" type="pres">
      <dgm:prSet presAssocID="{2C6A2F9D-4617-442F-A5D9-30BFFC90D9DC}" presName="sibTrans" presStyleCnt="0"/>
      <dgm:spPr/>
    </dgm:pt>
    <dgm:pt modelId="{3FD4228F-8E86-4517-BF7F-9B953E909F8C}" type="pres">
      <dgm:prSet presAssocID="{246F2230-973F-4A6F-A30E-8BAAEF277D3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80A9720-B068-45B8-837E-977E7DF267EE}" srcId="{D015271D-B390-48FA-843A-5FED9198131B}" destId="{A247939A-613A-452B-816A-2F76654FD313}" srcOrd="2" destOrd="0" parTransId="{8261AB05-736E-4A97-B646-8E122674A142}" sibTransId="{3430A969-D6C5-415D-81CF-3F5FDE4396E5}"/>
    <dgm:cxn modelId="{4B50D2A1-D16D-4F32-AB8E-3C9AE2E31221}" type="presOf" srcId="{D015271D-B390-48FA-843A-5FED9198131B}" destId="{E501D2C9-7292-42BD-A455-34875DDD91BB}" srcOrd="0" destOrd="0" presId="urn:microsoft.com/office/officeart/2005/8/layout/default"/>
    <dgm:cxn modelId="{02D84EE9-9C73-43EA-A306-9E0E5EB3F794}" srcId="{D015271D-B390-48FA-843A-5FED9198131B}" destId="{6B270275-50D0-47B1-B04A-10103DAE2DA1}" srcOrd="0" destOrd="0" parTransId="{487DDC1A-DBED-4325-B974-AEABB2906B49}" sibTransId="{24D5F70E-395D-4901-9405-8FB7C53770B3}"/>
    <dgm:cxn modelId="{8F27D694-4A21-4C0A-AE72-54BB4183BBB2}" type="presOf" srcId="{246F2230-973F-4A6F-A30E-8BAAEF277D32}" destId="{3FD4228F-8E86-4517-BF7F-9B953E909F8C}" srcOrd="0" destOrd="0" presId="urn:microsoft.com/office/officeart/2005/8/layout/default"/>
    <dgm:cxn modelId="{4E82CE17-D847-4B3A-A06D-9960AD519431}" srcId="{D015271D-B390-48FA-843A-5FED9198131B}" destId="{0DCA5970-3120-4D19-9D40-2A2E9A156F84}" srcOrd="1" destOrd="0" parTransId="{74CEAC16-6631-403D-922F-43A24038DDA8}" sibTransId="{352C3060-61DA-4767-9644-D0410EE217C9}"/>
    <dgm:cxn modelId="{3107389D-1DF7-49B2-849A-0ED15CA68662}" type="presOf" srcId="{6B270275-50D0-47B1-B04A-10103DAE2DA1}" destId="{72BDF2BA-AC80-4A6C-A531-71EB8EE4194C}" srcOrd="0" destOrd="0" presId="urn:microsoft.com/office/officeart/2005/8/layout/default"/>
    <dgm:cxn modelId="{5FDDA76A-E912-4669-98F9-5239C078DB8F}" srcId="{D015271D-B390-48FA-843A-5FED9198131B}" destId="{246F2230-973F-4A6F-A30E-8BAAEF277D32}" srcOrd="4" destOrd="0" parTransId="{E52F1CF7-CCC8-422B-8DDC-CC001D220D47}" sibTransId="{912F8CAD-7C6D-4CA8-80EF-6CA775417EF0}"/>
    <dgm:cxn modelId="{96DF2D84-3CCA-4B27-BCF3-CBD4AE87A851}" type="presOf" srcId="{0DCA5970-3120-4D19-9D40-2A2E9A156F84}" destId="{CD924A12-101E-4B4E-A390-E4A745AB2C40}" srcOrd="0" destOrd="0" presId="urn:microsoft.com/office/officeart/2005/8/layout/default"/>
    <dgm:cxn modelId="{1D4EC7B6-3750-4477-8E17-4DB0C0C570D9}" type="presOf" srcId="{EA9D2080-4DC4-4260-A99E-D07DBF97BAA0}" destId="{C7498750-48DD-42C4-8165-C1EC4D068805}" srcOrd="0" destOrd="0" presId="urn:microsoft.com/office/officeart/2005/8/layout/default"/>
    <dgm:cxn modelId="{1804E03D-C111-4AEC-B60B-9A3A2EB72E05}" type="presOf" srcId="{A247939A-613A-452B-816A-2F76654FD313}" destId="{0104B7D2-2B38-464E-8D93-CB52C4F593DB}" srcOrd="0" destOrd="0" presId="urn:microsoft.com/office/officeart/2005/8/layout/default"/>
    <dgm:cxn modelId="{B42D4C22-3238-4BD2-92D5-50A83CF7AFC8}" srcId="{D015271D-B390-48FA-843A-5FED9198131B}" destId="{EA9D2080-4DC4-4260-A99E-D07DBF97BAA0}" srcOrd="3" destOrd="0" parTransId="{5516845C-3247-4533-B415-FFBD0CD3FAEA}" sibTransId="{2C6A2F9D-4617-442F-A5D9-30BFFC90D9DC}"/>
    <dgm:cxn modelId="{02EAF6D7-8F74-41BF-A1C7-599B4A3E1ADB}" type="presParOf" srcId="{E501D2C9-7292-42BD-A455-34875DDD91BB}" destId="{72BDF2BA-AC80-4A6C-A531-71EB8EE4194C}" srcOrd="0" destOrd="0" presId="urn:microsoft.com/office/officeart/2005/8/layout/default"/>
    <dgm:cxn modelId="{FDABD412-2E06-491E-8FA3-26C549B0D233}" type="presParOf" srcId="{E501D2C9-7292-42BD-A455-34875DDD91BB}" destId="{D79F9A22-C05C-45E1-9144-8A0CA8FAA024}" srcOrd="1" destOrd="0" presId="urn:microsoft.com/office/officeart/2005/8/layout/default"/>
    <dgm:cxn modelId="{F917A8F6-8734-459A-A34D-E67B553390D8}" type="presParOf" srcId="{E501D2C9-7292-42BD-A455-34875DDD91BB}" destId="{CD924A12-101E-4B4E-A390-E4A745AB2C40}" srcOrd="2" destOrd="0" presId="urn:microsoft.com/office/officeart/2005/8/layout/default"/>
    <dgm:cxn modelId="{7032E8F8-15E7-4BED-A865-7759487DF1D7}" type="presParOf" srcId="{E501D2C9-7292-42BD-A455-34875DDD91BB}" destId="{D351D982-29D5-42C5-8D51-F0766FD74813}" srcOrd="3" destOrd="0" presId="urn:microsoft.com/office/officeart/2005/8/layout/default"/>
    <dgm:cxn modelId="{5989EAAC-E648-481D-8DF2-240467F2C8C6}" type="presParOf" srcId="{E501D2C9-7292-42BD-A455-34875DDD91BB}" destId="{0104B7D2-2B38-464E-8D93-CB52C4F593DB}" srcOrd="4" destOrd="0" presId="urn:microsoft.com/office/officeart/2005/8/layout/default"/>
    <dgm:cxn modelId="{37586AAD-21CE-4B6D-A5FE-DA8E2B57F3CF}" type="presParOf" srcId="{E501D2C9-7292-42BD-A455-34875DDD91BB}" destId="{43D6318D-131E-4BE8-9486-9569336FFF0E}" srcOrd="5" destOrd="0" presId="urn:microsoft.com/office/officeart/2005/8/layout/default"/>
    <dgm:cxn modelId="{CD3A9731-79F9-4911-9A15-DEC2B0D4DA75}" type="presParOf" srcId="{E501D2C9-7292-42BD-A455-34875DDD91BB}" destId="{C7498750-48DD-42C4-8165-C1EC4D068805}" srcOrd="6" destOrd="0" presId="urn:microsoft.com/office/officeart/2005/8/layout/default"/>
    <dgm:cxn modelId="{4367B65B-C83E-46F4-AB85-4AF0FDA6F670}" type="presParOf" srcId="{E501D2C9-7292-42BD-A455-34875DDD91BB}" destId="{F5E8DE06-55D3-451B-81C7-2F0A8E49AD18}" srcOrd="7" destOrd="0" presId="urn:microsoft.com/office/officeart/2005/8/layout/default"/>
    <dgm:cxn modelId="{08C530E7-6C4C-46DC-BC38-531421E64342}" type="presParOf" srcId="{E501D2C9-7292-42BD-A455-34875DDD91BB}" destId="{3FD4228F-8E86-4517-BF7F-9B953E909F8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DF2BA-AC80-4A6C-A531-71EB8EE4194C}">
      <dsp:nvSpPr>
        <dsp:cNvPr id="0" name=""/>
        <dsp:cNvSpPr/>
      </dsp:nvSpPr>
      <dsp:spPr>
        <a:xfrm>
          <a:off x="0" y="165808"/>
          <a:ext cx="1702853" cy="10217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Desfecho</a:t>
          </a:r>
        </a:p>
      </dsp:txBody>
      <dsp:txXfrm>
        <a:off x="0" y="165808"/>
        <a:ext cx="1702853" cy="1021711"/>
      </dsp:txXfrm>
    </dsp:sp>
    <dsp:sp modelId="{CD924A12-101E-4B4E-A390-E4A745AB2C40}">
      <dsp:nvSpPr>
        <dsp:cNvPr id="0" name=""/>
        <dsp:cNvSpPr/>
      </dsp:nvSpPr>
      <dsp:spPr>
        <a:xfrm>
          <a:off x="1873138" y="165808"/>
          <a:ext cx="1702853" cy="10217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Exposição</a:t>
          </a:r>
        </a:p>
      </dsp:txBody>
      <dsp:txXfrm>
        <a:off x="1873138" y="165808"/>
        <a:ext cx="1702853" cy="1021711"/>
      </dsp:txXfrm>
    </dsp:sp>
    <dsp:sp modelId="{0104B7D2-2B38-464E-8D93-CB52C4F593DB}">
      <dsp:nvSpPr>
        <dsp:cNvPr id="0" name=""/>
        <dsp:cNvSpPr/>
      </dsp:nvSpPr>
      <dsp:spPr>
        <a:xfrm>
          <a:off x="3746276" y="165808"/>
          <a:ext cx="1702853" cy="10217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Preditores</a:t>
          </a:r>
        </a:p>
      </dsp:txBody>
      <dsp:txXfrm>
        <a:off x="3746276" y="165808"/>
        <a:ext cx="1702853" cy="1021711"/>
      </dsp:txXfrm>
    </dsp:sp>
    <dsp:sp modelId="{C7498750-48DD-42C4-8165-C1EC4D068805}">
      <dsp:nvSpPr>
        <dsp:cNvPr id="0" name=""/>
        <dsp:cNvSpPr/>
      </dsp:nvSpPr>
      <dsp:spPr>
        <a:xfrm>
          <a:off x="936569" y="1357806"/>
          <a:ext cx="1702853" cy="10217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Confundidores</a:t>
          </a:r>
          <a:endParaRPr lang="pt-BR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6569" y="1357806"/>
        <a:ext cx="1702853" cy="1021711"/>
      </dsp:txXfrm>
    </dsp:sp>
    <dsp:sp modelId="{3FD4228F-8E86-4517-BF7F-9B953E909F8C}">
      <dsp:nvSpPr>
        <dsp:cNvPr id="0" name=""/>
        <dsp:cNvSpPr/>
      </dsp:nvSpPr>
      <dsp:spPr>
        <a:xfrm>
          <a:off x="2809707" y="1357806"/>
          <a:ext cx="1702853" cy="102171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Modificadores de efeito</a:t>
          </a:r>
        </a:p>
      </dsp:txBody>
      <dsp:txXfrm>
        <a:off x="2809707" y="1357806"/>
        <a:ext cx="1702853" cy="1021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64B43-5EEB-42AB-8367-42C236DA13B5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700CB-BD1D-4DCA-BCF2-42CB134563A2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60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CLASSIFICAÇÃO QTO À EXPOSIÇÃO</a:t>
            </a:r>
          </a:p>
          <a:p>
            <a:r>
              <a:rPr lang="pt-BR" dirty="0"/>
              <a:t>SELEÇÃO DOS GRUPOS COMPARÁVEIS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487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842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44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303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309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458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59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466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114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986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Exemplo: Hábito de fumar (exposição), câncer bucal ( desfecho), idade (fator de </a:t>
            </a:r>
            <a:r>
              <a:rPr lang="pt-BR" dirty="0" err="1"/>
              <a:t>confundimento</a:t>
            </a:r>
            <a:r>
              <a:rPr lang="pt-BR" dirty="0"/>
              <a:t>), já que a incidência de câncer bucal aumenta com a 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2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7252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938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516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258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025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465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218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301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9675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345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44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6823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420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3521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123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509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551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527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5957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871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311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96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253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0115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852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632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753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9526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4833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2428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8391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4266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31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1711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5474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3397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5579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8891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8629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0188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3536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5010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1490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40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0681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9665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165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72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21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00CB-BD1D-4DCA-BCF2-42CB134563A2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15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F35AED7-51F1-4878-8F9E-D94E58836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CEE6D05-DBF6-4BCD-BDF0-EF87B7C9B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F97E779D-935D-40CD-B125-60897A75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E603C5D0-B923-4930-8329-E0A0FD7B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D6848A4-FBBD-42FA-B26E-DC2DAEFB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03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D56836-3923-4A4A-B56A-4325201A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4BA55E0A-1763-4721-89C6-336B8D16F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CAB85FB-4114-439C-BBB4-7C3D273CD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CE4C017C-51AF-4F15-88A9-601F6869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D2F47F4-63E3-4D7F-853A-50C69CBD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81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6C833E6-8617-4F5C-9E15-590948D77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E12FE187-24D7-481E-A922-3A14D1088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4B8E939-59F6-4A44-B549-E967442F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7CC259A-0C8E-4A68-A5A2-FD161355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A5EB5578-CDF2-49A5-8878-60A60E5B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71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3A7EC5C-B48D-4D8C-B55B-96CCDB95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DB51336-F469-41CB-9F42-E9E092BDC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71A66D1C-15F1-4D24-9A56-EAC9689A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FAFC8140-3E90-4800-9F18-C25F6F91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7EE87F9-078B-4009-810A-5E483C76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26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4952B5-FC0A-4D91-B4FB-C15FD3509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6BDBD002-181E-4362-BD74-D2F973E57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0DD657AD-28C9-46A8-9B87-9179F7FCE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16C3B2C3-EB22-4548-A29C-0274D256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29ADE8C-E31E-42E1-887F-28A2C7866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51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6337B7E-6BAE-4168-B456-E03CF53F9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21AE9B0-208E-48C4-863B-462481E36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401BE361-56AE-4A30-985A-B9DA5ED76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27C0E91A-9A76-44D6-8B52-B4193464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88A464ED-8521-4C48-972F-D924F4F7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7CE35E19-A3E5-4212-8E7A-32325FDA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25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FB3FC6-9A87-493B-ABB1-F9D2ACF0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EC65FEC2-7199-4463-AD1E-814657F23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3ABB626A-21C5-4D23-B335-9AB0A4992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267F6067-FDB4-46EC-8345-1394961BB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846D48AC-E523-48BD-98A4-C1BC6D502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50F5FB7A-3458-4ECE-BC8C-7438BA0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0EFFF833-72CF-4D28-A867-D7746823B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05B8031A-13A7-4BB7-AFB9-BF8E98BA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0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D24B5B-4D61-433F-83E5-E66D63935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B57629B5-BF30-43A7-BA34-7C4440F9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9FE9A11-60AA-494B-AD64-D30403EA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356B4125-815A-4792-BD91-3DD48AF3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7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30B2F305-ED79-4D01-B44A-13563350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6AB393DE-190B-49DC-9C2D-674FE7CC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0583FE50-302C-4F67-A4E6-1D51EFF6D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9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F6A1662-D047-4B46-8778-97CAB556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0304177-98CB-4E8C-ABB2-2527AFD73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D1B8F611-05A8-4EEF-B83A-E63D389E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342DDB3-D269-421C-A588-4BDCD383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BEC6AB48-F0D6-41A8-A9B2-EED07F48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F27C8044-176D-4BBC-B584-71F2DF1D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84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17A4AC-2F76-4287-A18C-12ADC2A0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3CBCA243-79A4-44A6-A959-0586EA009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EBA8823-EF94-4B8D-921D-4F74FCEDA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4FC8116-16E2-4804-927B-E7CC567B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9550208-D64F-4F21-A9BF-3D5071BC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B323062-DAD2-435C-9BE9-3C440B84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64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567C4519-86E5-4452-A17C-FAFE312F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FC62DD60-4B87-4850-A970-4E3945DF6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67D9262-D17F-4C22-AD55-2F1BB12B4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DB329-5458-4BDD-9A78-B4FD4B595D96}" type="datetimeFigureOut">
              <a:rPr lang="pt-BR" smtClean="0"/>
              <a:t>25/03/2021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F358E460-0EA9-4517-9FBF-039E1920D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FF72EAA-BF4E-4FEA-8A9D-D7F4C35E5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4B7F8-8CD0-4134-B892-C07C11AC48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8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webp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slide" Target="slide1.xml"/><Relationship Id="rId13" Type="http://schemas.microsoft.com/office/2017/06/relationships/model3d" Target="../media/model3d4.glb"/><Relationship Id="rId14" Type="http://schemas.openxmlformats.org/officeDocument/2006/relationships/image" Target="../media/image12.png"/><Relationship Id="rId1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slide" Target="slide11.xml"/><Relationship Id="rId5" Type="http://schemas.openxmlformats.org/officeDocument/2006/relationships/slide" Target="slide4.xml"/><Relationship Id="rId6" Type="http://schemas.microsoft.com/office/2017/06/relationships/model3d" Target="../media/model3d9.glb"/><Relationship Id="rId7" Type="http://schemas.openxmlformats.org/officeDocument/2006/relationships/image" Target="../media/image19.png"/><Relationship Id="rId8" Type="http://schemas.openxmlformats.org/officeDocument/2006/relationships/image" Target="../media/image19.png"/><Relationship Id="rId9" Type="http://schemas.microsoft.com/office/2017/06/relationships/model3d" Target="../media/model3d10.glb"/><Relationship Id="rId10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slide" Target="slide12.xml"/><Relationship Id="rId4" Type="http://schemas.openxmlformats.org/officeDocument/2006/relationships/image" Target="../media/image23.png"/><Relationship Id="rId5" Type="http://schemas.openxmlformats.org/officeDocument/2006/relationships/slide" Target="slide13.xml"/><Relationship Id="rId6" Type="http://schemas.openxmlformats.org/officeDocument/2006/relationships/slide" Target="slide14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3.png"/><Relationship Id="rId4" Type="http://schemas.openxmlformats.org/officeDocument/2006/relationships/slide" Target="slide53.xml"/><Relationship Id="rId5" Type="http://schemas.openxmlformats.org/officeDocument/2006/relationships/slide" Target="slide11.xml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.xml"/><Relationship Id="rId9" Type="http://schemas.microsoft.com/office/2017/06/relationships/model3d" Target="../media/model3d4.glb"/><Relationship Id="rId10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4" Type="http://schemas.openxmlformats.org/officeDocument/2006/relationships/slide" Target="slide11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.xml"/><Relationship Id="rId9" Type="http://schemas.microsoft.com/office/2017/06/relationships/model3d" Target="../media/model3d4.glb"/><Relationship Id="rId10" Type="http://schemas.openxmlformats.org/officeDocument/2006/relationships/image" Target="../media/image12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slide" Target="slide34.xml"/><Relationship Id="rId12" Type="http://schemas.openxmlformats.org/officeDocument/2006/relationships/slide" Target="slide35.xml"/><Relationship Id="rId13" Type="http://schemas.openxmlformats.org/officeDocument/2006/relationships/slide" Target="slide36.xml"/><Relationship Id="rId14" Type="http://schemas.openxmlformats.org/officeDocument/2006/relationships/slide" Target="slide37.xml"/><Relationship Id="rId15" Type="http://schemas.openxmlformats.org/officeDocument/2006/relationships/slide" Target="slide11.xml"/><Relationship Id="rId16" Type="http://schemas.openxmlformats.org/officeDocument/2006/relationships/slide" Target="slide1.xml"/><Relationship Id="rId17" Type="http://schemas.microsoft.com/office/2017/06/relationships/model3d" Target="../media/model3d4.glb"/><Relationship Id="rId18" Type="http://schemas.openxmlformats.org/officeDocument/2006/relationships/image" Target="../media/image12.png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slide" Target="slide19.xml"/><Relationship Id="rId6" Type="http://schemas.openxmlformats.org/officeDocument/2006/relationships/image" Target="../media/image25.png"/><Relationship Id="rId7" Type="http://schemas.openxmlformats.org/officeDocument/2006/relationships/slide" Target="slide20.xml"/><Relationship Id="rId8" Type="http://schemas.openxmlformats.org/officeDocument/2006/relationships/slide" Target="slide18.xml"/><Relationship Id="rId9" Type="http://schemas.openxmlformats.org/officeDocument/2006/relationships/slide" Target="slide27.xml"/><Relationship Id="rId10" Type="http://schemas.openxmlformats.org/officeDocument/2006/relationships/slide" Target="slide33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slide" Target="slide48.xml"/><Relationship Id="rId12" Type="http://schemas.openxmlformats.org/officeDocument/2006/relationships/slide" Target="slide1.xml"/><Relationship Id="rId13" Type="http://schemas.microsoft.com/office/2017/06/relationships/model3d" Target="../media/model3d4.glb"/><Relationship Id="rId14" Type="http://schemas.openxmlformats.org/officeDocument/2006/relationships/image" Target="../media/image12.png"/><Relationship Id="rId1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slide" Target="slide11.xml"/><Relationship Id="rId5" Type="http://schemas.openxmlformats.org/officeDocument/2006/relationships/image" Target="../media/image23.png"/><Relationship Id="rId6" Type="http://schemas.openxmlformats.org/officeDocument/2006/relationships/slide" Target="slide41.xml"/><Relationship Id="rId7" Type="http://schemas.openxmlformats.org/officeDocument/2006/relationships/image" Target="../media/image26.png"/><Relationship Id="rId8" Type="http://schemas.openxmlformats.org/officeDocument/2006/relationships/slide" Target="slide42.xml"/><Relationship Id="rId9" Type="http://schemas.openxmlformats.org/officeDocument/2006/relationships/slide" Target="slide43.xml"/><Relationship Id="rId10" Type="http://schemas.openxmlformats.org/officeDocument/2006/relationships/slide" Target="slide47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slide" Target="slide11.xml"/><Relationship Id="rId5" Type="http://schemas.openxmlformats.org/officeDocument/2006/relationships/image" Target="../media/image23.png"/><Relationship Id="rId6" Type="http://schemas.openxmlformats.org/officeDocument/2006/relationships/slide" Target="slide49.xml"/><Relationship Id="rId7" Type="http://schemas.openxmlformats.org/officeDocument/2006/relationships/image" Target="../media/image27.png"/><Relationship Id="rId8" Type="http://schemas.openxmlformats.org/officeDocument/2006/relationships/slide" Target="slide50.xml"/><Relationship Id="rId9" Type="http://schemas.openxmlformats.org/officeDocument/2006/relationships/slide" Target="slide51.xml"/><Relationship Id="rId10" Type="http://schemas.openxmlformats.org/officeDocument/2006/relationships/slide" Target="slide52.xml"/></Relationships>
</file>

<file path=ppt/slides/_rels/slide17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slide" Target="slide74.xml"/><Relationship Id="rId4" Type="http://schemas.openxmlformats.org/officeDocument/2006/relationships/slide" Target="slide11.xml"/><Relationship Id="rId5" Type="http://schemas.openxmlformats.org/officeDocument/2006/relationships/image" Target="../media/image24.png"/><Relationship Id="rId6" Type="http://schemas.microsoft.com/office/2007/relationships/hdphoto" Target="../media/hdphoto1.wdp"/><Relationship Id="rId7" Type="http://schemas.openxmlformats.org/officeDocument/2006/relationships/image" Target="../media/image23.png"/><Relationship Id="rId8" Type="http://schemas.openxmlformats.org/officeDocument/2006/relationships/image" Target="../media/image28.png"/><Relationship Id="rId9" Type="http://schemas.microsoft.com/office/2007/relationships/hdphoto" Target="../media/hdphoto2.wdp"/><Relationship Id="rId10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slide" Target="slide55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slide" Target="slide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4" Type="http://schemas.openxmlformats.org/officeDocument/2006/relationships/slide" Target="slide78.xml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slide" Target="slide21.xml"/><Relationship Id="rId5" Type="http://schemas.openxmlformats.org/officeDocument/2006/relationships/slide" Target="slide23.xml"/><Relationship Id="rId6" Type="http://schemas.openxmlformats.org/officeDocument/2006/relationships/image" Target="../media/image23.png"/><Relationship Id="rId7" Type="http://schemas.openxmlformats.org/officeDocument/2006/relationships/slide" Target="slide26.xml"/><Relationship Id="rId8" Type="http://schemas.openxmlformats.org/officeDocument/2006/relationships/image" Target="../media/image25.png"/><Relationship Id="rId9" Type="http://schemas.openxmlformats.org/officeDocument/2006/relationships/slide" Target="slide14.xml"/><Relationship Id="rId10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slide" Target="slide57.xml"/><Relationship Id="rId12" Type="http://schemas.openxmlformats.org/officeDocument/2006/relationships/slide" Target="slide1.xml"/><Relationship Id="rId13" Type="http://schemas.microsoft.com/office/2017/06/relationships/model3d" Target="../media/model3d4.glb"/><Relationship Id="rId14" Type="http://schemas.openxmlformats.org/officeDocument/2006/relationships/image" Target="../media/image12.png"/><Relationship Id="rId1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slide" Target="slide22.xml"/><Relationship Id="rId7" Type="http://schemas.openxmlformats.org/officeDocument/2006/relationships/image" Target="../media/image23.png"/><Relationship Id="rId8" Type="http://schemas.openxmlformats.org/officeDocument/2006/relationships/image" Target="../media/image25.png"/><Relationship Id="rId9" Type="http://schemas.openxmlformats.org/officeDocument/2006/relationships/slide" Target="slide11.xml"/><Relationship Id="rId10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slide" Target="slide14.xml"/><Relationship Id="rId5" Type="http://schemas.openxmlformats.org/officeDocument/2006/relationships/image" Target="../media/image24.png"/><Relationship Id="rId6" Type="http://schemas.microsoft.com/office/2007/relationships/hdphoto" Target="../media/hdphoto1.wdp"/><Relationship Id="rId7" Type="http://schemas.openxmlformats.org/officeDocument/2006/relationships/image" Target="../media/image23.png"/><Relationship Id="rId8" Type="http://schemas.openxmlformats.org/officeDocument/2006/relationships/image" Target="../media/image25.png"/><Relationship Id="rId9" Type="http://schemas.openxmlformats.org/officeDocument/2006/relationships/slide" Target="slide11.xml"/><Relationship Id="rId10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24.xml"/><Relationship Id="rId10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25.xml"/><Relationship Id="rId10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26.xml"/><Relationship Id="rId10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1.xml"/><Relationship Id="rId12" Type="http://schemas.openxmlformats.org/officeDocument/2006/relationships/diagramColors" Target="../diagrams/colors1.xml"/><Relationship Id="rId13" Type="http://schemas.microsoft.com/office/2007/relationships/diagramDrawing" Target="../diagrams/drawing1.xml"/><Relationship Id="rId14" Type="http://schemas.openxmlformats.org/officeDocument/2006/relationships/slide" Target="slide14.xml"/><Relationship Id="rId15" Type="http://schemas.openxmlformats.org/officeDocument/2006/relationships/slide" Target="slide58.xml"/><Relationship Id="rId16" Type="http://schemas.openxmlformats.org/officeDocument/2006/relationships/slide" Target="slide1.xml"/><Relationship Id="rId17" Type="http://schemas.microsoft.com/office/2017/06/relationships/model3d" Target="../media/model3d4.glb"/><Relationship Id="rId18" Type="http://schemas.openxmlformats.org/officeDocument/2006/relationships/image" Target="../media/image12.png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diagramData" Target="../diagrams/data1.xml"/><Relationship Id="rId10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2.png"/><Relationship Id="rId10" Type="http://schemas.openxmlformats.org/officeDocument/2006/relationships/image" Target="../media/image8.png"/><Relationship Id="rId11" Type="http://schemas.openxmlformats.org/officeDocument/2006/relationships/hyperlink" Target="https://www.strobe-statement.org/index.php?id=strobe-endorsement" TargetMode="External"/><Relationship Id="rId12" Type="http://schemas.microsoft.com/office/2017/06/relationships/model3d" Target="../media/model3d3.glb"/><Relationship Id="rId13" Type="http://schemas.openxmlformats.org/officeDocument/2006/relationships/image" Target="../media/image11.png"/><Relationship Id="rId14" Type="http://schemas.openxmlformats.org/officeDocument/2006/relationships/image" Target="../media/image11.png"/><Relationship Id="rId15" Type="http://schemas.openxmlformats.org/officeDocument/2006/relationships/slide" Target="slide4.xml"/><Relationship Id="rId16" Type="http://schemas.openxmlformats.org/officeDocument/2006/relationships/slide" Target="slide11.xml"/><Relationship Id="rId17" Type="http://schemas.openxmlformats.org/officeDocument/2006/relationships/slide" Target="slide1.xml"/><Relationship Id="rId18" Type="http://schemas.microsoft.com/office/2017/06/relationships/model3d" Target="../media/model3d4.glb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hyperlink" Target="https://www.strobe-statement.org/index.php?id=strobe-home" TargetMode="External"/><Relationship Id="rId4" Type="http://schemas.microsoft.com/office/2017/06/relationships/model3d" Target="../media/model3d1.glb"/><Relationship Id="rId5" Type="http://schemas.openxmlformats.org/officeDocument/2006/relationships/image" Target="../media/image7.png"/><Relationship Id="rId6" Type="http://schemas.openxmlformats.org/officeDocument/2006/relationships/image" Target="../media/image7.png"/><Relationship Id="rId7" Type="http://schemas.openxmlformats.org/officeDocument/2006/relationships/hyperlink" Target="https://www.strobe-statement.org/fileadmin/Strobe/uploads/checklists/STROBE_checklist_v4_combined.pdf" TargetMode="External"/><Relationship Id="rId8" Type="http://schemas.microsoft.com/office/2017/06/relationships/model3d" Target="../media/model3d2.glb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slide" Target="slide59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slide" Target="slide60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slide" Target="slide61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slide" Target="slide6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slide" Target="slide38.xml"/><Relationship Id="rId12" Type="http://schemas.openxmlformats.org/officeDocument/2006/relationships/slide" Target="slide39.xml"/><Relationship Id="rId13" Type="http://schemas.openxmlformats.org/officeDocument/2006/relationships/slide" Target="slide40.xml"/><Relationship Id="rId14" Type="http://schemas.openxmlformats.org/officeDocument/2006/relationships/slide" Target="slide1.xml"/><Relationship Id="rId15" Type="http://schemas.microsoft.com/office/2017/06/relationships/model3d" Target="../media/model3d4.glb"/><Relationship Id="rId16" Type="http://schemas.openxmlformats.org/officeDocument/2006/relationships/image" Target="../media/image12.png"/><Relationship Id="rId1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slide" Target="slide75.xml"/></Relationships>
</file>

<file path=ppt/slides/_rels/slide38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37.xml"/><Relationship Id="rId9" Type="http://schemas.openxmlformats.org/officeDocument/2006/relationships/slide" Target="slide44.xml"/><Relationship Id="rId10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45.xml"/><Relationship Id="rId9" Type="http://schemas.openxmlformats.org/officeDocument/2006/relationships/slide" Target="slide37.xml"/><Relationship Id="rId10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4" Type="http://schemas.openxmlformats.org/officeDocument/2006/relationships/slide" Target="slide11.xml"/><Relationship Id="rId5" Type="http://schemas.openxmlformats.org/officeDocument/2006/relationships/slide" Target="slide1.xml"/><Relationship Id="rId6" Type="http://schemas.microsoft.com/office/2017/06/relationships/model3d" Target="../media/model3d4.glb"/><Relationship Id="rId7" Type="http://schemas.openxmlformats.org/officeDocument/2006/relationships/image" Target="../media/image12.png"/><Relationship Id="rId8" Type="http://schemas.openxmlformats.org/officeDocument/2006/relationships/image" Target="../media/image12.png"/><Relationship Id="rId9" Type="http://schemas.openxmlformats.org/officeDocument/2006/relationships/slide" Target="slide7.xml"/><Relationship Id="rId10" Type="http://schemas.openxmlformats.org/officeDocument/2006/relationships/slide" Target="slide5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slide" Target="slide46.xml"/><Relationship Id="rId9" Type="http://schemas.openxmlformats.org/officeDocument/2006/relationships/slide" Target="slide37.xml"/><Relationship Id="rId10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5.xml"/><Relationship Id="rId9" Type="http://schemas.openxmlformats.org/officeDocument/2006/relationships/slide" Target="slide63.xml"/><Relationship Id="rId10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5.xml"/><Relationship Id="rId9" Type="http://schemas.openxmlformats.org/officeDocument/2006/relationships/slide" Target="slide65.xml"/><Relationship Id="rId10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15.xml"/><Relationship Id="rId7" Type="http://schemas.openxmlformats.org/officeDocument/2006/relationships/slide" Target="slide44.xml"/><Relationship Id="rId8" Type="http://schemas.openxmlformats.org/officeDocument/2006/relationships/slide" Target="slide45.xml"/><Relationship Id="rId9" Type="http://schemas.openxmlformats.org/officeDocument/2006/relationships/slide" Target="slide46.xml"/><Relationship Id="rId10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slide" Target="slide1.xml"/><Relationship Id="rId12" Type="http://schemas.microsoft.com/office/2017/06/relationships/model3d" Target="../media/model3d4.glb"/><Relationship Id="rId13" Type="http://schemas.openxmlformats.org/officeDocument/2006/relationships/image" Target="../media/image12.png"/><Relationship Id="rId1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43.xml"/><Relationship Id="rId7" Type="http://schemas.openxmlformats.org/officeDocument/2006/relationships/slide" Target="slide21.xml"/><Relationship Id="rId8" Type="http://schemas.openxmlformats.org/officeDocument/2006/relationships/image" Target="../media/image24.png"/><Relationship Id="rId9" Type="http://schemas.microsoft.com/office/2007/relationships/hdphoto" Target="../media/hdphoto1.wdp"/><Relationship Id="rId10" Type="http://schemas.openxmlformats.org/officeDocument/2006/relationships/slide" Target="slide66.xml"/></Relationships>
</file>

<file path=ppt/slides/_rels/slide45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23.xml"/><Relationship Id="rId7" Type="http://schemas.openxmlformats.org/officeDocument/2006/relationships/slide" Target="slide43.xml"/><Relationship Id="rId8" Type="http://schemas.openxmlformats.org/officeDocument/2006/relationships/image" Target="../media/image24.png"/><Relationship Id="rId9" Type="http://schemas.microsoft.com/office/2007/relationships/hdphoto" Target="../media/hdphoto1.wdp"/><Relationship Id="rId10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26.xml"/><Relationship Id="rId7" Type="http://schemas.openxmlformats.org/officeDocument/2006/relationships/slide" Target="slide43.xml"/><Relationship Id="rId8" Type="http://schemas.openxmlformats.org/officeDocument/2006/relationships/image" Target="../media/image24.png"/><Relationship Id="rId9" Type="http://schemas.microsoft.com/office/2007/relationships/hdphoto" Target="../media/hdphoto1.wdp"/><Relationship Id="rId10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5.xml"/><Relationship Id="rId9" Type="http://schemas.openxmlformats.org/officeDocument/2006/relationships/slide" Target="slide67.xml"/><Relationship Id="rId10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5.xml"/><Relationship Id="rId9" Type="http://schemas.openxmlformats.org/officeDocument/2006/relationships/slide" Target="slide68.xml"/><Relationship Id="rId10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6.xml"/><Relationship Id="rId9" Type="http://schemas.openxmlformats.org/officeDocument/2006/relationships/slide" Target="slide70.xml"/><Relationship Id="rId10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slide" Target="slide4.xml"/><Relationship Id="rId5" Type="http://schemas.openxmlformats.org/officeDocument/2006/relationships/image" Target="../media/image13.png"/><Relationship Id="rId6" Type="http://schemas.openxmlformats.org/officeDocument/2006/relationships/image" Target="../media/image12.svg"/><Relationship Id="rId7" Type="http://schemas.openxmlformats.org/officeDocument/2006/relationships/slide" Target="slide1.xml"/><Relationship Id="rId8" Type="http://schemas.microsoft.com/office/2017/06/relationships/model3d" Target="../media/model3d4.glb"/><Relationship Id="rId9" Type="http://schemas.openxmlformats.org/officeDocument/2006/relationships/image" Target="../media/image12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6.xml"/><Relationship Id="rId9" Type="http://schemas.openxmlformats.org/officeDocument/2006/relationships/slide" Target="slide7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51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6.xml"/><Relationship Id="rId9" Type="http://schemas.openxmlformats.org/officeDocument/2006/relationships/slide" Target="slide72.xml"/><Relationship Id="rId10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11" Type="http://schemas.microsoft.com/office/2017/06/relationships/model3d" Target="../media/model3d4.glb"/><Relationship Id="rId12" Type="http://schemas.openxmlformats.org/officeDocument/2006/relationships/image" Target="../media/image12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microsoft.com/office/2007/relationships/hdphoto" Target="../media/hdphoto1.wdp"/><Relationship Id="rId8" Type="http://schemas.openxmlformats.org/officeDocument/2006/relationships/slide" Target="slide16.xml"/><Relationship Id="rId9" Type="http://schemas.openxmlformats.org/officeDocument/2006/relationships/slide" Target="slide73.xml"/><Relationship Id="rId10" Type="http://schemas.openxmlformats.org/officeDocument/2006/relationships/slide" Target="slid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slide" Target="slide12.xml"/><Relationship Id="rId5" Type="http://schemas.openxmlformats.org/officeDocument/2006/relationships/hyperlink" Target="https://onlinelibrary.wiley.com/doi/abs/10.1111/iej.12908" TargetMode="External"/><Relationship Id="rId6" Type="http://schemas.openxmlformats.org/officeDocument/2006/relationships/image" Target="../media/image30.png"/><Relationship Id="rId7" Type="http://schemas.openxmlformats.org/officeDocument/2006/relationships/hyperlink" Target="https://academic.oup.com/ajh/article/29/3/388/2515637" TargetMode="External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Relationship Id="rId7" Type="http://schemas.openxmlformats.org/officeDocument/2006/relationships/image" Target="../media/image35.png"/><Relationship Id="rId8" Type="http://schemas.openxmlformats.org/officeDocument/2006/relationships/hyperlink" Target="https://onlinelibrary.wiley.com/doi/abs/10.1111/ipd.12574" TargetMode="External"/><Relationship Id="rId9" Type="http://schemas.openxmlformats.org/officeDocument/2006/relationships/image" Target="../media/image36.jpeg"/><Relationship Id="rId10" Type="http://schemas.openxmlformats.org/officeDocument/2006/relationships/slide" Target="slide13.xml"/><Relationship Id="rId11" Type="http://schemas.openxmlformats.org/officeDocument/2006/relationships/hyperlink" Target="https://onlinelibrary.wiley.com/toc/1365263x/2020/30/1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5.png"/><Relationship Id="rId5" Type="http://schemas.openxmlformats.org/officeDocument/2006/relationships/image" Target="../media/image37.png"/><Relationship Id="rId6" Type="http://schemas.openxmlformats.org/officeDocument/2006/relationships/slide" Target="slide14.xml"/><Relationship Id="rId7" Type="http://schemas.openxmlformats.org/officeDocument/2006/relationships/image" Target="../media/image34.png"/><Relationship Id="rId8" Type="http://schemas.openxmlformats.org/officeDocument/2006/relationships/hyperlink" Target="https://onlinelibrary.wiley.com/doi/abs/10.1111/ipd.12574" TargetMode="External"/><Relationship Id="rId9" Type="http://schemas.openxmlformats.org/officeDocument/2006/relationships/image" Target="../media/image36.jpeg"/><Relationship Id="rId10" Type="http://schemas.openxmlformats.org/officeDocument/2006/relationships/hyperlink" Target="https://onlinelibrary.wiley.com/toc/1365263x/2020/30/1" TargetMode="External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slide" Target="slide14.xml"/><Relationship Id="rId7" Type="http://schemas.openxmlformats.org/officeDocument/2006/relationships/image" Target="../media/image23.png"/><Relationship Id="rId8" Type="http://schemas.openxmlformats.org/officeDocument/2006/relationships/image" Target="../media/image25.png"/><Relationship Id="rId9" Type="http://schemas.openxmlformats.org/officeDocument/2006/relationships/hyperlink" Target="https://journals.plos.org/plosone/article?id=10.1371/journal.pone.0219240" TargetMode="External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slide" Target="slide20.xml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39.png"/><Relationship Id="rId10" Type="http://schemas.openxmlformats.org/officeDocument/2006/relationships/hyperlink" Target="https://journals.plos.org/plosone/article/file?type=printable&amp;id=10.1371/journal.pone.0219240" TargetMode="External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slide" Target="slide14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39.png"/><Relationship Id="rId10" Type="http://schemas.openxmlformats.org/officeDocument/2006/relationships/hyperlink" Target="https://journals.plos.org/plosone/article/file?type=printable&amp;id=10.1371/journal.pone.0219240" TargetMode="External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slide" Target="slide14.xml"/><Relationship Id="rId6" Type="http://schemas.openxmlformats.org/officeDocument/2006/relationships/image" Target="../media/image45.png"/><Relationship Id="rId7" Type="http://schemas.openxmlformats.org/officeDocument/2006/relationships/image" Target="../media/image25.png"/><Relationship Id="rId8" Type="http://schemas.openxmlformats.org/officeDocument/2006/relationships/hyperlink" Target="https://onlinelibrary.wiley.com/doi/abs/10.1111/ipd.12574" TargetMode="External"/><Relationship Id="rId9" Type="http://schemas.openxmlformats.org/officeDocument/2006/relationships/image" Target="../media/image36.jpeg"/><Relationship Id="rId10" Type="http://schemas.openxmlformats.org/officeDocument/2006/relationships/hyperlink" Target="https://onlinelibrary.wiley.com/toc/1365263x/2020/30/1" TargetMode="External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microsoft.com/office/2017/06/relationships/model3d" Target="../media/model3d10.glb"/><Relationship Id="rId21" Type="http://schemas.openxmlformats.org/officeDocument/2006/relationships/image" Target="../media/image20.png"/><Relationship Id="rId22" Type="http://schemas.openxmlformats.org/officeDocument/2006/relationships/image" Target="../media/image20.png"/><Relationship Id="rId23" Type="http://schemas.openxmlformats.org/officeDocument/2006/relationships/slide" Target="slide4.xml"/><Relationship Id="rId24" Type="http://schemas.openxmlformats.org/officeDocument/2006/relationships/slide" Target="slide1.xml"/><Relationship Id="rId25" Type="http://schemas.microsoft.com/office/2017/06/relationships/model3d" Target="../media/model3d4.glb"/><Relationship Id="rId26" Type="http://schemas.openxmlformats.org/officeDocument/2006/relationships/image" Target="../media/image12.png"/><Relationship Id="rId27" Type="http://schemas.openxmlformats.org/officeDocument/2006/relationships/image" Target="../media/image12.png"/><Relationship Id="rId10" Type="http://schemas.openxmlformats.org/officeDocument/2006/relationships/image" Target="../media/image16.png"/><Relationship Id="rId11" Type="http://schemas.microsoft.com/office/2017/06/relationships/model3d" Target="../media/model3d7.glb"/><Relationship Id="rId12" Type="http://schemas.openxmlformats.org/officeDocument/2006/relationships/image" Target="../media/image17.png"/><Relationship Id="rId13" Type="http://schemas.openxmlformats.org/officeDocument/2006/relationships/image" Target="../media/image17.png"/><Relationship Id="rId14" Type="http://schemas.microsoft.com/office/2017/06/relationships/model3d" Target="../media/model3d8.glb"/><Relationship Id="rId15" Type="http://schemas.openxmlformats.org/officeDocument/2006/relationships/image" Target="../media/image18.png"/><Relationship Id="rId16" Type="http://schemas.openxmlformats.org/officeDocument/2006/relationships/image" Target="../media/image18.png"/><Relationship Id="rId17" Type="http://schemas.microsoft.com/office/2017/06/relationships/model3d" Target="../media/model3d9.glb"/><Relationship Id="rId18" Type="http://schemas.openxmlformats.org/officeDocument/2006/relationships/image" Target="../media/image19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slide" Target="slide11.xml"/><Relationship Id="rId5" Type="http://schemas.microsoft.com/office/2017/06/relationships/model3d" Target="../media/model3d5.glb"/><Relationship Id="rId6" Type="http://schemas.openxmlformats.org/officeDocument/2006/relationships/image" Target="../media/image15.png"/><Relationship Id="rId7" Type="http://schemas.openxmlformats.org/officeDocument/2006/relationships/image" Target="../media/image15.png"/><Relationship Id="rId8" Type="http://schemas.microsoft.com/office/2017/06/relationships/model3d" Target="../media/model3d6.glb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slide" Target="slide14.xml"/><Relationship Id="rId7" Type="http://schemas.openxmlformats.org/officeDocument/2006/relationships/hyperlink" Target="https://onlinelibrary.wiley.com/doi/abs/10.1111/ipd.12574" TargetMode="External"/><Relationship Id="rId8" Type="http://schemas.openxmlformats.org/officeDocument/2006/relationships/image" Target="../media/image36.jpeg"/><Relationship Id="rId9" Type="http://schemas.openxmlformats.org/officeDocument/2006/relationships/hyperlink" Target="https://onlinelibrary.wiley.com/toc/1365263x/2020/30/1" TargetMode="External"/><Relationship Id="rId10" Type="http://schemas.openxmlformats.org/officeDocument/2006/relationships/image" Target="../media/image46.png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slide" Target="slide14.xml"/><Relationship Id="rId7" Type="http://schemas.openxmlformats.org/officeDocument/2006/relationships/hyperlink" Target="https://onlinelibrary.wiley.com/doi/abs/10.1111/ipd.12574" TargetMode="External"/><Relationship Id="rId8" Type="http://schemas.openxmlformats.org/officeDocument/2006/relationships/image" Target="../media/image36.jpeg"/><Relationship Id="rId9" Type="http://schemas.openxmlformats.org/officeDocument/2006/relationships/hyperlink" Target="https://onlinelibrary.wiley.com/toc/1365263x/2020/30/1" TargetMode="External"/><Relationship Id="rId10" Type="http://schemas.openxmlformats.org/officeDocument/2006/relationships/image" Target="../media/image46.png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slide" Target="slide14.xml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hyperlink" Target="https://pubmed.ncbi.nlm.nih.gov/28653758/" TargetMode="External"/><Relationship Id="rId10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slide" Target="slide6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15.xml"/><Relationship Id="rId7" Type="http://schemas.openxmlformats.org/officeDocument/2006/relationships/image" Target="../media/image50.png"/><Relationship Id="rId8" Type="http://schemas.openxmlformats.org/officeDocument/2006/relationships/hyperlink" Target="https://onlinelibrary.wiley.com/doi/abs/10.1111/ipd.12574" TargetMode="External"/><Relationship Id="rId9" Type="http://schemas.openxmlformats.org/officeDocument/2006/relationships/image" Target="../media/image36.jpeg"/><Relationship Id="rId10" Type="http://schemas.openxmlformats.org/officeDocument/2006/relationships/hyperlink" Target="https://onlinelibrary.wiley.com/toc/1365263x/2020/30/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15.xml"/><Relationship Id="rId7" Type="http://schemas.openxmlformats.org/officeDocument/2006/relationships/image" Target="../media/image47.png"/><Relationship Id="rId8" Type="http://schemas.openxmlformats.org/officeDocument/2006/relationships/hyperlink" Target="https://pubmed.ncbi.nlm.nih.gov/28653758/" TargetMode="External"/><Relationship Id="rId9" Type="http://schemas.openxmlformats.org/officeDocument/2006/relationships/image" Target="../media/image49.jpe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15.xml"/><Relationship Id="rId7" Type="http://schemas.openxmlformats.org/officeDocument/2006/relationships/image" Target="../media/image52.png"/><Relationship Id="rId8" Type="http://schemas.openxmlformats.org/officeDocument/2006/relationships/hyperlink" Target="https://www.ncbi.nlm.nih.gov/pmc/articles/PMC6203496/pdf/medi-97-e12490.pdf" TargetMode="External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jpg"/><Relationship Id="rId4" Type="http://schemas.openxmlformats.org/officeDocument/2006/relationships/slide" Target="slide21.xml"/><Relationship Id="rId5" Type="http://schemas.openxmlformats.org/officeDocument/2006/relationships/slide" Target="slide15.xml"/><Relationship Id="rId6" Type="http://schemas.openxmlformats.org/officeDocument/2006/relationships/hyperlink" Target="https://onlinelibrary.wiley.com/doi/abs/10.1111/ipd.12574" TargetMode="External"/><Relationship Id="rId7" Type="http://schemas.openxmlformats.org/officeDocument/2006/relationships/image" Target="../media/image36.jpeg"/><Relationship Id="rId8" Type="http://schemas.openxmlformats.org/officeDocument/2006/relationships/hyperlink" Target="https://onlinelibrary.wiley.com/toc/1365263x/2020/30/1" TargetMode="External"/><Relationship Id="rId9" Type="http://schemas.openxmlformats.org/officeDocument/2006/relationships/image" Target="../media/image46.png"/><Relationship Id="rId10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15.xml"/><Relationship Id="rId7" Type="http://schemas.openxmlformats.org/officeDocument/2006/relationships/hyperlink" Target="https://onlinelibrary.wiley.com/doi/abs/10.1111/ipd.12574" TargetMode="External"/><Relationship Id="rId8" Type="http://schemas.openxmlformats.org/officeDocument/2006/relationships/image" Target="../media/image36.jpeg"/><Relationship Id="rId9" Type="http://schemas.openxmlformats.org/officeDocument/2006/relationships/hyperlink" Target="https://onlinelibrary.wiley.com/toc/1365263x/2020/30/1" TargetMode="External"/><Relationship Id="rId10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15.xml"/><Relationship Id="rId7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slide" Target="slide15.xml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hyperlink" Target="https://pubmed.ncbi.nlm.nih.gov/24224961/" TargetMode="External"/><Relationship Id="rId1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image" Target="../media/image13.png"/><Relationship Id="rId5" Type="http://schemas.openxmlformats.org/officeDocument/2006/relationships/image" Target="../media/image12.svg"/><Relationship Id="rId6" Type="http://schemas.openxmlformats.org/officeDocument/2006/relationships/slide" Target="slide4.xml"/><Relationship Id="rId7" Type="http://schemas.openxmlformats.org/officeDocument/2006/relationships/slide" Target="slide1.xml"/><Relationship Id="rId8" Type="http://schemas.microsoft.com/office/2017/06/relationships/model3d" Target="../media/model3d4.glb"/><Relationship Id="rId9" Type="http://schemas.openxmlformats.org/officeDocument/2006/relationships/image" Target="../media/image12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slide" Target="slide16.xml"/><Relationship Id="rId7" Type="http://schemas.openxmlformats.org/officeDocument/2006/relationships/image" Target="../media/image59.png"/><Relationship Id="rId8" Type="http://schemas.openxmlformats.org/officeDocument/2006/relationships/hyperlink" Target="https://onlinelibrary.wiley.com/doi/abs/10.1111/ipd.12574" TargetMode="External"/><Relationship Id="rId9" Type="http://schemas.openxmlformats.org/officeDocument/2006/relationships/image" Target="../media/image36.jpeg"/><Relationship Id="rId10" Type="http://schemas.openxmlformats.org/officeDocument/2006/relationships/hyperlink" Target="https://onlinelibrary.wiley.com/toc/1365263x/2020/30/1" TargetMode="External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slide" Target="slide16.xml"/><Relationship Id="rId7" Type="http://schemas.openxmlformats.org/officeDocument/2006/relationships/hyperlink" Target="https://onlinelibrary.wiley.com/doi/abs/10.1111/ipd.12574" TargetMode="External"/><Relationship Id="rId8" Type="http://schemas.openxmlformats.org/officeDocument/2006/relationships/image" Target="../media/image36.jpeg"/><Relationship Id="rId9" Type="http://schemas.openxmlformats.org/officeDocument/2006/relationships/hyperlink" Target="https://onlinelibrary.wiley.com/toc/1365263x/2020/30/1" TargetMode="External"/><Relationship Id="rId10" Type="http://schemas.openxmlformats.org/officeDocument/2006/relationships/image" Target="../media/image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slide" Target="slide16.xml"/><Relationship Id="rId7" Type="http://schemas.openxmlformats.org/officeDocument/2006/relationships/image" Target="../media/image62.png"/><Relationship Id="rId8" Type="http://schemas.openxmlformats.org/officeDocument/2006/relationships/image" Target="../media/image39.png"/><Relationship Id="rId9" Type="http://schemas.openxmlformats.org/officeDocument/2006/relationships/hyperlink" Target="https://journals.plos.org/plosone/article/file?type=printable&amp;id=10.1371/journal.pone.0219240" TargetMode="External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slide" Target="slide16.xml"/><Relationship Id="rId7" Type="http://schemas.openxmlformats.org/officeDocument/2006/relationships/image" Target="../media/image63.png"/><Relationship Id="rId8" Type="http://schemas.openxmlformats.org/officeDocument/2006/relationships/hyperlink" Target="https://pubmed.ncbi.nlm.nih.gov/29393165/" TargetMode="External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microsoft.com/office/2007/relationships/hdphoto" Target="../media/hdphoto2.wdp"/><Relationship Id="rId6" Type="http://schemas.openxmlformats.org/officeDocument/2006/relationships/image" Target="../media/image65.png"/><Relationship Id="rId7" Type="http://schemas.openxmlformats.org/officeDocument/2006/relationships/image" Target="../media/image39.png"/><Relationship Id="rId8" Type="http://schemas.openxmlformats.org/officeDocument/2006/relationships/hyperlink" Target="https://journals.plos.org/plosone/article/file?type=printable&amp;id=10.1371/journal.pone.0219240" TargetMode="External"/><Relationship Id="rId9" Type="http://schemas.openxmlformats.org/officeDocument/2006/relationships/image" Target="../media/image40.png"/><Relationship Id="rId1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slide" Target="slide37.xml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hyperlink" Target="https://pubmed.ncbi.nlm.nih.gov/31526970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webp"/><Relationship Id="rId5" Type="http://schemas.openxmlformats.org/officeDocument/2006/relationships/hyperlink" Target="https://doi.10.13140/RG.2.2.13774.20804" TargetMode="External"/><Relationship Id="rId6" Type="http://schemas.openxmlformats.org/officeDocument/2006/relationships/hyperlink" Target="https://doi.org/10.1590/s1806-37562017000000021" TargetMode="External"/><Relationship Id="rId7" Type="http://schemas.openxmlformats.org/officeDocument/2006/relationships/slide" Target="slide77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webp"/><Relationship Id="rId5" Type="http://schemas.openxmlformats.org/officeDocument/2006/relationships/hyperlink" Target="https://doi.org/10.1371/journal.pone.0226794" TargetMode="External"/><Relationship Id="rId6" Type="http://schemas.openxmlformats.org/officeDocument/2006/relationships/slide" Target="slide1.xml"/><Relationship Id="rId7" Type="http://schemas.microsoft.com/office/2017/06/relationships/model3d" Target="../media/model3d4.glb"/><Relationship Id="rId8" Type="http://schemas.openxmlformats.org/officeDocument/2006/relationships/image" Target="../media/image12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webp"/><Relationship Id="rId5" Type="http://schemas.openxmlformats.org/officeDocument/2006/relationships/hyperlink" Target="mailto:cintia.souza@ics.ufpa.br" TargetMode="External"/><Relationship Id="rId6" Type="http://schemas.openxmlformats.org/officeDocument/2006/relationships/hyperlink" Target="mailto:raissa.mendonca@ics.ufpa.br" TargetMode="External"/><Relationship Id="rId7" Type="http://schemas.openxmlformats.org/officeDocument/2006/relationships/hyperlink" Target="mailto:thais.fbarros@ufpa.br" TargetMode="External"/><Relationship Id="rId8" Type="http://schemas.openxmlformats.org/officeDocument/2006/relationships/slide" Target="slide2.xml"/><Relationship Id="rId9" Type="http://schemas.microsoft.com/office/2017/06/relationships/model3d" Target="../media/model3d4.glb"/><Relationship Id="rId10" Type="http://schemas.openxmlformats.org/officeDocument/2006/relationships/image" Target="../media/image12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20" Type="http://schemas.microsoft.com/office/2017/06/relationships/model3d" Target="../media/model3d8.glb"/><Relationship Id="rId21" Type="http://schemas.openxmlformats.org/officeDocument/2006/relationships/image" Target="../media/image22.png"/><Relationship Id="rId22" Type="http://schemas.openxmlformats.org/officeDocument/2006/relationships/image" Target="../media/image22.png"/><Relationship Id="rId23" Type="http://schemas.openxmlformats.org/officeDocument/2006/relationships/slide" Target="slide1.xml"/><Relationship Id="rId24" Type="http://schemas.microsoft.com/office/2017/06/relationships/model3d" Target="../media/model3d4.glb"/><Relationship Id="rId25" Type="http://schemas.openxmlformats.org/officeDocument/2006/relationships/image" Target="../media/image12.png"/><Relationship Id="rId26" Type="http://schemas.openxmlformats.org/officeDocument/2006/relationships/image" Target="../media/image12.png"/><Relationship Id="rId10" Type="http://schemas.openxmlformats.org/officeDocument/2006/relationships/image" Target="../media/image20.png"/><Relationship Id="rId11" Type="http://schemas.microsoft.com/office/2017/06/relationships/model3d" Target="../media/model3d5.glb"/><Relationship Id="rId12" Type="http://schemas.openxmlformats.org/officeDocument/2006/relationships/image" Target="../media/image15.png"/><Relationship Id="rId13" Type="http://schemas.openxmlformats.org/officeDocument/2006/relationships/image" Target="../media/image15.png"/><Relationship Id="rId14" Type="http://schemas.microsoft.com/office/2017/06/relationships/model3d" Target="../media/model3d6.glb"/><Relationship Id="rId15" Type="http://schemas.openxmlformats.org/officeDocument/2006/relationships/image" Target="../media/image16.png"/><Relationship Id="rId16" Type="http://schemas.openxmlformats.org/officeDocument/2006/relationships/image" Target="../media/image16.png"/><Relationship Id="rId17" Type="http://schemas.microsoft.com/office/2017/06/relationships/model3d" Target="../media/model3d7.glb"/><Relationship Id="rId18" Type="http://schemas.openxmlformats.org/officeDocument/2006/relationships/image" Target="../media/image21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slide" Target="slide11.xml"/><Relationship Id="rId4" Type="http://schemas.openxmlformats.org/officeDocument/2006/relationships/slide" Target="slide4.xml"/><Relationship Id="rId5" Type="http://schemas.microsoft.com/office/2017/06/relationships/model3d" Target="../media/model3d9.glb"/><Relationship Id="rId6" Type="http://schemas.openxmlformats.org/officeDocument/2006/relationships/image" Target="../media/image19.png"/><Relationship Id="rId7" Type="http://schemas.openxmlformats.org/officeDocument/2006/relationships/image" Target="../media/image19.png"/><Relationship Id="rId8" Type="http://schemas.microsoft.com/office/2017/06/relationships/model3d" Target="../media/model3d10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image" Target="../media/image13.png"/><Relationship Id="rId5" Type="http://schemas.openxmlformats.org/officeDocument/2006/relationships/image" Target="../media/image12.svg"/><Relationship Id="rId6" Type="http://schemas.openxmlformats.org/officeDocument/2006/relationships/slide" Target="slide4.xml"/><Relationship Id="rId7" Type="http://schemas.openxmlformats.org/officeDocument/2006/relationships/slide" Target="slide1.xml"/><Relationship Id="rId8" Type="http://schemas.microsoft.com/office/2017/06/relationships/model3d" Target="../media/model3d4.glb"/><Relationship Id="rId9" Type="http://schemas.openxmlformats.org/officeDocument/2006/relationships/image" Target="../media/image12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126610"/>
            <a:ext cx="48674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677831"/>
            <a:ext cx="3516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2902130" y="-78172"/>
            <a:ext cx="61264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1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logo-ufpa-sem_fundo-2.png">
            <a:extLst>
              <a:ext uri="{FF2B5EF4-FFF2-40B4-BE49-F238E27FC236}">
                <a16:creationId xmlns="" xmlns:a16="http://schemas.microsoft.com/office/drawing/2014/main" id="{308C73D4-5096-4776-99C9-BB83BC702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1260650"/>
            <a:ext cx="1012367" cy="121077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C40B139A-7819-440C-B4B4-0B5F80EE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25" y="281725"/>
            <a:ext cx="2071649" cy="55154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785F18F4-C721-4EF4-AFA6-2822A1A4C33A}"/>
              </a:ext>
            </a:extLst>
          </p:cNvPr>
          <p:cNvSpPr txBox="1"/>
          <p:nvPr/>
        </p:nvSpPr>
        <p:spPr>
          <a:xfrm>
            <a:off x="455596" y="5320345"/>
            <a:ext cx="1157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Subsídios para a comunicação de </a:t>
            </a:r>
            <a:r>
              <a:rPr lang="pt-BR" sz="4000" i="1" dirty="0">
                <a:solidFill>
                  <a:schemeClr val="accent2">
                    <a:lumMod val="75000"/>
                  </a:schemeClr>
                </a:solidFill>
                <a:latin typeface="Bahnschrift Light Condensed" panose="020B0502040204020203" pitchFamily="34" charset="0"/>
              </a:rPr>
              <a:t>estudos observacionais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FB24481A-2BBB-4E0A-92B0-D83A2B052EA3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56998E46-BC37-4B81-93F0-BE6D0CF1B17B}"/>
              </a:ext>
            </a:extLst>
          </p:cNvPr>
          <p:cNvGrpSpPr/>
          <p:nvPr/>
        </p:nvGrpSpPr>
        <p:grpSpPr>
          <a:xfrm>
            <a:off x="2814857" y="6151563"/>
            <a:ext cx="6560457" cy="369332"/>
            <a:chOff x="2814857" y="6151563"/>
            <a:chExt cx="6560457" cy="369332"/>
          </a:xfrm>
        </p:grpSpPr>
        <p:sp>
          <p:nvSpPr>
            <p:cNvPr id="19" name="CaixaDeTexto 18">
              <a:extLst>
                <a:ext uri="{FF2B5EF4-FFF2-40B4-BE49-F238E27FC236}">
                  <a16:creationId xmlns="" xmlns:a16="http://schemas.microsoft.com/office/drawing/2014/main" id="{A8B31BF0-A66A-44B7-A29F-CE959AD08BDE}"/>
                </a:ext>
              </a:extLst>
            </p:cNvPr>
            <p:cNvSpPr txBox="1"/>
            <p:nvPr/>
          </p:nvSpPr>
          <p:spPr>
            <a:xfrm>
              <a:off x="2814857" y="6151563"/>
              <a:ext cx="6560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Selecionar modo APRESENTAÇÃO DE SLIDES</a:t>
              </a:r>
            </a:p>
          </p:txBody>
        </p:sp>
        <p:pic>
          <p:nvPicPr>
            <p:cNvPr id="20" name="Imagem 19">
              <a:extLst>
                <a:ext uri="{FF2B5EF4-FFF2-40B4-BE49-F238E27FC236}">
                  <a16:creationId xmlns="" xmlns:a16="http://schemas.microsoft.com/office/drawing/2014/main" id="{79DEAE0A-3733-4112-89E2-CD6591AAB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331" t="91916" r="15082" b="5344"/>
            <a:stretch/>
          </p:blipFill>
          <p:spPr>
            <a:xfrm>
              <a:off x="8198603" y="6151563"/>
              <a:ext cx="675024" cy="369332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502E3ABA-20A0-4D84-9BA3-964CA1EE17EA}"/>
              </a:ext>
            </a:extLst>
          </p:cNvPr>
          <p:cNvSpPr txBox="1"/>
          <p:nvPr/>
        </p:nvSpPr>
        <p:spPr>
          <a:xfrm>
            <a:off x="9973493" y="791432"/>
            <a:ext cx="199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Programa de Pós-Graduação de Odontologia</a:t>
            </a:r>
          </a:p>
        </p:txBody>
      </p:sp>
    </p:spTree>
    <p:extLst>
      <p:ext uri="{BB962C8B-B14F-4D97-AF65-F5344CB8AC3E}">
        <p14:creationId xmlns:p14="http://schemas.microsoft.com/office/powerpoint/2010/main" val="291487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tângulo: Cantos Arredondados 31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3EC2AFC4-ED0A-48C3-8E0A-3A214C805AF4}"/>
              </a:ext>
            </a:extLst>
          </p:cNvPr>
          <p:cNvSpPr/>
          <p:nvPr/>
        </p:nvSpPr>
        <p:spPr>
          <a:xfrm>
            <a:off x="4874330" y="5646982"/>
            <a:ext cx="2797200" cy="7459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VAMOS AO STROBE !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5703376" y="94237"/>
            <a:ext cx="624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ESTUDO TRANSVERSAL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44EA597-7748-478A-85A9-3351A3EF78E2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9" name="Retângulo: Cantos Arredondados 8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FC36F9CB-2E6F-4ACB-93FF-E6AFD88B68A9}"/>
              </a:ext>
            </a:extLst>
          </p:cNvPr>
          <p:cNvSpPr/>
          <p:nvPr/>
        </p:nvSpPr>
        <p:spPr>
          <a:xfrm>
            <a:off x="614089" y="5646982"/>
            <a:ext cx="1482726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="" xmlns:a16="http://schemas.microsoft.com/office/drawing/2014/main" id="{EDF08B68-2DB1-448B-B377-D3206E535AD4}"/>
              </a:ext>
            </a:extLst>
          </p:cNvPr>
          <p:cNvSpPr/>
          <p:nvPr/>
        </p:nvSpPr>
        <p:spPr>
          <a:xfrm>
            <a:off x="828484" y="998270"/>
            <a:ext cx="9749783" cy="4443885"/>
          </a:xfrm>
          <a:prstGeom prst="roundRect">
            <a:avLst/>
          </a:prstGeom>
          <a:solidFill>
            <a:srgbClr val="FFF8E5">
              <a:alpha val="80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Modelo 3D 2" descr="Esfera">
                <a:extLst>
                  <a:ext uri="{FF2B5EF4-FFF2-40B4-BE49-F238E27FC236}">
                    <a16:creationId xmlns:a16="http://schemas.microsoft.com/office/drawing/2014/main" id="{8C9EA58D-0A32-4559-B9BD-1F219306B0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4981383"/>
                  </p:ext>
                </p:extLst>
              </p:nvPr>
            </p:nvGraphicFramePr>
            <p:xfrm>
              <a:off x="1083196" y="1780985"/>
              <a:ext cx="2865630" cy="284767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865630" cy="284767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0793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Esfera">
                <a:extLst>
                  <a:ext uri="{FF2B5EF4-FFF2-40B4-BE49-F238E27FC236}">
                    <a16:creationId xmlns="" xmlns:a16="http://schemas.microsoft.com/office/drawing/2014/main" id="{8C9EA58D-0A32-4559-B9BD-1F219306B0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3196" y="1780985"/>
                <a:ext cx="2865630" cy="2847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Modelo 3D 5" descr="Elipsoide Cinza-Claro">
                <a:extLst>
                  <a:ext uri="{FF2B5EF4-FFF2-40B4-BE49-F238E27FC236}">
                    <a16:creationId xmlns:a16="http://schemas.microsoft.com/office/drawing/2014/main" id="{9728B95C-D9EE-4862-B9AA-87927945B5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1050132"/>
                  </p:ext>
                </p:extLst>
              </p:nvPr>
            </p:nvGraphicFramePr>
            <p:xfrm>
              <a:off x="2043915" y="2809040"/>
              <a:ext cx="1939671" cy="1025275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939671" cy="1025275"/>
                    </a:xfrm>
                    <a:prstGeom prst="rect">
                      <a:avLst/>
                    </a:prstGeom>
                  </am3d:spPr>
                  <am3d:camera>
                    <am3d:pos x="0" y="0" z="707139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38416" d="1000000"/>
                    <am3d:preTrans dx="0" dy="-91816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9281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Elipsoide Cinza-Claro">
                <a:extLst>
                  <a:ext uri="{FF2B5EF4-FFF2-40B4-BE49-F238E27FC236}">
                    <a16:creationId xmlns="" xmlns:a16="http://schemas.microsoft.com/office/drawing/2014/main" id="{9728B95C-D9EE-4862-B9AA-87927945B5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43915" y="2809040"/>
                <a:ext cx="1939671" cy="102527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A8DE87D3-059B-4E74-B66B-EB01619A68BE}"/>
              </a:ext>
            </a:extLst>
          </p:cNvPr>
          <p:cNvSpPr txBox="1"/>
          <p:nvPr/>
        </p:nvSpPr>
        <p:spPr>
          <a:xfrm>
            <a:off x="2550771" y="3133391"/>
            <a:ext cx="1412803" cy="37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AMOSTRA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F95EB17B-0403-465B-884A-0AB6E1F5A346}"/>
              </a:ext>
            </a:extLst>
          </p:cNvPr>
          <p:cNvSpPr txBox="1"/>
          <p:nvPr/>
        </p:nvSpPr>
        <p:spPr>
          <a:xfrm>
            <a:off x="1070221" y="2187746"/>
            <a:ext cx="2961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E8F2C9DF-8A56-4C6F-A369-B7C271E516BD}"/>
              </a:ext>
            </a:extLst>
          </p:cNvPr>
          <p:cNvSpPr txBox="1"/>
          <p:nvPr/>
        </p:nvSpPr>
        <p:spPr>
          <a:xfrm>
            <a:off x="8280468" y="5528720"/>
            <a:ext cx="2206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Fonte: Adaptado de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</a:rPr>
              <a:t>Giolo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, 2017</a:t>
            </a:r>
          </a:p>
        </p:txBody>
      </p:sp>
      <p:sp>
        <p:nvSpPr>
          <p:cNvPr id="15" name="Cubo 14">
            <a:extLst>
              <a:ext uri="{FF2B5EF4-FFF2-40B4-BE49-F238E27FC236}">
                <a16:creationId xmlns="" xmlns:a16="http://schemas.microsoft.com/office/drawing/2014/main" id="{035432E6-D83C-42D5-B5DD-C21F8E41AD45}"/>
              </a:ext>
            </a:extLst>
          </p:cNvPr>
          <p:cNvSpPr/>
          <p:nvPr/>
        </p:nvSpPr>
        <p:spPr>
          <a:xfrm>
            <a:off x="6041833" y="1688745"/>
            <a:ext cx="3259394" cy="582075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ubo 16">
            <a:extLst>
              <a:ext uri="{FF2B5EF4-FFF2-40B4-BE49-F238E27FC236}">
                <a16:creationId xmlns="" xmlns:a16="http://schemas.microsoft.com/office/drawing/2014/main" id="{C5188C10-856F-47FB-8609-CA3843E0C640}"/>
              </a:ext>
            </a:extLst>
          </p:cNvPr>
          <p:cNvSpPr/>
          <p:nvPr/>
        </p:nvSpPr>
        <p:spPr>
          <a:xfrm>
            <a:off x="6041833" y="2472408"/>
            <a:ext cx="3259394" cy="582075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ubo 18">
            <a:extLst>
              <a:ext uri="{FF2B5EF4-FFF2-40B4-BE49-F238E27FC236}">
                <a16:creationId xmlns="" xmlns:a16="http://schemas.microsoft.com/office/drawing/2014/main" id="{D1385BDA-4DC6-4CC1-821C-91B00337AF5D}"/>
              </a:ext>
            </a:extLst>
          </p:cNvPr>
          <p:cNvSpPr/>
          <p:nvPr/>
        </p:nvSpPr>
        <p:spPr>
          <a:xfrm>
            <a:off x="6041833" y="3286712"/>
            <a:ext cx="3259394" cy="582075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ubo 20">
            <a:extLst>
              <a:ext uri="{FF2B5EF4-FFF2-40B4-BE49-F238E27FC236}">
                <a16:creationId xmlns="" xmlns:a16="http://schemas.microsoft.com/office/drawing/2014/main" id="{B3571506-C0FC-4E69-82B5-F69AEEB42DF4}"/>
              </a:ext>
            </a:extLst>
          </p:cNvPr>
          <p:cNvSpPr/>
          <p:nvPr/>
        </p:nvSpPr>
        <p:spPr>
          <a:xfrm>
            <a:off x="6041833" y="4070375"/>
            <a:ext cx="3259394" cy="582075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41367E78-19A4-4F0D-8F9A-AD3F9C2228F5}"/>
              </a:ext>
            </a:extLst>
          </p:cNvPr>
          <p:cNvSpPr txBox="1"/>
          <p:nvPr/>
        </p:nvSpPr>
        <p:spPr>
          <a:xfrm>
            <a:off x="6223187" y="1853801"/>
            <a:ext cx="28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SADIOS E EXPOSTOS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BD6AB4C5-8995-497A-9919-C6180CB8D1C7}"/>
              </a:ext>
            </a:extLst>
          </p:cNvPr>
          <p:cNvSpPr txBox="1"/>
          <p:nvPr/>
        </p:nvSpPr>
        <p:spPr>
          <a:xfrm>
            <a:off x="6223186" y="2652327"/>
            <a:ext cx="28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DOENTES E EXPOSTOS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60D3F2B6-B741-49C9-80F6-938F98615654}"/>
              </a:ext>
            </a:extLst>
          </p:cNvPr>
          <p:cNvSpPr txBox="1"/>
          <p:nvPr/>
        </p:nvSpPr>
        <p:spPr>
          <a:xfrm>
            <a:off x="6223185" y="3492970"/>
            <a:ext cx="28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SADIOS E NÃO EXPOSTOS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2543A465-5DD0-4FB0-A289-4B39CF654637}"/>
              </a:ext>
            </a:extLst>
          </p:cNvPr>
          <p:cNvSpPr txBox="1"/>
          <p:nvPr/>
        </p:nvSpPr>
        <p:spPr>
          <a:xfrm>
            <a:off x="6223185" y="4253423"/>
            <a:ext cx="28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DOENTES E NÃO EXPOSTOS</a:t>
            </a:r>
          </a:p>
        </p:txBody>
      </p:sp>
      <p:sp>
        <p:nvSpPr>
          <p:cNvPr id="30" name="Cubo 29">
            <a:extLst>
              <a:ext uri="{FF2B5EF4-FFF2-40B4-BE49-F238E27FC236}">
                <a16:creationId xmlns="" xmlns:a16="http://schemas.microsoft.com/office/drawing/2014/main" id="{3C4DA3DA-1C88-4671-83C3-9B0B4A5BC2D5}"/>
              </a:ext>
            </a:extLst>
          </p:cNvPr>
          <p:cNvSpPr/>
          <p:nvPr/>
        </p:nvSpPr>
        <p:spPr>
          <a:xfrm>
            <a:off x="2271252" y="4984746"/>
            <a:ext cx="6445045" cy="25353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579D59A9-FD96-4F0E-B7B8-19AACB1675D6}"/>
              </a:ext>
            </a:extLst>
          </p:cNvPr>
          <p:cNvSpPr txBox="1"/>
          <p:nvPr/>
        </p:nvSpPr>
        <p:spPr>
          <a:xfrm>
            <a:off x="2383067" y="4947527"/>
            <a:ext cx="644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Status</a:t>
            </a:r>
            <a:r>
              <a:rPr lang="pt-BR" dirty="0"/>
              <a:t> da exposição e da doença registrados simultaneamente</a:t>
            </a:r>
          </a:p>
        </p:txBody>
      </p:sp>
      <p:cxnSp>
        <p:nvCxnSpPr>
          <p:cNvPr id="42" name="Conector: Curvo 41">
            <a:extLst>
              <a:ext uri="{FF2B5EF4-FFF2-40B4-BE49-F238E27FC236}">
                <a16:creationId xmlns="" xmlns:a16="http://schemas.microsoft.com/office/drawing/2014/main" id="{F59710F3-C78C-40A0-858C-AFA79AC881FB}"/>
              </a:ext>
            </a:extLst>
          </p:cNvPr>
          <p:cNvCxnSpPr>
            <a:endCxn id="15" idx="2"/>
          </p:cNvCxnSpPr>
          <p:nvPr/>
        </p:nvCxnSpPr>
        <p:spPr>
          <a:xfrm flipV="1">
            <a:off x="3785102" y="2052542"/>
            <a:ext cx="2256731" cy="59978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Curvo 42">
            <a:extLst>
              <a:ext uri="{FF2B5EF4-FFF2-40B4-BE49-F238E27FC236}">
                <a16:creationId xmlns="" xmlns:a16="http://schemas.microsoft.com/office/drawing/2014/main" id="{B34E7225-F7A5-423A-86FC-717391A438A6}"/>
              </a:ext>
            </a:extLst>
          </p:cNvPr>
          <p:cNvCxnSpPr>
            <a:cxnSpLocks/>
          </p:cNvCxnSpPr>
          <p:nvPr/>
        </p:nvCxnSpPr>
        <p:spPr>
          <a:xfrm>
            <a:off x="3745964" y="3827317"/>
            <a:ext cx="2256731" cy="59978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Curvo 44">
            <a:extLst>
              <a:ext uri="{FF2B5EF4-FFF2-40B4-BE49-F238E27FC236}">
                <a16:creationId xmlns="" xmlns:a16="http://schemas.microsoft.com/office/drawing/2014/main" id="{2F4F6558-C548-4A46-8E41-256949AA9410}"/>
              </a:ext>
            </a:extLst>
          </p:cNvPr>
          <p:cNvCxnSpPr>
            <a:stCxn id="10" idx="3"/>
          </p:cNvCxnSpPr>
          <p:nvPr/>
        </p:nvCxnSpPr>
        <p:spPr>
          <a:xfrm>
            <a:off x="3963574" y="3320920"/>
            <a:ext cx="2039121" cy="35671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Curvo 45">
            <a:extLst>
              <a:ext uri="{FF2B5EF4-FFF2-40B4-BE49-F238E27FC236}">
                <a16:creationId xmlns="" xmlns:a16="http://schemas.microsoft.com/office/drawing/2014/main" id="{A97BD041-6452-4067-8A49-1570F981B9A7}"/>
              </a:ext>
            </a:extLst>
          </p:cNvPr>
          <p:cNvCxnSpPr>
            <a:cxnSpLocks/>
          </p:cNvCxnSpPr>
          <p:nvPr/>
        </p:nvCxnSpPr>
        <p:spPr>
          <a:xfrm flipV="1">
            <a:off x="3954978" y="2823694"/>
            <a:ext cx="2039121" cy="35671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="" xmlns:a16="http://schemas.microsoft.com/office/drawing/2014/main" id="{A08775BD-C849-4354-9167-EFDC2A142C08}"/>
              </a:ext>
            </a:extLst>
          </p:cNvPr>
          <p:cNvSpPr txBox="1"/>
          <p:nvPr/>
        </p:nvSpPr>
        <p:spPr>
          <a:xfrm>
            <a:off x="6568181" y="899040"/>
            <a:ext cx="214811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CLASSIFICAÇÃO</a:t>
            </a:r>
          </a:p>
        </p:txBody>
      </p:sp>
      <p:sp>
        <p:nvSpPr>
          <p:cNvPr id="50" name="Seta: para Baixo 49">
            <a:extLst>
              <a:ext uri="{FF2B5EF4-FFF2-40B4-BE49-F238E27FC236}">
                <a16:creationId xmlns="" xmlns:a16="http://schemas.microsoft.com/office/drawing/2014/main" id="{DA5C9169-3908-42BD-B3C2-FE7E4A7229B9}"/>
              </a:ext>
            </a:extLst>
          </p:cNvPr>
          <p:cNvSpPr/>
          <p:nvPr/>
        </p:nvSpPr>
        <p:spPr>
          <a:xfrm>
            <a:off x="7494755" y="1360704"/>
            <a:ext cx="374160" cy="509835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1F9D7B81-592C-4D3C-B2F1-A887B6C476B5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8" name="Modelo 3D 37" descr="Seta Inversa Grossa Cinza-Escuro">
                  <a:hlinkClick r:id="rId12" action="ppaction://hlinksldjump" highlightClick="1"/>
                  <a:extLst>
                    <a:ext uri="{FF2B5EF4-FFF2-40B4-BE49-F238E27FC236}">
                      <a16:creationId xmlns:a16="http://schemas.microsoft.com/office/drawing/2014/main" id="{BEAF948B-3C09-4316-BEA0-2FB100D0215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8" name="Modelo 3D 37" descr="Seta Inversa Grossa Cinza-Escuro">
                  <a:hlinkClick r:id="rId12" action="ppaction://hlinksldjump" highlightClick="1"/>
                  <a:extLst>
                    <a:ext uri="{FF2B5EF4-FFF2-40B4-BE49-F238E27FC236}">
                      <a16:creationId xmlns="" xmlns:a16="http://schemas.microsoft.com/office/drawing/2014/main" id="{BEAF948B-3C09-4316-BEA0-2FB100D021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8B5A35FA-F566-45A9-BE26-54CD6E317442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88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111051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BAE00534-EBC9-430F-A477-1CF263C34817}"/>
              </a:ext>
            </a:extLst>
          </p:cNvPr>
          <p:cNvSpPr txBox="1"/>
          <p:nvPr/>
        </p:nvSpPr>
        <p:spPr>
          <a:xfrm>
            <a:off x="5703376" y="94237"/>
            <a:ext cx="624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VAMOS AO STROBE !  </a:t>
            </a:r>
          </a:p>
        </p:txBody>
      </p:sp>
      <p:pic>
        <p:nvPicPr>
          <p:cNvPr id="1026" name="Picture 2" descr="Resultados dos Trabalhos | EPEPE - Encontro de Pesquisa em Processos  Educacionais - Câmpus Itumbiara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BA676CE4-25D4-4BC6-8753-269871A4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3" y="2397967"/>
            <a:ext cx="1917726" cy="200323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2CBAD11A-757D-45BB-9013-121DBE483AD2}"/>
              </a:ext>
            </a:extLst>
          </p:cNvPr>
          <p:cNvSpPr txBox="1"/>
          <p:nvPr/>
        </p:nvSpPr>
        <p:spPr>
          <a:xfrm>
            <a:off x="657168" y="3221868"/>
            <a:ext cx="1917571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TÍTULO E RESUMO</a:t>
            </a:r>
          </a:p>
        </p:txBody>
      </p:sp>
      <p:pic>
        <p:nvPicPr>
          <p:cNvPr id="44" name="Picture 2" descr="Resultados dos Trabalhos | EPEPE - Encontro de Pesquisa em Processos  Educacionais - Câmpus Itumbiara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7460EB6D-6B77-4072-8341-4D719C1A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719" y="3521408"/>
            <a:ext cx="1821374" cy="182137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aixaDeTexto 44">
            <a:extLst>
              <a:ext uri="{FF2B5EF4-FFF2-40B4-BE49-F238E27FC236}">
                <a16:creationId xmlns="" xmlns:a16="http://schemas.microsoft.com/office/drawing/2014/main" id="{51781653-5879-4C03-A886-1BACA6E62F9A}"/>
              </a:ext>
            </a:extLst>
          </p:cNvPr>
          <p:cNvSpPr txBox="1"/>
          <p:nvPr/>
        </p:nvSpPr>
        <p:spPr>
          <a:xfrm>
            <a:off x="2511086" y="4270513"/>
            <a:ext cx="1821227" cy="3231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INTRODUÇÃO</a:t>
            </a:r>
          </a:p>
        </p:txBody>
      </p:sp>
      <p:pic>
        <p:nvPicPr>
          <p:cNvPr id="47" name="Picture 2" descr="Resultados dos Trabalhos | EPEPE - Encontro de Pesquisa em Processos  Educacionais - Câmpus Itumbiara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93DF0368-F677-4D43-982F-B24D4E1E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89" y="2449139"/>
            <a:ext cx="1821374" cy="182137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aixaDeTexto 47">
            <a:extLst>
              <a:ext uri="{FF2B5EF4-FFF2-40B4-BE49-F238E27FC236}">
                <a16:creationId xmlns="" xmlns:a16="http://schemas.microsoft.com/office/drawing/2014/main" id="{CA409371-FBAE-46F1-ABE4-C77C42A8834E}"/>
              </a:ext>
            </a:extLst>
          </p:cNvPr>
          <p:cNvSpPr txBox="1"/>
          <p:nvPr/>
        </p:nvSpPr>
        <p:spPr>
          <a:xfrm>
            <a:off x="4379936" y="3198243"/>
            <a:ext cx="1821227" cy="323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MÉTODOS</a:t>
            </a:r>
          </a:p>
        </p:txBody>
      </p:sp>
      <p:grpSp>
        <p:nvGrpSpPr>
          <p:cNvPr id="50" name="Agrupar 49">
            <a:extLst>
              <a:ext uri="{FF2B5EF4-FFF2-40B4-BE49-F238E27FC236}">
                <a16:creationId xmlns="" xmlns:a16="http://schemas.microsoft.com/office/drawing/2014/main" id="{FFA90466-437A-4593-8578-B16DB10FBC07}"/>
              </a:ext>
            </a:extLst>
          </p:cNvPr>
          <p:cNvGrpSpPr/>
          <p:nvPr/>
        </p:nvGrpSpPr>
        <p:grpSpPr>
          <a:xfrm>
            <a:off x="6073710" y="3490515"/>
            <a:ext cx="1821374" cy="1821374"/>
            <a:chOff x="512910" y="3653900"/>
            <a:chExt cx="1821374" cy="1821374"/>
          </a:xfrm>
        </p:grpSpPr>
        <p:pic>
          <p:nvPicPr>
            <p:cNvPr id="51" name="Picture 2" descr="Resultados dos Trabalhos | EPEPE - Encontro de Pesquisa em Processos  Educacionais - Câmpus Itumbiara">
              <a:hlinkClick r:id="rId7" action="ppaction://hlinksldjump" highlightClick="1"/>
              <a:extLst>
                <a:ext uri="{FF2B5EF4-FFF2-40B4-BE49-F238E27FC236}">
                  <a16:creationId xmlns="" xmlns:a16="http://schemas.microsoft.com/office/drawing/2014/main" id="{A205F343-AD28-4657-9790-259C46216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CaixaDeTexto 51">
              <a:extLst>
                <a:ext uri="{FF2B5EF4-FFF2-40B4-BE49-F238E27FC236}">
                  <a16:creationId xmlns="" xmlns:a16="http://schemas.microsoft.com/office/drawing/2014/main" id="{D8E20A00-0983-4ECB-9EDA-5CA5B1742C0E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="" xmlns:a16="http://schemas.microsoft.com/office/drawing/2014/main" id="{6EDBEAD6-AE46-4F7F-AE23-2CEA19A711A6}"/>
              </a:ext>
            </a:extLst>
          </p:cNvPr>
          <p:cNvGrpSpPr/>
          <p:nvPr/>
        </p:nvGrpSpPr>
        <p:grpSpPr>
          <a:xfrm>
            <a:off x="8006213" y="2579827"/>
            <a:ext cx="1821374" cy="1821374"/>
            <a:chOff x="512910" y="3653900"/>
            <a:chExt cx="1821374" cy="1821374"/>
          </a:xfrm>
        </p:grpSpPr>
        <p:pic>
          <p:nvPicPr>
            <p:cNvPr id="54" name="Picture 2" descr="Resultados dos Trabalhos | EPEPE - Encontro de Pesquisa em Processos  Educacionais - Câmpus Itumbiara">
              <a:hlinkClick r:id="rId8" action="ppaction://hlinksldjump" highlightClick="1"/>
              <a:extLst>
                <a:ext uri="{FF2B5EF4-FFF2-40B4-BE49-F238E27FC236}">
                  <a16:creationId xmlns="" xmlns:a16="http://schemas.microsoft.com/office/drawing/2014/main" id="{319CE5B8-59C7-4FBD-8F66-CD571205E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CaixaDeTexto 54">
              <a:extLst>
                <a:ext uri="{FF2B5EF4-FFF2-40B4-BE49-F238E27FC236}">
                  <a16:creationId xmlns="" xmlns:a16="http://schemas.microsoft.com/office/drawing/2014/main" id="{DA2B3206-AEE5-4414-B766-08BC694A59A0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4549706E-9760-4227-8010-B71A0F41AD73}"/>
              </a:ext>
            </a:extLst>
          </p:cNvPr>
          <p:cNvGrpSpPr/>
          <p:nvPr/>
        </p:nvGrpSpPr>
        <p:grpSpPr>
          <a:xfrm>
            <a:off x="9938716" y="3521408"/>
            <a:ext cx="1836000" cy="1821374"/>
            <a:chOff x="9938716" y="3521408"/>
            <a:chExt cx="1836000" cy="1821374"/>
          </a:xfrm>
        </p:grpSpPr>
        <p:pic>
          <p:nvPicPr>
            <p:cNvPr id="26" name="Picture 2" descr="Resultados dos Trabalhos | EPEPE - Encontro de Pesquisa em Processos  Educacionais - Câmpus Itumbiara">
              <a:hlinkClick r:id="rId9" action="ppaction://hlinksldjump" highlightClick="1"/>
              <a:extLst>
                <a:ext uri="{FF2B5EF4-FFF2-40B4-BE49-F238E27FC236}">
                  <a16:creationId xmlns="" xmlns:a16="http://schemas.microsoft.com/office/drawing/2014/main" id="{A4F30AB6-CB7D-486B-82F9-90B76567C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4851" y="3521408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4823A195-88C3-4A51-9A32-2E034728F838}"/>
                </a:ext>
              </a:extLst>
            </p:cNvPr>
            <p:cNvSpPr txBox="1"/>
            <p:nvPr/>
          </p:nvSpPr>
          <p:spPr>
            <a:xfrm>
              <a:off x="9938716" y="4167952"/>
              <a:ext cx="1836000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400" b="1" dirty="0"/>
                <a:t>OUTRAS INFORMAÇÕES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CA5E3854-2E08-4281-8C33-5AD1DE171853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9" name="Modelo 3D 28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5350A6CC-BC43-4B2E-982B-95410EDDA83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9" name="Modelo 3D 28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5350A6CC-BC43-4B2E-982B-95410EDDA83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B2B492C0-6F6C-4C3C-85BE-C0F7C4C47CC3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7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="" xmlns:a16="http://schemas.microsoft.com/office/drawing/2014/main" id="{7D417EA3-281F-41D3-A80E-848183DA6D08}"/>
              </a:ext>
            </a:extLst>
          </p:cNvPr>
          <p:cNvGrpSpPr/>
          <p:nvPr/>
        </p:nvGrpSpPr>
        <p:grpSpPr>
          <a:xfrm>
            <a:off x="10034579" y="283122"/>
            <a:ext cx="1821600" cy="1821600"/>
            <a:chOff x="512910" y="3653900"/>
            <a:chExt cx="1821374" cy="18213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BA676CE4-25D4-4BC6-8753-269871A4B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="" xmlns:a16="http://schemas.microsoft.com/office/drawing/2014/main" id="{2CBAD11A-757D-45BB-9013-121DBE483AD2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293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TÍTULO E RESUMO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A9C860DE-421E-41AC-8B52-89179000831C}"/>
              </a:ext>
            </a:extLst>
          </p:cNvPr>
          <p:cNvSpPr txBox="1"/>
          <p:nvPr/>
        </p:nvSpPr>
        <p:spPr>
          <a:xfrm>
            <a:off x="1312091" y="2154700"/>
            <a:ext cx="10063665" cy="1284391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1" dirty="0">
                <a:latin typeface="Consolas" panose="020B0609020204030204" pitchFamily="49" charset="0"/>
              </a:rPr>
              <a:t> </a:t>
            </a:r>
            <a:r>
              <a:rPr lang="pt-BR" sz="3200" b="1" dirty="0">
                <a:latin typeface="Consolas" panose="020B0609020204030204" pitchFamily="49" charset="0"/>
              </a:rPr>
              <a:t>I</a:t>
            </a:r>
            <a:r>
              <a:rPr lang="pt-BR" sz="2200" dirty="0">
                <a:latin typeface="Consolas" panose="020B0609020204030204" pitchFamily="49" charset="0"/>
              </a:rPr>
              <a:t>ndique o desenho do estudo no título ou no resumo, com termo comumente utilizado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10" name="Retângulo: Cantos Arredondados 9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CE8822C9-6EF2-4B71-B862-1378F7BA367B}"/>
              </a:ext>
            </a:extLst>
          </p:cNvPr>
          <p:cNvSpPr/>
          <p:nvPr/>
        </p:nvSpPr>
        <p:spPr>
          <a:xfrm>
            <a:off x="2255840" y="5839201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sp>
        <p:nvSpPr>
          <p:cNvPr id="11" name="Retângulo: Cantos Arredondados 10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ED95D486-5167-4003-BA21-E39961ED8A4E}"/>
              </a:ext>
            </a:extLst>
          </p:cNvPr>
          <p:cNvSpPr/>
          <p:nvPr/>
        </p:nvSpPr>
        <p:spPr>
          <a:xfrm>
            <a:off x="7423142" y="5842929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="" xmlns:a16="http://schemas.microsoft.com/office/drawing/2014/main" id="{46D79EF1-68C2-4948-9D85-A67350B4A2FF}"/>
              </a:ext>
            </a:extLst>
          </p:cNvPr>
          <p:cNvGrpSpPr/>
          <p:nvPr/>
        </p:nvGrpSpPr>
        <p:grpSpPr>
          <a:xfrm>
            <a:off x="0" y="2028327"/>
            <a:ext cx="1608674" cy="1608674"/>
            <a:chOff x="0" y="2814012"/>
            <a:chExt cx="1608674" cy="1608674"/>
          </a:xfrm>
        </p:grpSpPr>
        <p:pic>
          <p:nvPicPr>
            <p:cNvPr id="2050" name="Picture 2" descr="Sugestão - ícones de o negócio grátis">
              <a:extLst>
                <a:ext uri="{FF2B5EF4-FFF2-40B4-BE49-F238E27FC236}">
                  <a16:creationId xmlns="" xmlns:a16="http://schemas.microsoft.com/office/drawing/2014/main" id="{96546F87-DBF2-447D-B118-67EA483F2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Elipse 11">
              <a:extLst>
                <a:ext uri="{FF2B5EF4-FFF2-40B4-BE49-F238E27FC236}">
                  <a16:creationId xmlns="" xmlns:a16="http://schemas.microsoft.com/office/drawing/2014/main" id="{8B53CCF4-C034-4B29-9AB5-95E560D99D05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70B3474C-FD16-43AB-92B9-2ADDA22EBF98}"/>
              </a:ext>
            </a:extLst>
          </p:cNvPr>
          <p:cNvSpPr txBox="1"/>
          <p:nvPr/>
        </p:nvSpPr>
        <p:spPr>
          <a:xfrm>
            <a:off x="535705" y="2326585"/>
            <a:ext cx="5615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885C0FE0-BDD6-4740-AEDA-1531DCF353EF}"/>
              </a:ext>
            </a:extLst>
          </p:cNvPr>
          <p:cNvSpPr txBox="1"/>
          <p:nvPr/>
        </p:nvSpPr>
        <p:spPr>
          <a:xfrm>
            <a:off x="1312091" y="3890528"/>
            <a:ext cx="10063665" cy="1284391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1" dirty="0">
                <a:latin typeface="Consolas" panose="020B0609020204030204" pitchFamily="49" charset="0"/>
              </a:rPr>
              <a:t> </a:t>
            </a:r>
            <a:r>
              <a:rPr lang="pt-BR" sz="3200" b="1" dirty="0">
                <a:latin typeface="Consolas" panose="020B0609020204030204" pitchFamily="49" charset="0"/>
              </a:rPr>
              <a:t>F</a:t>
            </a:r>
            <a:r>
              <a:rPr lang="pt-BR" sz="2200" dirty="0">
                <a:latin typeface="Consolas" panose="020B0609020204030204" pitchFamily="49" charset="0"/>
              </a:rPr>
              <a:t>orneça um resumo informativo e equilibrado do que foi feito e o que foi encontrado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83E0F98F-A088-437A-9030-F98C5E7E7E6D}"/>
              </a:ext>
            </a:extLst>
          </p:cNvPr>
          <p:cNvGrpSpPr/>
          <p:nvPr/>
        </p:nvGrpSpPr>
        <p:grpSpPr>
          <a:xfrm>
            <a:off x="0" y="3686979"/>
            <a:ext cx="1608674" cy="1608674"/>
            <a:chOff x="0" y="2814012"/>
            <a:chExt cx="1608674" cy="1608674"/>
          </a:xfrm>
        </p:grpSpPr>
        <p:pic>
          <p:nvPicPr>
            <p:cNvPr id="26" name="Picture 2" descr="Sugestão - ícones de o negócio grátis">
              <a:extLst>
                <a:ext uri="{FF2B5EF4-FFF2-40B4-BE49-F238E27FC236}">
                  <a16:creationId xmlns="" xmlns:a16="http://schemas.microsoft.com/office/drawing/2014/main" id="{C51B7177-BD2D-48A6-A2B4-A42AAFDE1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F269636E-AE73-424C-AB7F-790D8BAD85DB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C91AD900-94B5-47BC-8B87-511506EC6CB6}"/>
              </a:ext>
            </a:extLst>
          </p:cNvPr>
          <p:cNvSpPr txBox="1"/>
          <p:nvPr/>
        </p:nvSpPr>
        <p:spPr>
          <a:xfrm>
            <a:off x="535705" y="3985237"/>
            <a:ext cx="5615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1b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323F75B1-D027-444F-8C8A-C7E43A9B2E51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0" name="Modelo 3D 29" descr="Seta Inversa Grossa Cinza-Escuro">
                  <a:hlinkClick r:id="rId8" action="ppaction://hlinksldjump" highlightClick="1"/>
                  <a:extLst>
                    <a:ext uri="{FF2B5EF4-FFF2-40B4-BE49-F238E27FC236}">
                      <a16:creationId xmlns:a16="http://schemas.microsoft.com/office/drawing/2014/main" id="{256EA3F4-F992-41CB-9E00-2D7D327567B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Modelo 3D 29" descr="Seta Inversa Grossa Cinza-Escuro">
                  <a:hlinkClick r:id="rId8" action="ppaction://hlinksldjump" highlightClick="1"/>
                  <a:extLst>
                    <a:ext uri="{FF2B5EF4-FFF2-40B4-BE49-F238E27FC236}">
                      <a16:creationId xmlns="" xmlns:a16="http://schemas.microsoft.com/office/drawing/2014/main" id="{256EA3F4-F992-41CB-9E00-2D7D327567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F9A6CEEB-88C2-443D-8F84-726A5A205E45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78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A9C860DE-421E-41AC-8B52-89179000831C}"/>
              </a:ext>
            </a:extLst>
          </p:cNvPr>
          <p:cNvSpPr txBox="1"/>
          <p:nvPr/>
        </p:nvSpPr>
        <p:spPr>
          <a:xfrm>
            <a:off x="1312091" y="2215463"/>
            <a:ext cx="10434432" cy="1213537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Contexto/Justificativa:</a:t>
            </a:r>
          </a:p>
          <a:p>
            <a:pPr algn="ctr">
              <a:lnSpc>
                <a:spcPct val="150000"/>
              </a:lnSpc>
            </a:pPr>
            <a:r>
              <a:rPr lang="pt-BR" sz="2200" dirty="0">
                <a:latin typeface="Consolas" panose="020B0609020204030204" pitchFamily="49" charset="0"/>
              </a:rPr>
              <a:t> </a:t>
            </a:r>
            <a:r>
              <a:rPr lang="pt-BR" sz="3200" b="1" dirty="0">
                <a:latin typeface="Consolas" panose="020B0609020204030204" pitchFamily="49" charset="0"/>
              </a:rPr>
              <a:t>D</a:t>
            </a:r>
            <a:r>
              <a:rPr lang="pt-BR" sz="2200" dirty="0">
                <a:latin typeface="Consolas" panose="020B0609020204030204" pitchFamily="49" charset="0"/>
              </a:rPr>
              <a:t>etalhe o referencial teórico e razões para executar a pesquisa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10" name="Retângulo: Cantos Arredondados 9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CE8822C9-6EF2-4B71-B862-1378F7BA367B}"/>
              </a:ext>
            </a:extLst>
          </p:cNvPr>
          <p:cNvSpPr/>
          <p:nvPr/>
        </p:nvSpPr>
        <p:spPr>
          <a:xfrm>
            <a:off x="2255840" y="5839201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sp>
        <p:nvSpPr>
          <p:cNvPr id="11" name="Retângulo: Cantos Arredondados 10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ED95D486-5167-4003-BA21-E39961ED8A4E}"/>
              </a:ext>
            </a:extLst>
          </p:cNvPr>
          <p:cNvSpPr/>
          <p:nvPr/>
        </p:nvSpPr>
        <p:spPr>
          <a:xfrm>
            <a:off x="7423142" y="5842929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="" xmlns:a16="http://schemas.microsoft.com/office/drawing/2014/main" id="{6BCE95C4-337E-44A1-9A68-E3B752C7EFDD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1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840F536F-6A24-42E4-8D0C-960471089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="" xmlns:a16="http://schemas.microsoft.com/office/drawing/2014/main" id="{4BFC473A-3B9A-47CA-875E-6A47EDE4E7F8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INTRODUÇÃO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C8606F9-B231-4626-92FA-E9AA6E6D74F8}"/>
              </a:ext>
            </a:extLst>
          </p:cNvPr>
          <p:cNvSpPr txBox="1"/>
          <p:nvPr/>
        </p:nvSpPr>
        <p:spPr>
          <a:xfrm>
            <a:off x="1312091" y="3617013"/>
            <a:ext cx="10434432" cy="1792222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Objetivo:</a:t>
            </a:r>
            <a:r>
              <a:rPr lang="pt-BR" sz="2200" b="1" dirty="0">
                <a:latin typeface="Consolas" panose="020B0609020204030204" pitchFamily="49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pt-BR" sz="3200" b="1" dirty="0">
                <a:latin typeface="Consolas" panose="020B0609020204030204" pitchFamily="49" charset="0"/>
              </a:rPr>
              <a:t>D</a:t>
            </a:r>
            <a:r>
              <a:rPr lang="pt-BR" sz="2200" dirty="0">
                <a:latin typeface="Consolas" panose="020B0609020204030204" pitchFamily="49" charset="0"/>
              </a:rPr>
              <a:t>escreva os objetivos específicos, incluindo quaisquer hipóteses pré-existentes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7D57CC5F-BCB4-462B-A953-ECBCCB8B2F1A}"/>
              </a:ext>
            </a:extLst>
          </p:cNvPr>
          <p:cNvGrpSpPr/>
          <p:nvPr/>
        </p:nvGrpSpPr>
        <p:grpSpPr>
          <a:xfrm>
            <a:off x="0" y="1958606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A9B4AAE8-A5C7-40EA-A3F7-FBECFDB24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3A71FF65-23A3-4138-94D1-3642FBE6A443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7FAB5A76-ED78-47DE-A44A-7698679BD22F}"/>
              </a:ext>
            </a:extLst>
          </p:cNvPr>
          <p:cNvSpPr txBox="1"/>
          <p:nvPr/>
        </p:nvSpPr>
        <p:spPr>
          <a:xfrm>
            <a:off x="634181" y="2256864"/>
            <a:ext cx="480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2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55650583-76EF-43B7-BEF6-B85838575E7A}"/>
              </a:ext>
            </a:extLst>
          </p:cNvPr>
          <p:cNvGrpSpPr/>
          <p:nvPr/>
        </p:nvGrpSpPr>
        <p:grpSpPr>
          <a:xfrm>
            <a:off x="0" y="3793190"/>
            <a:ext cx="1608674" cy="1608674"/>
            <a:chOff x="0" y="2814012"/>
            <a:chExt cx="1608674" cy="1608674"/>
          </a:xfrm>
        </p:grpSpPr>
        <p:pic>
          <p:nvPicPr>
            <p:cNvPr id="26" name="Picture 2" descr="Sugestão - ícones de o negócio grátis">
              <a:extLst>
                <a:ext uri="{FF2B5EF4-FFF2-40B4-BE49-F238E27FC236}">
                  <a16:creationId xmlns="" xmlns:a16="http://schemas.microsoft.com/office/drawing/2014/main" id="{DDA29451-002D-4FC4-886A-112A12E65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550A5B1E-4A28-4B77-910E-0B5EC2391C23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005A5459-DA79-4D97-9AF6-EFF1D270DE4D}"/>
              </a:ext>
            </a:extLst>
          </p:cNvPr>
          <p:cNvSpPr txBox="1"/>
          <p:nvPr/>
        </p:nvSpPr>
        <p:spPr>
          <a:xfrm>
            <a:off x="634181" y="4091448"/>
            <a:ext cx="480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3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87D4876F-7C02-475D-9F29-C8FD62A7CCE8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0" name="Modelo 3D 29" descr="Seta Inversa Grossa Cinza-Escuro">
                  <a:hlinkClick r:id="rId8" action="ppaction://hlinksldjump" highlightClick="1"/>
                  <a:extLst>
                    <a:ext uri="{FF2B5EF4-FFF2-40B4-BE49-F238E27FC236}">
                      <a16:creationId xmlns:a16="http://schemas.microsoft.com/office/drawing/2014/main" id="{AE6D3CAC-60FA-4C06-949F-1F9BCD636FF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Modelo 3D 29" descr="Seta Inversa Grossa Cinza-Escuro">
                  <a:hlinkClick r:id="rId8" action="ppaction://hlinksldjump" highlightClick="1"/>
                  <a:extLst>
                    <a:ext uri="{FF2B5EF4-FFF2-40B4-BE49-F238E27FC236}">
                      <a16:creationId xmlns="" xmlns:a16="http://schemas.microsoft.com/office/drawing/2014/main" id="{AE6D3CAC-60FA-4C06-949F-1F9BCD636FF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9DB1B147-B571-4D15-BC6D-7F7098642919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66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="" xmlns:a16="http://schemas.microsoft.com/office/drawing/2014/main" id="{D3E963A3-07DA-4047-A9BE-A55D5BEFF490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14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14787B88-FCD1-43F5-B2C1-1A2630B30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>
              <a:extLst>
                <a:ext uri="{FF2B5EF4-FFF2-40B4-BE49-F238E27FC236}">
                  <a16:creationId xmlns="" xmlns:a16="http://schemas.microsoft.com/office/drawing/2014/main" id="{91F7C206-C3A6-4353-9546-1A06E6745CD0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pic>
        <p:nvPicPr>
          <p:cNvPr id="6" name="Imagem 5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C12764FF-0153-4AC0-AC97-A0E1243A1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916" y="2153638"/>
            <a:ext cx="1742744" cy="1742744"/>
          </a:xfrm>
          <a:prstGeom prst="roundRect">
            <a:avLst/>
          </a:prstGeom>
        </p:spPr>
      </p:pic>
      <p:pic>
        <p:nvPicPr>
          <p:cNvPr id="8" name="Imagem 7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343448B1-C563-41B9-BAF8-51C40DC3B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801" y="2159954"/>
            <a:ext cx="1742744" cy="1742744"/>
          </a:xfrm>
          <a:prstGeom prst="roundRect">
            <a:avLst/>
          </a:prstGeom>
        </p:spPr>
      </p:pic>
      <p:grpSp>
        <p:nvGrpSpPr>
          <p:cNvPr id="52" name="Agrupar 51">
            <a:extLst>
              <a:ext uri="{FF2B5EF4-FFF2-40B4-BE49-F238E27FC236}">
                <a16:creationId xmlns="" xmlns:a16="http://schemas.microsoft.com/office/drawing/2014/main" id="{1F2E83AE-D607-49ED-9A15-B76AE30E8704}"/>
              </a:ext>
            </a:extLst>
          </p:cNvPr>
          <p:cNvGrpSpPr/>
          <p:nvPr/>
        </p:nvGrpSpPr>
        <p:grpSpPr>
          <a:xfrm>
            <a:off x="1123031" y="2159954"/>
            <a:ext cx="1742744" cy="1742744"/>
            <a:chOff x="1123031" y="2314701"/>
            <a:chExt cx="1742744" cy="1742744"/>
          </a:xfrm>
        </p:grpSpPr>
        <p:pic>
          <p:nvPicPr>
            <p:cNvPr id="3" name="Imagem 2">
              <a:hlinkClick r:id="rId8" action="ppaction://hlinksldjump" highlightClick="1"/>
              <a:extLst>
                <a:ext uri="{FF2B5EF4-FFF2-40B4-BE49-F238E27FC236}">
                  <a16:creationId xmlns="" xmlns:a16="http://schemas.microsoft.com/office/drawing/2014/main" id="{9DDA098C-ACA3-43AA-B9E3-1D9411E8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3031" y="2314701"/>
              <a:ext cx="1742744" cy="1742744"/>
            </a:xfrm>
            <a:prstGeom prst="round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="" xmlns:a16="http://schemas.microsoft.com/office/drawing/2014/main" id="{DDCA7698-921D-46CE-878F-53D6B9B070C6}"/>
                </a:ext>
              </a:extLst>
            </p:cNvPr>
            <p:cNvSpPr txBox="1"/>
            <p:nvPr/>
          </p:nvSpPr>
          <p:spPr>
            <a:xfrm>
              <a:off x="1123031" y="2856591"/>
              <a:ext cx="1742743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DESENHO DO ESTUDO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C61AF693-A6EB-467E-9ECD-DF15A97A5C94}"/>
              </a:ext>
            </a:extLst>
          </p:cNvPr>
          <p:cNvSpPr txBox="1"/>
          <p:nvPr/>
        </p:nvSpPr>
        <p:spPr>
          <a:xfrm>
            <a:off x="3114915" y="2847031"/>
            <a:ext cx="17427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CONTEXTO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47151B35-0BC4-44C9-91CA-E05BC16BD8B4}"/>
              </a:ext>
            </a:extLst>
          </p:cNvPr>
          <p:cNvSpPr txBox="1"/>
          <p:nvPr/>
        </p:nvSpPr>
        <p:spPr>
          <a:xfrm>
            <a:off x="5106802" y="2837260"/>
            <a:ext cx="17427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PARTICIPANTES</a:t>
            </a:r>
          </a:p>
        </p:txBody>
      </p:sp>
      <p:pic>
        <p:nvPicPr>
          <p:cNvPr id="12" name="Imagem 11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7FFA3668-4D72-430D-9B19-544FAB8C4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686" y="2159954"/>
            <a:ext cx="1742744" cy="1742744"/>
          </a:xfrm>
          <a:prstGeom prst="round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532C2264-A43D-4874-ADF4-72F651E02A5D}"/>
              </a:ext>
            </a:extLst>
          </p:cNvPr>
          <p:cNvSpPr txBox="1"/>
          <p:nvPr/>
        </p:nvSpPr>
        <p:spPr>
          <a:xfrm>
            <a:off x="7098687" y="2847031"/>
            <a:ext cx="17427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VARIÁVEIS</a:t>
            </a:r>
          </a:p>
        </p:txBody>
      </p:sp>
      <p:pic>
        <p:nvPicPr>
          <p:cNvPr id="23" name="Imagem 2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A132145-8B60-47FC-AEC5-D0260CB57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571" y="2159954"/>
            <a:ext cx="1742744" cy="1742744"/>
          </a:xfrm>
          <a:prstGeom prst="round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5DE9C2A2-DCA9-4FD0-834A-1963B4D72E7A}"/>
              </a:ext>
            </a:extLst>
          </p:cNvPr>
          <p:cNvSpPr txBox="1"/>
          <p:nvPr/>
        </p:nvSpPr>
        <p:spPr>
          <a:xfrm>
            <a:off x="9090572" y="2708160"/>
            <a:ext cx="174274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FONTES DE  DADOS</a:t>
            </a:r>
          </a:p>
        </p:txBody>
      </p:sp>
      <p:pic>
        <p:nvPicPr>
          <p:cNvPr id="29" name="Imagem 28">
            <a:hlinkClick r:id="rId11" action="ppaction://hlinksldjump" highlightClick="1"/>
            <a:extLst>
              <a:ext uri="{FF2B5EF4-FFF2-40B4-BE49-F238E27FC236}">
                <a16:creationId xmlns="" xmlns:a16="http://schemas.microsoft.com/office/drawing/2014/main" id="{61AA2DC4-27DD-4E65-86A6-0ED640CA0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403" y="4111848"/>
            <a:ext cx="1742744" cy="1742744"/>
          </a:xfrm>
          <a:prstGeom prst="roundRect">
            <a:avLst/>
          </a:prstGeom>
        </p:spPr>
      </p:pic>
      <p:pic>
        <p:nvPicPr>
          <p:cNvPr id="31" name="Imagem 30">
            <a:hlinkClick r:id="rId12" action="ppaction://hlinksldjump" highlightClick="1"/>
            <a:extLst>
              <a:ext uri="{FF2B5EF4-FFF2-40B4-BE49-F238E27FC236}">
                <a16:creationId xmlns="" xmlns:a16="http://schemas.microsoft.com/office/drawing/2014/main" id="{CB546400-1D63-4E57-9C35-C321CB473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288" y="4105532"/>
            <a:ext cx="1742744" cy="1742744"/>
          </a:xfrm>
          <a:prstGeom prst="roundRect">
            <a:avLst/>
          </a:prstGeom>
        </p:spPr>
      </p:pic>
      <p:pic>
        <p:nvPicPr>
          <p:cNvPr id="41" name="Imagem 40">
            <a:hlinkClick r:id="rId13" action="ppaction://hlinksldjump" highlightClick="1"/>
            <a:extLst>
              <a:ext uri="{FF2B5EF4-FFF2-40B4-BE49-F238E27FC236}">
                <a16:creationId xmlns="" xmlns:a16="http://schemas.microsoft.com/office/drawing/2014/main" id="{A0A6CDF3-70E1-4D0A-8F9A-A437B9ED7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173" y="4111848"/>
            <a:ext cx="1742744" cy="1742744"/>
          </a:xfrm>
          <a:prstGeom prst="round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="" xmlns:a16="http://schemas.microsoft.com/office/drawing/2014/main" id="{0D6C8D3C-0F4C-4417-8CBC-A4D019108307}"/>
              </a:ext>
            </a:extLst>
          </p:cNvPr>
          <p:cNvSpPr txBox="1"/>
          <p:nvPr/>
        </p:nvSpPr>
        <p:spPr>
          <a:xfrm>
            <a:off x="1994403" y="4798925"/>
            <a:ext cx="17427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VIÉS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="" xmlns:a16="http://schemas.microsoft.com/office/drawing/2014/main" id="{9C2CB2A4-CED6-44F6-A570-42105371A590}"/>
              </a:ext>
            </a:extLst>
          </p:cNvPr>
          <p:cNvSpPr txBox="1"/>
          <p:nvPr/>
        </p:nvSpPr>
        <p:spPr>
          <a:xfrm>
            <a:off x="3986286" y="4660054"/>
            <a:ext cx="174274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TAMANHO DO ESTUDO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="" xmlns:a16="http://schemas.microsoft.com/office/drawing/2014/main" id="{E16E7EE9-B0F1-487C-B40D-4CB1DF2E40B4}"/>
              </a:ext>
            </a:extLst>
          </p:cNvPr>
          <p:cNvSpPr txBox="1"/>
          <p:nvPr/>
        </p:nvSpPr>
        <p:spPr>
          <a:xfrm>
            <a:off x="5978168" y="4660425"/>
            <a:ext cx="1742744" cy="6155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/>
              <a:t>VARIÁVEIS QUANTITATIVAS</a:t>
            </a:r>
          </a:p>
        </p:txBody>
      </p:sp>
      <p:pic>
        <p:nvPicPr>
          <p:cNvPr id="49" name="Imagem 48">
            <a:hlinkClick r:id="rId14" action="ppaction://hlinksldjump" highlightClick="1"/>
            <a:extLst>
              <a:ext uri="{FF2B5EF4-FFF2-40B4-BE49-F238E27FC236}">
                <a16:creationId xmlns="" xmlns:a16="http://schemas.microsoft.com/office/drawing/2014/main" id="{44C74F8F-B3B0-4227-B0BC-60B9B1B6D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058" y="4111848"/>
            <a:ext cx="1742744" cy="1742744"/>
          </a:xfrm>
          <a:prstGeom prst="round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="" xmlns:a16="http://schemas.microsoft.com/office/drawing/2014/main" id="{CA6A97E8-628B-4C14-823B-4CDCBC2F15BC}"/>
              </a:ext>
            </a:extLst>
          </p:cNvPr>
          <p:cNvSpPr txBox="1"/>
          <p:nvPr/>
        </p:nvSpPr>
        <p:spPr>
          <a:xfrm>
            <a:off x="7970047" y="4661156"/>
            <a:ext cx="174274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MÉTODOS ESTATÍSTICOS</a:t>
            </a:r>
          </a:p>
        </p:txBody>
      </p:sp>
      <p:sp>
        <p:nvSpPr>
          <p:cNvPr id="56" name="Retângulo: Cantos Arredondados 55">
            <a:hlinkClick r:id="rId15" action="ppaction://hlinksldjump" highlightClick="1"/>
            <a:extLst>
              <a:ext uri="{FF2B5EF4-FFF2-40B4-BE49-F238E27FC236}">
                <a16:creationId xmlns="" xmlns:a16="http://schemas.microsoft.com/office/drawing/2014/main" id="{3AC3EF16-E5CF-4332-8CEA-EC23A15F05AB}"/>
              </a:ext>
            </a:extLst>
          </p:cNvPr>
          <p:cNvSpPr/>
          <p:nvPr/>
        </p:nvSpPr>
        <p:spPr>
          <a:xfrm>
            <a:off x="268179" y="5979636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314D54D4-4417-49D9-9195-C90BE87AD42D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8" name="Modelo 3D 37" descr="Seta Inversa Grossa Cinza-Escuro">
                  <a:hlinkClick r:id="rId16" action="ppaction://hlinksldjump" highlightClick="1"/>
                  <a:extLst>
                    <a:ext uri="{FF2B5EF4-FFF2-40B4-BE49-F238E27FC236}">
                      <a16:creationId xmlns:a16="http://schemas.microsoft.com/office/drawing/2014/main" id="{D122A6BD-41BA-4963-A54C-9B7F89C5058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7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8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8" name="Modelo 3D 37" descr="Seta Inversa Grossa Cinza-Escuro">
                  <a:hlinkClick r:id="rId16" action="ppaction://hlinksldjump" highlightClick="1"/>
                  <a:extLst>
                    <a:ext uri="{FF2B5EF4-FFF2-40B4-BE49-F238E27FC236}">
                      <a16:creationId xmlns="" xmlns:a16="http://schemas.microsoft.com/office/drawing/2014/main" id="{D122A6BD-41BA-4963-A54C-9B7F89C5058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464D9D49-B0A2-4CBB-90E6-34B522BE1684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45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6" name="Retângulo: Cantos Arredondados 55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3AC3EF16-E5CF-4332-8CEA-EC23A15F05AB}"/>
              </a:ext>
            </a:extLst>
          </p:cNvPr>
          <p:cNvSpPr/>
          <p:nvPr/>
        </p:nvSpPr>
        <p:spPr>
          <a:xfrm>
            <a:off x="268179" y="5979636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 !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pic>
        <p:nvPicPr>
          <p:cNvPr id="1026" name="Picture 2" descr="Resultados - ícones de marketing grátis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43D7E009-5D24-4540-AE4F-3C7FB006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65" y="2426415"/>
            <a:ext cx="2005170" cy="20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s - ícones de marketing grátis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C322C9D1-7BC4-49B0-8B50-596EA2D1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11" y="2426415"/>
            <a:ext cx="2005170" cy="20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s - ícones de marketing grátis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E0759C26-CBA7-44AB-B9FC-373092090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561" y="2426415"/>
            <a:ext cx="2005170" cy="20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s - ícones de marketing grátis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AFF9CCDD-07C5-4690-A9AA-2A8C2698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162" y="2426415"/>
            <a:ext cx="2005170" cy="20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A091F67-76B1-46BA-A6CB-C1D343B8683D}"/>
              </a:ext>
            </a:extLst>
          </p:cNvPr>
          <p:cNvSpPr txBox="1"/>
          <p:nvPr/>
        </p:nvSpPr>
        <p:spPr>
          <a:xfrm>
            <a:off x="1095106" y="3462252"/>
            <a:ext cx="1845042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PARTICIPANTES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44DA8703-95C1-4050-A6B4-FB2477582946}"/>
              </a:ext>
            </a:extLst>
          </p:cNvPr>
          <p:cNvSpPr txBox="1"/>
          <p:nvPr/>
        </p:nvSpPr>
        <p:spPr>
          <a:xfrm>
            <a:off x="3896750" y="3462252"/>
            <a:ext cx="1849312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DADOS DESCRITIVOS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CBFEE1D4-73A6-405F-A31E-01C1BBDFF12F}"/>
              </a:ext>
            </a:extLst>
          </p:cNvPr>
          <p:cNvSpPr txBox="1"/>
          <p:nvPr/>
        </p:nvSpPr>
        <p:spPr>
          <a:xfrm>
            <a:off x="6555921" y="3462252"/>
            <a:ext cx="183947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DESFECHO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7A6132DB-5525-442C-B130-AB60FFB6F9AF}"/>
              </a:ext>
            </a:extLst>
          </p:cNvPr>
          <p:cNvSpPr txBox="1"/>
          <p:nvPr/>
        </p:nvSpPr>
        <p:spPr>
          <a:xfrm>
            <a:off x="9246598" y="3462251"/>
            <a:ext cx="184429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RESULTADOS PRINCIPAIS</a:t>
            </a:r>
          </a:p>
        </p:txBody>
      </p:sp>
      <p:pic>
        <p:nvPicPr>
          <p:cNvPr id="18" name="Picture 2" descr="Resultados - ícones de marketing grátis">
            <a:hlinkClick r:id="rId11" action="ppaction://hlinksldjump" highlightClick="1"/>
            <a:extLst>
              <a:ext uri="{FF2B5EF4-FFF2-40B4-BE49-F238E27FC236}">
                <a16:creationId xmlns="" xmlns:a16="http://schemas.microsoft.com/office/drawing/2014/main" id="{A0CAF110-D202-4931-9CA6-64C81B90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12" y="4431585"/>
            <a:ext cx="2005170" cy="20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629C83A3-6B88-4641-9BD6-141465F9D4C7}"/>
              </a:ext>
            </a:extLst>
          </p:cNvPr>
          <p:cNvSpPr txBox="1"/>
          <p:nvPr/>
        </p:nvSpPr>
        <p:spPr>
          <a:xfrm>
            <a:off x="5249551" y="5467422"/>
            <a:ext cx="1849312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OUTRAS ANÁLISES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="" xmlns:a16="http://schemas.microsoft.com/office/drawing/2014/main" id="{9EE4BD5D-DF56-4775-977E-C4F2D3EAFBE3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5" name="Modelo 3D 24" descr="Seta Inversa Grossa Cinza-Escuro">
                  <a:hlinkClick r:id="rId12" action="ppaction://hlinksldjump" highlightClick="1"/>
                  <a:extLst>
                    <a:ext uri="{FF2B5EF4-FFF2-40B4-BE49-F238E27FC236}">
                      <a16:creationId xmlns:a16="http://schemas.microsoft.com/office/drawing/2014/main" id="{4A6CF553-2A1C-496F-876C-848BD030C72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Modelo 3D 24" descr="Seta Inversa Grossa Cinza-Escuro">
                  <a:hlinkClick r:id="rId12" action="ppaction://hlinksldjump" highlightClick="1"/>
                  <a:extLst>
                    <a:ext uri="{FF2B5EF4-FFF2-40B4-BE49-F238E27FC236}">
                      <a16:creationId xmlns="" xmlns:a16="http://schemas.microsoft.com/office/drawing/2014/main" id="{4A6CF553-2A1C-496F-876C-848BD030C72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6" name="CaixaDeTexto 25">
              <a:extLst>
                <a:ext uri="{FF2B5EF4-FFF2-40B4-BE49-F238E27FC236}">
                  <a16:creationId xmlns="" xmlns:a16="http://schemas.microsoft.com/office/drawing/2014/main" id="{A90C322F-C6F6-4700-AE5D-069396BC27E2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860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6" name="Retângulo: Cantos Arredondados 55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3AC3EF16-E5CF-4332-8CEA-EC23A15F05AB}"/>
              </a:ext>
            </a:extLst>
          </p:cNvPr>
          <p:cNvSpPr/>
          <p:nvPr/>
        </p:nvSpPr>
        <p:spPr>
          <a:xfrm>
            <a:off x="268179" y="5979636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 !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45905F8E-EB0A-4741-87DB-EB2B886586BC}"/>
              </a:ext>
            </a:extLst>
          </p:cNvPr>
          <p:cNvGrpSpPr/>
          <p:nvPr/>
        </p:nvGrpSpPr>
        <p:grpSpPr>
          <a:xfrm>
            <a:off x="1312091" y="2446265"/>
            <a:ext cx="2085686" cy="2085686"/>
            <a:chOff x="1312091" y="2446265"/>
            <a:chExt cx="2085686" cy="2085686"/>
          </a:xfrm>
        </p:grpSpPr>
        <p:pic>
          <p:nvPicPr>
            <p:cNvPr id="1028" name="Picture 4" descr="Ícone Bate Papo Discussão - Imagens grátis no Pixabay">
              <a:hlinkClick r:id="rId6" action="ppaction://hlinksldjump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091" y="2446265"/>
              <a:ext cx="2085686" cy="208568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1364934" y="3401509"/>
              <a:ext cx="1980000" cy="276999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RESULTADOS PRINCIPAIS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="" xmlns:a16="http://schemas.microsoft.com/office/drawing/2014/main" id="{C29413A2-13D5-4B6D-8BF4-882399A9AF83}"/>
              </a:ext>
            </a:extLst>
          </p:cNvPr>
          <p:cNvGrpSpPr/>
          <p:nvPr/>
        </p:nvGrpSpPr>
        <p:grpSpPr>
          <a:xfrm>
            <a:off x="3712143" y="2447276"/>
            <a:ext cx="2085686" cy="2085686"/>
            <a:chOff x="3712143" y="2447276"/>
            <a:chExt cx="2085686" cy="2085686"/>
          </a:xfrm>
        </p:grpSpPr>
        <p:pic>
          <p:nvPicPr>
            <p:cNvPr id="2" name="Picture 4" descr="Ícone Bate Papo Discussão - Imagens grátis no Pixabay">
              <a:hlinkClick r:id="rId8" action="ppaction://hlinksldjump" highlightClick="1"/>
              <a:extLst>
                <a:ext uri="{FF2B5EF4-FFF2-40B4-BE49-F238E27FC236}">
                  <a16:creationId xmlns="" xmlns:a16="http://schemas.microsoft.com/office/drawing/2014/main" id="{3F6FDC3C-A2EB-483E-9598-A645AB6BD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143" y="2447276"/>
              <a:ext cx="2085686" cy="208568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CED0B4BD-62AC-4151-BB44-4347EF089EF8}"/>
                </a:ext>
              </a:extLst>
            </p:cNvPr>
            <p:cNvSpPr txBox="1"/>
            <p:nvPr/>
          </p:nvSpPr>
          <p:spPr>
            <a:xfrm>
              <a:off x="3777028" y="3402678"/>
              <a:ext cx="1980000" cy="282153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LIMITAÇÕES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16E76DBB-0A68-4761-BCC4-A6B5E0AE416E}"/>
              </a:ext>
            </a:extLst>
          </p:cNvPr>
          <p:cNvGrpSpPr/>
          <p:nvPr/>
        </p:nvGrpSpPr>
        <p:grpSpPr>
          <a:xfrm>
            <a:off x="6022156" y="2446265"/>
            <a:ext cx="2085686" cy="2085686"/>
            <a:chOff x="6022156" y="2446265"/>
            <a:chExt cx="2085686" cy="2085686"/>
          </a:xfrm>
        </p:grpSpPr>
        <p:pic>
          <p:nvPicPr>
            <p:cNvPr id="3" name="Picture 4" descr="Ícone Bate Papo Discussão - Imagens grátis no Pixabay">
              <a:hlinkClick r:id="rId9" action="ppaction://hlinksldjump" highlightClick="1"/>
              <a:extLst>
                <a:ext uri="{FF2B5EF4-FFF2-40B4-BE49-F238E27FC236}">
                  <a16:creationId xmlns="" xmlns:a16="http://schemas.microsoft.com/office/drawing/2014/main" id="{754E5BF2-5226-4FB3-A60F-E1158B98C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156" y="2446265"/>
              <a:ext cx="2085686" cy="208568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="" xmlns:a16="http://schemas.microsoft.com/office/drawing/2014/main" id="{88D5347C-C67A-450D-83E7-CAE4895B4419}"/>
                </a:ext>
              </a:extLst>
            </p:cNvPr>
            <p:cNvSpPr txBox="1"/>
            <p:nvPr/>
          </p:nvSpPr>
          <p:spPr>
            <a:xfrm>
              <a:off x="6059109" y="3396356"/>
              <a:ext cx="1980000" cy="282153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INTERPRETAÇÃO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39A38945-811B-40BB-82DE-DB282F2BEA47}"/>
              </a:ext>
            </a:extLst>
          </p:cNvPr>
          <p:cNvGrpSpPr/>
          <p:nvPr/>
        </p:nvGrpSpPr>
        <p:grpSpPr>
          <a:xfrm>
            <a:off x="8131278" y="2440836"/>
            <a:ext cx="2085686" cy="2085686"/>
            <a:chOff x="8131278" y="2440836"/>
            <a:chExt cx="2085686" cy="2085686"/>
          </a:xfrm>
        </p:grpSpPr>
        <p:pic>
          <p:nvPicPr>
            <p:cNvPr id="6" name="Picture 4" descr="Ícone Bate Papo Discussão - Imagens grátis no Pixabay">
              <a:hlinkClick r:id="rId10" action="ppaction://hlinksldjump" highlightClick="1"/>
              <a:extLst>
                <a:ext uri="{FF2B5EF4-FFF2-40B4-BE49-F238E27FC236}">
                  <a16:creationId xmlns="" xmlns:a16="http://schemas.microsoft.com/office/drawing/2014/main" id="{92628A61-3EB9-41D9-91C5-1261054F4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1278" y="2440836"/>
              <a:ext cx="2085686" cy="208568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>
              <a:extLst>
                <a:ext uri="{FF2B5EF4-FFF2-40B4-BE49-F238E27FC236}">
                  <a16:creationId xmlns="" xmlns:a16="http://schemas.microsoft.com/office/drawing/2014/main" id="{2FF4C436-41DB-49CE-A6B1-D5487AF898CC}"/>
                </a:ext>
              </a:extLst>
            </p:cNvPr>
            <p:cNvSpPr txBox="1"/>
            <p:nvPr/>
          </p:nvSpPr>
          <p:spPr>
            <a:xfrm>
              <a:off x="8206606" y="3396355"/>
              <a:ext cx="1980000" cy="282153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GENERALIZAÇÃO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="" xmlns:a16="http://schemas.microsoft.com/office/drawing/2014/main" id="{982016CA-E12C-4AA7-9F1E-F3BA95E3F922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7" name="Modelo 3D 26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F917AF16-FE7B-4DE4-AE77-D6A1987D085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Modelo 3D 26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F917AF16-FE7B-4DE4-AE77-D6A1987D085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8" name="CaixaDeTexto 27">
              <a:extLst>
                <a:ext uri="{FF2B5EF4-FFF2-40B4-BE49-F238E27FC236}">
                  <a16:creationId xmlns="" xmlns:a16="http://schemas.microsoft.com/office/drawing/2014/main" id="{1501CAD5-1181-483F-83B5-7D6E24A5A509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272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10" name="Retângulo: Cantos Arredondados 9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CE8822C9-6EF2-4B71-B862-1378F7BA367B}"/>
              </a:ext>
            </a:extLst>
          </p:cNvPr>
          <p:cNvSpPr/>
          <p:nvPr/>
        </p:nvSpPr>
        <p:spPr>
          <a:xfrm>
            <a:off x="2255840" y="5839201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sp>
        <p:nvSpPr>
          <p:cNvPr id="11" name="Retângulo: Cantos Arredondados 10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ED95D486-5167-4003-BA21-E39961ED8A4E}"/>
              </a:ext>
            </a:extLst>
          </p:cNvPr>
          <p:cNvSpPr/>
          <p:nvPr/>
        </p:nvSpPr>
        <p:spPr>
          <a:xfrm>
            <a:off x="7423142" y="5842929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="" xmlns:a16="http://schemas.microsoft.com/office/drawing/2014/main" id="{46D79EF1-68C2-4948-9D85-A67350B4A2FF}"/>
              </a:ext>
            </a:extLst>
          </p:cNvPr>
          <p:cNvGrpSpPr/>
          <p:nvPr/>
        </p:nvGrpSpPr>
        <p:grpSpPr>
          <a:xfrm>
            <a:off x="0" y="2814012"/>
            <a:ext cx="1608674" cy="1608674"/>
            <a:chOff x="0" y="2814012"/>
            <a:chExt cx="1608674" cy="1608674"/>
          </a:xfrm>
        </p:grpSpPr>
        <p:pic>
          <p:nvPicPr>
            <p:cNvPr id="2050" name="Picture 2" descr="Sugestão - ícones de o negócio grátis">
              <a:extLst>
                <a:ext uri="{FF2B5EF4-FFF2-40B4-BE49-F238E27FC236}">
                  <a16:creationId xmlns="" xmlns:a16="http://schemas.microsoft.com/office/drawing/2014/main" id="{96546F87-DBF2-447D-B118-67EA483F2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Elipse 11">
              <a:extLst>
                <a:ext uri="{FF2B5EF4-FFF2-40B4-BE49-F238E27FC236}">
                  <a16:creationId xmlns="" xmlns:a16="http://schemas.microsoft.com/office/drawing/2014/main" id="{8B53CCF4-C034-4B29-9AB5-95E560D99D05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70B3474C-FD16-43AB-92B9-2ADDA22EBF98}"/>
              </a:ext>
            </a:extLst>
          </p:cNvPr>
          <p:cNvSpPr txBox="1"/>
          <p:nvPr/>
        </p:nvSpPr>
        <p:spPr>
          <a:xfrm>
            <a:off x="530945" y="3112270"/>
            <a:ext cx="5309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22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="" xmlns:a16="http://schemas.microsoft.com/office/drawing/2014/main" id="{D807D56F-5C98-4BF8-A8CB-1E1C1806D160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5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2761949A-622B-452E-B7A6-0A2EA7E04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ixaDeTexto 25">
              <a:extLst>
                <a:ext uri="{FF2B5EF4-FFF2-40B4-BE49-F238E27FC236}">
                  <a16:creationId xmlns="" xmlns:a16="http://schemas.microsoft.com/office/drawing/2014/main" id="{F79F42EA-D888-4CB4-924B-7109D3A44736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OUTRAS INFORMAÇÕES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="" xmlns:a16="http://schemas.microsoft.com/office/drawing/2014/main" id="{CA95638B-00EA-4CB8-91E1-877DB8970C32}"/>
              </a:ext>
            </a:extLst>
          </p:cNvPr>
          <p:cNvGrpSpPr/>
          <p:nvPr/>
        </p:nvGrpSpPr>
        <p:grpSpPr>
          <a:xfrm>
            <a:off x="7506942" y="388946"/>
            <a:ext cx="2838450" cy="1609725"/>
            <a:chOff x="7506942" y="388946"/>
            <a:chExt cx="2838450" cy="1609725"/>
          </a:xfrm>
        </p:grpSpPr>
        <p:pic>
          <p:nvPicPr>
            <p:cNvPr id="1028" name="Picture 4" descr="Ícones de computador financiamento organização de caridade, financiamento,  doação, logotipo, instituição de caridade Organização png | PNGWing">
              <a:extLst>
                <a:ext uri="{FF2B5EF4-FFF2-40B4-BE49-F238E27FC236}">
                  <a16:creationId xmlns="" xmlns:a16="http://schemas.microsoft.com/office/drawing/2014/main" id="{03A2CE0B-F11F-40B8-96DC-6552044F5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17" b="94675" l="9732" r="89933">
                          <a14:foregroundMark x1="48322" y1="94675" x2="48322" y2="94675"/>
                          <a14:foregroundMark x1="47315" y1="5917" x2="47315" y2="5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6942" y="388946"/>
              <a:ext cx="2838450" cy="160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15">
              <a:extLst>
                <a:ext uri="{FF2B5EF4-FFF2-40B4-BE49-F238E27FC236}">
                  <a16:creationId xmlns="" xmlns:a16="http://schemas.microsoft.com/office/drawing/2014/main" id="{C8E94CB0-6963-4DF5-9622-7B1AC04280AE}"/>
                </a:ext>
              </a:extLst>
            </p:cNvPr>
            <p:cNvSpPr txBox="1"/>
            <p:nvPr/>
          </p:nvSpPr>
          <p:spPr>
            <a:xfrm>
              <a:off x="8117057" y="1019258"/>
              <a:ext cx="1603717" cy="276999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FINANCIAMENTO</a:t>
              </a:r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1BFB55F5-2F0D-4CE1-915F-1693E81E1713}"/>
              </a:ext>
            </a:extLst>
          </p:cNvPr>
          <p:cNvSpPr txBox="1"/>
          <p:nvPr/>
        </p:nvSpPr>
        <p:spPr>
          <a:xfrm>
            <a:off x="1696068" y="2958382"/>
            <a:ext cx="9396326" cy="1261884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Consolas" panose="020B0609020204030204" pitchFamily="49" charset="0"/>
              </a:rPr>
              <a:t>E</a:t>
            </a:r>
            <a:r>
              <a:rPr lang="pt-BR" sz="2200" dirty="0">
                <a:latin typeface="Consolas" panose="020B0609020204030204" pitchFamily="49" charset="0"/>
              </a:rPr>
              <a:t>specifique a fonte de financiamento do estudo e o papel dos financiadores. Se aplicável, apresente tais informações para o estudo original</a:t>
            </a:r>
            <a:r>
              <a:rPr lang="bg-BG" sz="2200" dirty="0">
                <a:latin typeface="Consolas" panose="020B0609020204030204" pitchFamily="49" charset="0"/>
              </a:rPr>
              <a:t> </a:t>
            </a:r>
            <a:r>
              <a:rPr lang="pt-BR" sz="2200" dirty="0">
                <a:latin typeface="Consolas" panose="020B0609020204030204" pitchFamily="49" charset="0"/>
              </a:rPr>
              <a:t>no qual o artigo é baseado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="" xmlns:a16="http://schemas.microsoft.com/office/drawing/2014/main" id="{9AD38102-E101-48C9-8AE7-38D5E9759FF4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8" name="Modelo 3D 27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A4814502-4E49-4D0B-8DD5-C7DA2FE3D49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Modelo 3D 27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A4814502-4E49-4D0B-8DD5-C7DA2FE3D4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="" xmlns:a16="http://schemas.microsoft.com/office/drawing/2014/main" id="{DA2E5651-5A56-46B6-A4D6-33834D4D8E72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3957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895A557E-D125-4282-B13A-42DA739751A8}"/>
              </a:ext>
            </a:extLst>
          </p:cNvPr>
          <p:cNvSpPr txBox="1"/>
          <p:nvPr/>
        </p:nvSpPr>
        <p:spPr>
          <a:xfrm>
            <a:off x="1836726" y="3303257"/>
            <a:ext cx="8429659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presente, no início do artigo, os </a:t>
            </a:r>
            <a:r>
              <a:rPr lang="pt-BR" sz="2200" i="0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elementos-chave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 relativos ao desenho do estudo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dirty="0">
              <a:latin typeface="Consolas" panose="020B0609020204030204" pitchFamily="49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4C7A5EF9-7F21-4AED-B68B-E9033AACD982}"/>
              </a:ext>
            </a:extLst>
          </p:cNvPr>
          <p:cNvGrpSpPr/>
          <p:nvPr/>
        </p:nvGrpSpPr>
        <p:grpSpPr>
          <a:xfrm>
            <a:off x="228052" y="3180106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4DAE7047-C157-4D74-8B91-07D706A42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BF65D4A6-27D8-4710-80E7-5369580F90A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C8847F18-CC49-47FD-8D8D-7D85892E6CC4}"/>
              </a:ext>
            </a:extLst>
          </p:cNvPr>
          <p:cNvSpPr txBox="1"/>
          <p:nvPr/>
        </p:nvSpPr>
        <p:spPr>
          <a:xfrm>
            <a:off x="862233" y="3478364"/>
            <a:ext cx="480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4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="" xmlns:a16="http://schemas.microsoft.com/office/drawing/2014/main" id="{05C8C189-2A8E-401D-8609-0D95B7DEB505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42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2A08C00-E27C-48A9-B092-B9857334B1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CaixaDeTexto 42">
              <a:extLst>
                <a:ext uri="{FF2B5EF4-FFF2-40B4-BE49-F238E27FC236}">
                  <a16:creationId xmlns="" xmlns:a16="http://schemas.microsoft.com/office/drawing/2014/main" id="{41D5F5C0-3F98-4CEE-9269-A62616F2F206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65780" y="51531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DESENHO DO ESTUDO</a:t>
              </a:r>
            </a:p>
          </p:txBody>
        </p:sp>
      </p:grpSp>
      <p:sp>
        <p:nvSpPr>
          <p:cNvPr id="19" name="Retângulo: Cantos Arredondados 18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0AFBF17C-46AC-45AD-95CE-3443BC859194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46" name="Retângulo: Cantos Arredondados 45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C795EE9C-A55E-40E2-84D3-8D006E2E21D9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sp>
        <p:nvSpPr>
          <p:cNvPr id="3" name="Retângulo: Cantos Arredondados 2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273E6AA5-B86A-4486-BD5C-3ACB747E9768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97E0101D-2F86-4185-9E5B-F58BEB82B504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F5931497-C20A-4EE1-8D5B-0BCEC489A34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F5931497-C20A-4EE1-8D5B-0BCEC489A34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792EB9F6-58DE-437D-8D64-2D3B6573E1C4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127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895A557E-D125-4282-B13A-42DA739751A8}"/>
              </a:ext>
            </a:extLst>
          </p:cNvPr>
          <p:cNvSpPr txBox="1"/>
          <p:nvPr/>
        </p:nvSpPr>
        <p:spPr>
          <a:xfrm>
            <a:off x="1770116" y="3007518"/>
            <a:ext cx="9975924" cy="1261884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o contexto, locais e datas relevantes, incluindo os períodos de recrutamento, exposição, acompanhamento (follow-up) e coleta de dados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dirty="0">
              <a:latin typeface="Consolas" panose="020B0609020204030204" pitchFamily="49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4C7A5EF9-7F21-4AED-B68B-E9033AACD982}"/>
              </a:ext>
            </a:extLst>
          </p:cNvPr>
          <p:cNvGrpSpPr/>
          <p:nvPr/>
        </p:nvGrpSpPr>
        <p:grpSpPr>
          <a:xfrm>
            <a:off x="335821" y="2834123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4DAE7047-C157-4D74-8B91-07D706A42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BF65D4A6-27D8-4710-80E7-5369580F90A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C8847F18-CC49-47FD-8D8D-7D85892E6CC4}"/>
              </a:ext>
            </a:extLst>
          </p:cNvPr>
          <p:cNvSpPr txBox="1"/>
          <p:nvPr/>
        </p:nvSpPr>
        <p:spPr>
          <a:xfrm>
            <a:off x="970002" y="3132381"/>
            <a:ext cx="480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5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817EB441-AE92-4C47-91AD-CDB85D0EC5D7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2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1899C3EB-2C58-4E80-A282-D4421C1F5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BAFF273D-4124-4736-ACB5-B1A6A2A6C4D6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65780" y="51531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CONTEXTO</a:t>
              </a:r>
            </a:p>
          </p:txBody>
        </p:sp>
      </p:grpSp>
      <p:sp>
        <p:nvSpPr>
          <p:cNvPr id="3" name="Retângulo: Cantos Arredondados 2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CBB4B592-21E4-4A47-A84C-DF75BD0557C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8" name="Retângulo: Cantos Arredondados 7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F043E4DA-DDD7-45E4-B0AF-32DE37A4945A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sp>
        <p:nvSpPr>
          <p:cNvPr id="9" name="Retângulo: Cantos Arredondados 8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08683730-7EC6-4DF9-9F05-37E364C7B91E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250AFB42-488A-4A49-B6C6-8FC065BC43DA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9" name="Modelo 3D 28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87A2D519-1AA4-4555-A2A0-3AB772CC023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9" name="Modelo 3D 28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87A2D519-1AA4-4555-A2A0-3AB772CC023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93D3AB28-574B-4F06-BAA0-FDDC140FC8CB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509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42305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 2010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5F964E5-BA4D-4445-A898-A86F113D76E3}"/>
              </a:ext>
            </a:extLst>
          </p:cNvPr>
          <p:cNvSpPr txBox="1"/>
          <p:nvPr/>
        </p:nvSpPr>
        <p:spPr>
          <a:xfrm>
            <a:off x="442574" y="2595360"/>
            <a:ext cx="2656114" cy="3117648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/>
              <a:t>Discentes de doutorado:</a:t>
            </a:r>
          </a:p>
          <a:p>
            <a:pPr algn="ctr"/>
            <a:endParaRPr lang="pt-BR" sz="2000" dirty="0">
              <a:solidFill>
                <a:schemeClr val="tx2"/>
              </a:solidFill>
            </a:endParaRPr>
          </a:p>
          <a:p>
            <a:pPr algn="ctr"/>
            <a:r>
              <a:rPr lang="pt-BR" sz="2000" dirty="0">
                <a:solidFill>
                  <a:schemeClr val="tx2"/>
                </a:solidFill>
              </a:rPr>
              <a:t>Cíntia Melo Silva Souza</a:t>
            </a:r>
          </a:p>
          <a:p>
            <a:pPr algn="ctr"/>
            <a:endParaRPr lang="pt-BR" sz="2000" dirty="0">
              <a:solidFill>
                <a:schemeClr val="tx2"/>
              </a:solidFill>
            </a:endParaRPr>
          </a:p>
          <a:p>
            <a:pPr algn="ctr"/>
            <a:r>
              <a:rPr lang="pt-BR" sz="2000" dirty="0" err="1">
                <a:solidFill>
                  <a:schemeClr val="tx2"/>
                </a:solidFill>
              </a:rPr>
              <a:t>Raíssa</a:t>
            </a:r>
            <a:r>
              <a:rPr lang="pt-BR" sz="2000" dirty="0">
                <a:solidFill>
                  <a:schemeClr val="tx2"/>
                </a:solidFill>
              </a:rPr>
              <a:t> Pinheiro  Mendonça</a:t>
            </a:r>
          </a:p>
          <a:p>
            <a:pPr algn="ctr"/>
            <a:endParaRPr lang="pt-BR" sz="2000" dirty="0">
              <a:solidFill>
                <a:schemeClr val="tx2"/>
              </a:solidFill>
            </a:endParaRPr>
          </a:p>
          <a:p>
            <a:pPr algn="ctr"/>
            <a:r>
              <a:rPr lang="pt-BR" sz="2000" dirty="0">
                <a:solidFill>
                  <a:schemeClr val="tx2"/>
                </a:solidFill>
              </a:rPr>
              <a:t>Thaís Figueiredo Barros</a:t>
            </a:r>
          </a:p>
          <a:p>
            <a:pPr algn="ctr">
              <a:lnSpc>
                <a:spcPct val="150000"/>
              </a:lnSpc>
            </a:pPr>
            <a:endParaRPr lang="pt-BR" sz="2200" dirty="0"/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F0F68E77-9F05-4D66-B047-53EFAE026E40}"/>
              </a:ext>
            </a:extLst>
          </p:cNvPr>
          <p:cNvSpPr txBox="1"/>
          <p:nvPr/>
        </p:nvSpPr>
        <p:spPr>
          <a:xfrm>
            <a:off x="9093312" y="2609475"/>
            <a:ext cx="2656114" cy="3117648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/>
              <a:t>Docentes:</a:t>
            </a:r>
          </a:p>
          <a:p>
            <a:pPr algn="ctr"/>
            <a:endParaRPr lang="pt-BR" sz="2000" dirty="0">
              <a:solidFill>
                <a:schemeClr val="tx2"/>
              </a:solidFill>
            </a:endParaRPr>
          </a:p>
          <a:p>
            <a:pPr algn="ctr"/>
            <a:r>
              <a:rPr lang="pt-BR" sz="2000" dirty="0">
                <a:solidFill>
                  <a:schemeClr val="tx2"/>
                </a:solidFill>
              </a:rPr>
              <a:t>Cecy Martins Silva</a:t>
            </a:r>
          </a:p>
          <a:p>
            <a:pPr algn="ctr"/>
            <a:r>
              <a:rPr lang="pt-BR" sz="2000" dirty="0">
                <a:solidFill>
                  <a:schemeClr val="tx2"/>
                </a:solidFill>
              </a:rPr>
              <a:t/>
            </a:r>
            <a:br>
              <a:rPr lang="pt-BR" sz="2000" dirty="0">
                <a:solidFill>
                  <a:schemeClr val="tx2"/>
                </a:solidFill>
              </a:rPr>
            </a:br>
            <a:r>
              <a:rPr lang="bg-BG" sz="2000" dirty="0">
                <a:solidFill>
                  <a:schemeClr val="tx2"/>
                </a:solidFill>
              </a:rPr>
              <a:t>Jesu</a:t>
            </a:r>
            <a:r>
              <a:rPr lang="pt-BR" sz="2000" dirty="0">
                <a:solidFill>
                  <a:schemeClr val="tx2"/>
                </a:solidFill>
              </a:rPr>
              <a:t>í</a:t>
            </a:r>
            <a:r>
              <a:rPr lang="bg-BG" sz="2000" dirty="0">
                <a:solidFill>
                  <a:schemeClr val="tx2"/>
                </a:solidFill>
              </a:rPr>
              <a:t>na </a:t>
            </a:r>
            <a:r>
              <a:rPr lang="pt-BR" sz="2000" dirty="0">
                <a:solidFill>
                  <a:schemeClr val="tx2"/>
                </a:solidFill>
              </a:rPr>
              <a:t>Lamartine Nogueira </a:t>
            </a:r>
            <a:r>
              <a:rPr lang="bg-BG" sz="2000" dirty="0">
                <a:solidFill>
                  <a:schemeClr val="tx2"/>
                </a:solidFill>
              </a:rPr>
              <a:t>Araujo</a:t>
            </a:r>
            <a:endParaRPr lang="pt-BR" sz="2000" dirty="0">
              <a:solidFill>
                <a:schemeClr val="tx2"/>
              </a:solidFill>
            </a:endParaRPr>
          </a:p>
          <a:p>
            <a:pPr algn="ctr"/>
            <a:endParaRPr lang="pt-BR" sz="2000" b="1" dirty="0">
              <a:solidFill>
                <a:schemeClr val="tx2"/>
              </a:solidFill>
            </a:endParaRPr>
          </a:p>
          <a:p>
            <a:pPr algn="ctr"/>
            <a:r>
              <a:rPr lang="pt-BR" sz="2000" dirty="0">
                <a:solidFill>
                  <a:schemeClr val="tx2"/>
                </a:solidFill>
              </a:rPr>
              <a:t>Eliane </a:t>
            </a:r>
            <a:r>
              <a:rPr lang="pt-BR" sz="2000" dirty="0" err="1">
                <a:solidFill>
                  <a:schemeClr val="tx2"/>
                </a:solidFill>
              </a:rPr>
              <a:t>Bemerguy</a:t>
            </a:r>
            <a:r>
              <a:rPr lang="pt-BR" sz="2000" dirty="0">
                <a:solidFill>
                  <a:schemeClr val="tx2"/>
                </a:solidFill>
              </a:rPr>
              <a:t> Alves</a:t>
            </a:r>
            <a:endParaRPr lang="pt-BR" sz="2000" dirty="0"/>
          </a:p>
          <a:p>
            <a:pPr algn="ctr">
              <a:lnSpc>
                <a:spcPct val="150000"/>
              </a:lnSpc>
            </a:pPr>
            <a:endParaRPr lang="pt-BR" sz="2200" dirty="0"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A0425249-AE93-4A21-9738-EEC1D741AAAE}"/>
              </a:ext>
            </a:extLst>
          </p:cNvPr>
          <p:cNvSpPr txBox="1"/>
          <p:nvPr/>
        </p:nvSpPr>
        <p:spPr>
          <a:xfrm>
            <a:off x="2772229" y="1792392"/>
            <a:ext cx="664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ODONTOLOGIA BASEADA EM EVIDÊNCIA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3754E22A-2F5D-446D-9A9C-8AE71251E02F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25668B1A-2823-410D-BB7A-0C93342D13D8}"/>
              </a:ext>
            </a:extLst>
          </p:cNvPr>
          <p:cNvSpPr txBox="1"/>
          <p:nvPr/>
        </p:nvSpPr>
        <p:spPr>
          <a:xfrm>
            <a:off x="3090839" y="1419491"/>
            <a:ext cx="6328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Tutorial desenvolvido na disciplina de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2171887A-394D-496B-875F-68CDDDF1460F}"/>
              </a:ext>
            </a:extLst>
          </p:cNvPr>
          <p:cNvSpPr txBox="1"/>
          <p:nvPr/>
        </p:nvSpPr>
        <p:spPr>
          <a:xfrm>
            <a:off x="1447610" y="5782231"/>
            <a:ext cx="9294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Trata-se de um tutorial interativo. Clique nos ícones para obter as informações.</a:t>
            </a:r>
          </a:p>
          <a:p>
            <a:pPr algn="ctr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Clique </a:t>
            </a:r>
            <a:r>
              <a:rPr lang="pt-BR" u="sng" dirty="0">
                <a:solidFill>
                  <a:srgbClr val="FF0000"/>
                </a:solidFill>
                <a:hlinkClick r:id="rId3" action="ppaction://hlinksldjump"/>
              </a:rPr>
              <a:t>aqui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visualizar as referências.</a:t>
            </a:r>
          </a:p>
          <a:p>
            <a:pPr algn="ctr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9" name="Gráfico 18" descr="E-mail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7C2E4C8A-5290-479F-99D4-C58957507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2559" y="5872497"/>
            <a:ext cx="742797" cy="74279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27D67C4B-7024-406E-9D98-08DC653E1948}"/>
              </a:ext>
            </a:extLst>
          </p:cNvPr>
          <p:cNvSpPr txBox="1"/>
          <p:nvPr/>
        </p:nvSpPr>
        <p:spPr>
          <a:xfrm>
            <a:off x="10389135" y="6588383"/>
            <a:ext cx="143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2">
                    <a:lumMod val="50000"/>
                  </a:schemeClr>
                </a:solidFill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39972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SEU ESTUDO É DO TIPO: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3" name="Retângulo: Cantos Arredondados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03DCF7C0-EA7B-4B6D-A8F6-0FEF063D0DB6}"/>
              </a:ext>
            </a:extLst>
          </p:cNvPr>
          <p:cNvSpPr/>
          <p:nvPr/>
        </p:nvSpPr>
        <p:spPr>
          <a:xfrm>
            <a:off x="4767028" y="2215168"/>
            <a:ext cx="2797200" cy="7459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</a:t>
            </a:r>
          </a:p>
        </p:txBody>
      </p:sp>
      <p:sp>
        <p:nvSpPr>
          <p:cNvPr id="6" name="Retângulo: Cantos Arredondados 5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047CA424-3613-4D21-8284-7962E160259D}"/>
              </a:ext>
            </a:extLst>
          </p:cNvPr>
          <p:cNvSpPr/>
          <p:nvPr/>
        </p:nvSpPr>
        <p:spPr>
          <a:xfrm>
            <a:off x="4767028" y="3265670"/>
            <a:ext cx="2797200" cy="7459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CASO/CONTROLE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97591360-8B45-4D75-A218-02ADBC7C0014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2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85CFCCD-307E-46D1-8EB7-17A4CEE65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4872D4A4-D9C7-4A0D-BE29-1946908AA690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sp>
        <p:nvSpPr>
          <p:cNvPr id="8" name="Retângulo: Cantos Arredondados 7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5623584C-90B7-4D36-AE53-62DCE58DA11E}"/>
              </a:ext>
            </a:extLst>
          </p:cNvPr>
          <p:cNvSpPr/>
          <p:nvPr/>
        </p:nvSpPr>
        <p:spPr>
          <a:xfrm>
            <a:off x="4767028" y="4316172"/>
            <a:ext cx="2797200" cy="74591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TRANSVERSAL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65780" y="568339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PARTICIPANTES</a:t>
              </a:r>
            </a:p>
          </p:txBody>
        </p:sp>
      </p:grpSp>
      <p:sp>
        <p:nvSpPr>
          <p:cNvPr id="10" name="Retângulo: Cantos Arredondados 9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75B8D602-EED3-4F87-BA6B-7ED45BECF761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17AF1F4B-7D08-4187-AF94-07E548C0279D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1" name="Modelo 3D 20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51E34042-21BE-434D-AEF8-4FFF113A95A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" name="Modelo 3D 20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51E34042-21BE-434D-AEF8-4FFF113A95A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" name="CaixaDeTexto 21">
              <a:extLst>
                <a:ext uri="{FF2B5EF4-FFF2-40B4-BE49-F238E27FC236}">
                  <a16:creationId xmlns="" xmlns:a16="http://schemas.microsoft.com/office/drawing/2014/main" id="{4DC7D945-CC11-4B12-8BB0-EAB069731553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703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SEU ESTUDO É DO TIPO: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3" name="Retângulo: Cantos Arredondados 2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03DCF7C0-EA7B-4B6D-A8F6-0FEF063D0DB6}"/>
              </a:ext>
            </a:extLst>
          </p:cNvPr>
          <p:cNvSpPr/>
          <p:nvPr/>
        </p:nvSpPr>
        <p:spPr>
          <a:xfrm>
            <a:off x="987902" y="1654942"/>
            <a:ext cx="2797200" cy="7459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C15D646D-6273-4D40-A9D1-79E22EF63A42}"/>
              </a:ext>
            </a:extLst>
          </p:cNvPr>
          <p:cNvSpPr txBox="1"/>
          <p:nvPr/>
        </p:nvSpPr>
        <p:spPr>
          <a:xfrm>
            <a:off x="2058100" y="2866591"/>
            <a:ext cx="8429659" cy="1261884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presente os critérios de elegibilidade, fontes e métodos de seleção dos participantes. Descreva os métodos de acompanhamento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677034" y="2684966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1214565" y="2962497"/>
            <a:ext cx="5597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6a</a:t>
            </a:r>
          </a:p>
        </p:txBody>
      </p:sp>
      <p:sp>
        <p:nvSpPr>
          <p:cNvPr id="8" name="Retângulo: Cantos Arredondados 7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7D4DB170-FE28-42DA-A5FF-222F3B58E7CB}"/>
              </a:ext>
            </a:extLst>
          </p:cNvPr>
          <p:cNvSpPr/>
          <p:nvPr/>
        </p:nvSpPr>
        <p:spPr>
          <a:xfrm>
            <a:off x="4874330" y="4197609"/>
            <a:ext cx="2797200" cy="74591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 ESTUDO É PAREADO!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6FDB99A0-A486-440A-A338-636395BB4B21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0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63CEA144-A68A-4631-B010-531FE8A5D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89CCCA2A-F2F1-4897-95F0-C89B14F5FE51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65780" y="51531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PARTICIPANTES</a:t>
              </a:r>
            </a:p>
          </p:txBody>
        </p:sp>
      </p:grpSp>
      <p:sp>
        <p:nvSpPr>
          <p:cNvPr id="9" name="Retângulo: Cantos Arredondados 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7D66337D-2EF9-4DA3-906C-41E0DAFB6D72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6" name="Retângulo: Cantos Arredondados 5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C2D55A1B-8408-42BB-93D2-EB191D19B77A}"/>
              </a:ext>
            </a:extLst>
          </p:cNvPr>
          <p:cNvSpPr/>
          <p:nvPr/>
        </p:nvSpPr>
        <p:spPr>
          <a:xfrm>
            <a:off x="623034" y="5711204"/>
            <a:ext cx="1655471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sp>
        <p:nvSpPr>
          <p:cNvPr id="10" name="Retângulo: Cantos Arredondados 9">
            <a:hlinkClick r:id="rId11" action="ppaction://hlinksldjump" highlightClick="1"/>
            <a:extLst>
              <a:ext uri="{FF2B5EF4-FFF2-40B4-BE49-F238E27FC236}">
                <a16:creationId xmlns="" xmlns:a16="http://schemas.microsoft.com/office/drawing/2014/main" id="{BC45CEC2-AC12-4103-9FB3-0678865F4AA0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05C6C84F-AB04-4051-A40B-38408A843C6B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2" action="ppaction://hlinksldjump" highlightClick="1"/>
                  <a:extLst>
                    <a:ext uri="{FF2B5EF4-FFF2-40B4-BE49-F238E27FC236}">
                      <a16:creationId xmlns:a16="http://schemas.microsoft.com/office/drawing/2014/main" id="{769E6195-F924-4E58-B030-F3B81ED4EC2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2" action="ppaction://hlinksldjump" highlightClick="1"/>
                  <a:extLst>
                    <a:ext uri="{FF2B5EF4-FFF2-40B4-BE49-F238E27FC236}">
                      <a16:creationId xmlns="" xmlns:a16="http://schemas.microsoft.com/office/drawing/2014/main" id="{769E6195-F924-4E58-B030-F3B81ED4EC2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C3AFD2CD-DEA9-467F-8615-2FC275ACAD08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2821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SEU ESTUDO É DO TIPO: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3" name="Retângulo: Cantos Arredondados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03DCF7C0-EA7B-4B6D-A8F6-0FEF063D0DB6}"/>
              </a:ext>
            </a:extLst>
          </p:cNvPr>
          <p:cNvSpPr/>
          <p:nvPr/>
        </p:nvSpPr>
        <p:spPr>
          <a:xfrm>
            <a:off x="987902" y="1654942"/>
            <a:ext cx="2797200" cy="7459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 PAREADO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C15D646D-6273-4D40-A9D1-79E22EF63A42}"/>
              </a:ext>
            </a:extLst>
          </p:cNvPr>
          <p:cNvSpPr txBox="1"/>
          <p:nvPr/>
        </p:nvSpPr>
        <p:spPr>
          <a:xfrm>
            <a:off x="2026640" y="3210518"/>
            <a:ext cx="8429659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ara os estudos pareados, apresente os critérios de</a:t>
            </a:r>
          </a:p>
          <a:p>
            <a:pPr algn="ctr"/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pareamento e o número de expostos e não expostos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677034" y="2867846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181856" y="51531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PARTICIPANTES</a:t>
              </a:r>
            </a:p>
          </p:txBody>
        </p:sp>
      </p:grpSp>
      <p:sp>
        <p:nvSpPr>
          <p:cNvPr id="6" name="Retângulo: Cantos Arredondados 5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8" name="Retângulo: Cantos Arredondados 7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1397FEE9-31BA-4B83-BCA4-C7B715988904}"/>
              </a:ext>
            </a:extLst>
          </p:cNvPr>
          <p:cNvSpPr/>
          <p:nvPr/>
        </p:nvSpPr>
        <p:spPr>
          <a:xfrm>
            <a:off x="623034" y="5711204"/>
            <a:ext cx="1655471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02E6049-E05F-4388-A569-41935821DD63}"/>
              </a:ext>
            </a:extLst>
          </p:cNvPr>
          <p:cNvSpPr txBox="1"/>
          <p:nvPr/>
        </p:nvSpPr>
        <p:spPr>
          <a:xfrm>
            <a:off x="1198811" y="3140904"/>
            <a:ext cx="5597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6b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="" xmlns:a16="http://schemas.microsoft.com/office/drawing/2014/main" id="{BCA54ECE-4BC5-4B47-91B6-8F424A04C1BE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1" name="Modelo 3D 30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E2983C3C-6690-493B-B165-7072D92E3B4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Modelo 3D 30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E2983C3C-6690-493B-B165-7072D92E3B4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2" name="CaixaDeTexto 31">
              <a:extLst>
                <a:ext uri="{FF2B5EF4-FFF2-40B4-BE49-F238E27FC236}">
                  <a16:creationId xmlns="" xmlns:a16="http://schemas.microsoft.com/office/drawing/2014/main" id="{14D59E5A-201E-4E89-B3A5-A6716B5D0F20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758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SEU ESTUDO É DO TIPO: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C15D646D-6273-4D40-A9D1-79E22EF63A42}"/>
              </a:ext>
            </a:extLst>
          </p:cNvPr>
          <p:cNvSpPr txBox="1"/>
          <p:nvPr/>
        </p:nvSpPr>
        <p:spPr>
          <a:xfrm>
            <a:off x="2058100" y="2887583"/>
            <a:ext cx="8429659" cy="160043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presente os critérios de elegibilidade, as fontes e o</a:t>
            </a:r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 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critério-diagnóstico para identificação dos casos e os métodos de seleção dos controles. Descreva a justificativa para a eleição dos casos e controles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677034" y="2867846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94808" y="568339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PARTICIPANTES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8" name="Retângulo: Cantos Arredondados 7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4B06761D-1E30-4576-943D-F86158F78187}"/>
              </a:ext>
            </a:extLst>
          </p:cNvPr>
          <p:cNvSpPr/>
          <p:nvPr/>
        </p:nvSpPr>
        <p:spPr>
          <a:xfrm>
            <a:off x="987902" y="1660938"/>
            <a:ext cx="2797200" cy="7459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CASO/CONTROLE</a:t>
            </a:r>
          </a:p>
        </p:txBody>
      </p:sp>
      <p:sp>
        <p:nvSpPr>
          <p:cNvPr id="9" name="Retângulo: Cantos Arredondados 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B7F76D0E-FDE1-496B-A21E-CE3A5824696D}"/>
              </a:ext>
            </a:extLst>
          </p:cNvPr>
          <p:cNvSpPr/>
          <p:nvPr/>
        </p:nvSpPr>
        <p:spPr>
          <a:xfrm>
            <a:off x="4874330" y="4653465"/>
            <a:ext cx="2797200" cy="74591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 ESTUDO É PAREADO!</a:t>
            </a:r>
          </a:p>
        </p:txBody>
      </p:sp>
      <p:sp>
        <p:nvSpPr>
          <p:cNvPr id="3" name="Retângulo: Cantos Arredondados 2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898128F7-AE34-4A7B-A6B1-BF7B5BF3CB73}"/>
              </a:ext>
            </a:extLst>
          </p:cNvPr>
          <p:cNvSpPr/>
          <p:nvPr/>
        </p:nvSpPr>
        <p:spPr>
          <a:xfrm>
            <a:off x="623034" y="5711204"/>
            <a:ext cx="1655471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EE582C35-AA5B-4723-A7A2-253CBA6FF2B8}"/>
              </a:ext>
            </a:extLst>
          </p:cNvPr>
          <p:cNvSpPr txBox="1"/>
          <p:nvPr/>
        </p:nvSpPr>
        <p:spPr>
          <a:xfrm>
            <a:off x="1201477" y="3140462"/>
            <a:ext cx="5597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6a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9A8897C3-3583-4EFB-94A9-EE63464D40AA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5252B968-0B79-40D0-B988-2C488F62E29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5252B968-0B79-40D0-B988-2C488F62E29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B93E5CD9-F421-4C97-A86D-64FCCEDD27FB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3209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SEU ESTUDO É DO TIPO: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C15D646D-6273-4D40-A9D1-79E22EF63A42}"/>
              </a:ext>
            </a:extLst>
          </p:cNvPr>
          <p:cNvSpPr txBox="1"/>
          <p:nvPr/>
        </p:nvSpPr>
        <p:spPr>
          <a:xfrm>
            <a:off x="2021634" y="3184168"/>
            <a:ext cx="8429659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ara os estudos pareados, apresente os critérios de</a:t>
            </a:r>
          </a:p>
          <a:p>
            <a:pPr algn="ctr"/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pareamento e o número de controles para cada caso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677034" y="2867846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1212740" y="3166104"/>
            <a:ext cx="5457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6b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181856" y="51531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PARTICIPANTES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8" name="Retângulo: Cantos Arredondados 7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4B06761D-1E30-4576-943D-F86158F78187}"/>
              </a:ext>
            </a:extLst>
          </p:cNvPr>
          <p:cNvSpPr/>
          <p:nvPr/>
        </p:nvSpPr>
        <p:spPr>
          <a:xfrm>
            <a:off x="987902" y="1660938"/>
            <a:ext cx="2797200" cy="7459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CASO/CONTROLE PAREADO</a:t>
            </a:r>
          </a:p>
        </p:txBody>
      </p:sp>
      <p:sp>
        <p:nvSpPr>
          <p:cNvPr id="9" name="Retângulo: Cantos Arredondados 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CC93F57F-2F23-47C7-9CE9-75BE229641CD}"/>
              </a:ext>
            </a:extLst>
          </p:cNvPr>
          <p:cNvSpPr/>
          <p:nvPr/>
        </p:nvSpPr>
        <p:spPr>
          <a:xfrm>
            <a:off x="4839491" y="4432350"/>
            <a:ext cx="2511188" cy="681694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NÃO ESTOU CERTO SE É PAREADO!</a:t>
            </a:r>
          </a:p>
        </p:txBody>
      </p:sp>
      <p:sp>
        <p:nvSpPr>
          <p:cNvPr id="10" name="Retângulo: Cantos Arredondados 9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98B2EBB6-4EDD-4F48-815E-A191FE1064F9}"/>
              </a:ext>
            </a:extLst>
          </p:cNvPr>
          <p:cNvSpPr/>
          <p:nvPr/>
        </p:nvSpPr>
        <p:spPr>
          <a:xfrm>
            <a:off x="623034" y="5711204"/>
            <a:ext cx="1655471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AE850D15-1D32-41BE-B386-DE02A9373601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FF3C011E-A416-4BD7-A8F3-67FBBE61D5C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FF3C011E-A416-4BD7-A8F3-67FBBE61D5C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796514E0-26C7-4626-BEA5-906B1A021DCF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641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SEU ESTUDO É DO TIPO: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8" name="Retângulo: Cantos Arredondados 7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4B06761D-1E30-4576-943D-F86158F78187}"/>
              </a:ext>
            </a:extLst>
          </p:cNvPr>
          <p:cNvSpPr/>
          <p:nvPr/>
        </p:nvSpPr>
        <p:spPr>
          <a:xfrm>
            <a:off x="987902" y="1660938"/>
            <a:ext cx="2797200" cy="7459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CASO/CONTROLE PAREADO</a:t>
            </a:r>
          </a:p>
        </p:txBody>
      </p:sp>
      <p:sp>
        <p:nvSpPr>
          <p:cNvPr id="3" name="Retângulo: Cantos Arredondados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B7113A01-4314-452B-A005-5EC4CE308B4B}"/>
              </a:ext>
            </a:extLst>
          </p:cNvPr>
          <p:cNvSpPr/>
          <p:nvPr/>
        </p:nvSpPr>
        <p:spPr>
          <a:xfrm>
            <a:off x="623034" y="5711204"/>
            <a:ext cx="1655471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66F99E0F-F38A-4DF5-BD46-EBC7AE3C6EAA}"/>
              </a:ext>
            </a:extLst>
          </p:cNvPr>
          <p:cNvSpPr txBox="1"/>
          <p:nvPr/>
        </p:nvSpPr>
        <p:spPr>
          <a:xfrm>
            <a:off x="987902" y="2883588"/>
            <a:ext cx="10311241" cy="2277547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231F20"/>
                </a:solidFill>
                <a:latin typeface="Consolas" panose="020B0609020204030204" pitchFamily="49" charset="0"/>
              </a:rPr>
              <a:t>O </a:t>
            </a:r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pareamento ocorre quando, para cada caso, são recrutados um ou mais controles idênticos com relação à certas características outras que não o fator sobre investigação</a:t>
            </a:r>
            <a:r>
              <a:rPr lang="pt-BR" sz="2200" baseline="30000" dirty="0">
                <a:solidFill>
                  <a:srgbClr val="231F20"/>
                </a:solidFill>
                <a:latin typeface="Consolas" panose="020B0609020204030204" pitchFamily="49" charset="0"/>
              </a:rPr>
              <a:t>1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  <a:p>
            <a:pPr algn="ctr"/>
            <a:endParaRPr lang="pt-BR" sz="220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algn="ctr"/>
            <a:r>
              <a:rPr lang="pt-BR" sz="2200" b="1" dirty="0">
                <a:solidFill>
                  <a:srgbClr val="231F20"/>
                </a:solidFill>
                <a:latin typeface="Consolas" panose="020B0609020204030204" pitchFamily="49" charset="0"/>
              </a:rPr>
              <a:t>A</a:t>
            </a:r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s variáveis escolhidas nesse processo de pareamento são aquelas suspeitas de serem variáveis de confundimento</a:t>
            </a:r>
            <a:r>
              <a:rPr lang="pt-BR" sz="2200" baseline="30000" dirty="0">
                <a:solidFill>
                  <a:srgbClr val="231F20"/>
                </a:solidFill>
                <a:latin typeface="Consolas" panose="020B0609020204030204" pitchFamily="49" charset="0"/>
              </a:rPr>
              <a:t>1</a:t>
            </a:r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10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SEU ESTUDO É DO TIPO: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C15D646D-6273-4D40-A9D1-79E22EF63A42}"/>
              </a:ext>
            </a:extLst>
          </p:cNvPr>
          <p:cNvSpPr txBox="1"/>
          <p:nvPr/>
        </p:nvSpPr>
        <p:spPr>
          <a:xfrm>
            <a:off x="2021634" y="3210518"/>
            <a:ext cx="8429659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presente os critérios de elegibilidade, as fontes</a:t>
            </a:r>
          </a:p>
          <a:p>
            <a:pPr algn="ctr"/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 os métodos de seleção dos participantes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677034" y="2867846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65780" y="568339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PARTICIPANTES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9" name="Retângulo: Cantos Arredondados 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32C0690B-F6A9-4F64-B877-9913C8D70AC2}"/>
              </a:ext>
            </a:extLst>
          </p:cNvPr>
          <p:cNvSpPr/>
          <p:nvPr/>
        </p:nvSpPr>
        <p:spPr>
          <a:xfrm>
            <a:off x="987902" y="1670018"/>
            <a:ext cx="2797200" cy="74591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TRANSVERSAL</a:t>
            </a:r>
          </a:p>
        </p:txBody>
      </p:sp>
      <p:sp>
        <p:nvSpPr>
          <p:cNvPr id="3" name="Retângulo: Cantos Arredondados 2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15BC28E6-5D22-4EA3-9E3F-DFBAF034BCEA}"/>
              </a:ext>
            </a:extLst>
          </p:cNvPr>
          <p:cNvSpPr/>
          <p:nvPr/>
        </p:nvSpPr>
        <p:spPr>
          <a:xfrm>
            <a:off x="623034" y="5711204"/>
            <a:ext cx="1655471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D38C5C06-E604-4776-8716-219F4B04A199}"/>
              </a:ext>
            </a:extLst>
          </p:cNvPr>
          <p:cNvSpPr txBox="1"/>
          <p:nvPr/>
        </p:nvSpPr>
        <p:spPr>
          <a:xfrm>
            <a:off x="1214315" y="3162337"/>
            <a:ext cx="5597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6a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="" xmlns:a16="http://schemas.microsoft.com/office/drawing/2014/main" id="{B507348D-29AD-4578-A052-D788A01DE102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1" name="Modelo 3D 30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C94A75FB-549D-4EB5-A22F-6F9E9FFA56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Modelo 3D 30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C94A75FB-549D-4EB5-A22F-6F9E9FFA56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2" name="CaixaDeTexto 31">
              <a:extLst>
                <a:ext uri="{FF2B5EF4-FFF2-40B4-BE49-F238E27FC236}">
                  <a16:creationId xmlns="" xmlns:a16="http://schemas.microsoft.com/office/drawing/2014/main" id="{7CD4F60D-DCE1-4F55-8BA0-D949920132FE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849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125610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C15D646D-6273-4D40-A9D1-79E22EF63A42}"/>
              </a:ext>
            </a:extLst>
          </p:cNvPr>
          <p:cNvSpPr txBox="1"/>
          <p:nvPr/>
        </p:nvSpPr>
        <p:spPr>
          <a:xfrm>
            <a:off x="1598600" y="2164614"/>
            <a:ext cx="1464348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efina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:</a:t>
            </a:r>
            <a:endParaRPr lang="pt-BR" sz="2200" dirty="0">
              <a:latin typeface="Consolas" panose="020B0609020204030204" pitchFamily="49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69289" y="2747905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703470" y="3046163"/>
            <a:ext cx="480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7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79586" y="51909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VARIÁVEIS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443916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92D219AD-4697-41EE-8EC2-B3AC534BF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2083708"/>
              </p:ext>
            </p:extLst>
          </p:nvPr>
        </p:nvGraphicFramePr>
        <p:xfrm>
          <a:off x="3557220" y="1833755"/>
          <a:ext cx="5449130" cy="2545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973FBB32-A23F-469E-8B62-AD552D00D3E6}"/>
              </a:ext>
            </a:extLst>
          </p:cNvPr>
          <p:cNvSpPr txBox="1"/>
          <p:nvPr/>
        </p:nvSpPr>
        <p:spPr>
          <a:xfrm>
            <a:off x="1477727" y="4537478"/>
            <a:ext cx="9234716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231F20"/>
                </a:solidFill>
                <a:latin typeface="Consolas" panose="020B0609020204030204" pitchFamily="49" charset="0"/>
              </a:rPr>
              <a:t>A</a:t>
            </a:r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presente os critérios de diagnóstico, quando necessário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r>
              <a:rPr lang="pt-BR" sz="3200" b="1" dirty="0">
                <a:solidFill>
                  <a:srgbClr val="231F20"/>
                </a:solidFill>
                <a:latin typeface="Consolas" panose="020B0609020204030204" pitchFamily="49" charset="0"/>
              </a:rPr>
              <a:t> </a:t>
            </a:r>
            <a:endParaRPr lang="pt-BR" sz="2200" dirty="0">
              <a:latin typeface="Consolas" panose="020B0609020204030204" pitchFamily="49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030A2611-8902-4508-B299-BED22D1B4188}"/>
              </a:ext>
            </a:extLst>
          </p:cNvPr>
          <p:cNvSpPr txBox="1"/>
          <p:nvPr/>
        </p:nvSpPr>
        <p:spPr>
          <a:xfrm>
            <a:off x="69289" y="6495111"/>
            <a:ext cx="5609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Adaptado de Alves, Barros,  Lopes, Silva, Araújo e Loretto, 2019</a:t>
            </a:r>
            <a:r>
              <a:rPr lang="pt-BR" sz="1400" baseline="300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2" name="Retângulo: Cantos Arredondados 11">
            <a:hlinkClick r:id="rId14" action="ppaction://hlinksldjump" highlightClick="1"/>
            <a:extLst>
              <a:ext uri="{FF2B5EF4-FFF2-40B4-BE49-F238E27FC236}">
                <a16:creationId xmlns="" xmlns:a16="http://schemas.microsoft.com/office/drawing/2014/main" id="{0A058611-FA46-4CF3-A33E-DA5B685CF89D}"/>
              </a:ext>
            </a:extLst>
          </p:cNvPr>
          <p:cNvSpPr/>
          <p:nvPr/>
        </p:nvSpPr>
        <p:spPr>
          <a:xfrm>
            <a:off x="623034" y="5443916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sp>
        <p:nvSpPr>
          <p:cNvPr id="13" name="Retângulo: Cantos Arredondados 12">
            <a:hlinkClick r:id="rId15" action="ppaction://hlinksldjump" highlightClick="1"/>
            <a:extLst>
              <a:ext uri="{FF2B5EF4-FFF2-40B4-BE49-F238E27FC236}">
                <a16:creationId xmlns="" xmlns:a16="http://schemas.microsoft.com/office/drawing/2014/main" id="{4EA83058-7BE4-4CF9-8625-5A3B26F28511}"/>
              </a:ext>
            </a:extLst>
          </p:cNvPr>
          <p:cNvSpPr/>
          <p:nvPr/>
        </p:nvSpPr>
        <p:spPr>
          <a:xfrm>
            <a:off x="4246890" y="5443916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74181423-079E-441E-B9DB-189C55913E50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6" action="ppaction://hlinksldjump" highlightClick="1"/>
                  <a:extLst>
                    <a:ext uri="{FF2B5EF4-FFF2-40B4-BE49-F238E27FC236}">
                      <a16:creationId xmlns:a16="http://schemas.microsoft.com/office/drawing/2014/main" id="{453776E3-9DC7-4736-850B-0CC5FFDAB73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7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8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6" action="ppaction://hlinksldjump" highlightClick="1"/>
                  <a:extLst>
                    <a:ext uri="{FF2B5EF4-FFF2-40B4-BE49-F238E27FC236}">
                      <a16:creationId xmlns="" xmlns:a16="http://schemas.microsoft.com/office/drawing/2014/main" id="{453776E3-9DC7-4736-850B-0CC5FFDAB73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8F0EF1AA-44E2-4F68-989A-E6A9E5AA61D0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272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10" name="Retângulo: Cantos Arredondados 9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88AE789E-B972-4126-9C59-BB063FE48F09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A4299AB6-4CFD-4749-9801-121B16B01D47}"/>
              </a:ext>
            </a:extLst>
          </p:cNvPr>
          <p:cNvGrpSpPr/>
          <p:nvPr/>
        </p:nvGrpSpPr>
        <p:grpSpPr>
          <a:xfrm>
            <a:off x="431092" y="1193808"/>
            <a:ext cx="1925230" cy="1155138"/>
            <a:chOff x="297844" y="1612"/>
            <a:chExt cx="1925230" cy="115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Retângulo 31">
              <a:extLst>
                <a:ext uri="{FF2B5EF4-FFF2-40B4-BE49-F238E27FC236}">
                  <a16:creationId xmlns="" xmlns:a16="http://schemas.microsoft.com/office/drawing/2014/main" id="{6BA6BA2C-E5D4-493A-A36B-104F6C799543}"/>
                </a:ext>
              </a:extLst>
            </p:cNvPr>
            <p:cNvSpPr/>
            <p:nvPr/>
          </p:nvSpPr>
          <p:spPr>
            <a:xfrm>
              <a:off x="297844" y="1612"/>
              <a:ext cx="1925230" cy="11551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BBA4CC82-B038-4A9F-B5BF-E876ECA6FC66}"/>
                </a:ext>
              </a:extLst>
            </p:cNvPr>
            <p:cNvSpPr txBox="1"/>
            <p:nvPr/>
          </p:nvSpPr>
          <p:spPr>
            <a:xfrm>
              <a:off x="297844" y="1612"/>
              <a:ext cx="1925230" cy="11551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3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Desfecho</a:t>
              </a: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1D34DB9F-DF8A-4740-94F8-7F7AE47C7EB9}"/>
              </a:ext>
            </a:extLst>
          </p:cNvPr>
          <p:cNvSpPr txBox="1"/>
          <p:nvPr/>
        </p:nvSpPr>
        <p:spPr>
          <a:xfrm>
            <a:off x="1312091" y="2973838"/>
            <a:ext cx="9557240" cy="1415772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T</a:t>
            </a:r>
            <a:r>
              <a:rPr lang="pt-BR" sz="2200" dirty="0">
                <a:latin typeface="Consolas" panose="020B0609020204030204" pitchFamily="49" charset="0"/>
              </a:rPr>
              <a:t>ambém denominado de evento, são variáveis que são monitorizadas durante um estudo para documentar o impacto que uma dada exposição tem na saúde de uma população</a:t>
            </a:r>
            <a:r>
              <a:rPr lang="pt-BR" sz="2200" baseline="30000" dirty="0">
                <a:latin typeface="Consolas" panose="020B0609020204030204" pitchFamily="49" charset="0"/>
              </a:rPr>
              <a:t>1,6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  <a:r>
              <a:rPr lang="pt-BR" sz="3200" dirty="0"/>
              <a:t> </a:t>
            </a:r>
            <a:endParaRPr lang="pt-BR" sz="2200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42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2D86A108-204C-4E41-9BD9-58FC5EF98093}"/>
              </a:ext>
            </a:extLst>
          </p:cNvPr>
          <p:cNvGrpSpPr/>
          <p:nvPr/>
        </p:nvGrpSpPr>
        <p:grpSpPr>
          <a:xfrm>
            <a:off x="431092" y="1196039"/>
            <a:ext cx="1925230" cy="1155138"/>
            <a:chOff x="2415598" y="1612"/>
            <a:chExt cx="1925230" cy="115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tângulo 20">
              <a:extLst>
                <a:ext uri="{FF2B5EF4-FFF2-40B4-BE49-F238E27FC236}">
                  <a16:creationId xmlns="" xmlns:a16="http://schemas.microsoft.com/office/drawing/2014/main" id="{03DA15FE-7C5B-4674-A3C8-2D6CFF76A0BA}"/>
                </a:ext>
              </a:extLst>
            </p:cNvPr>
            <p:cNvSpPr/>
            <p:nvPr/>
          </p:nvSpPr>
          <p:spPr>
            <a:xfrm>
              <a:off x="2415598" y="1612"/>
              <a:ext cx="1925230" cy="11551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aixaDeTexto 21">
              <a:extLst>
                <a:ext uri="{FF2B5EF4-FFF2-40B4-BE49-F238E27FC236}">
                  <a16:creationId xmlns="" xmlns:a16="http://schemas.microsoft.com/office/drawing/2014/main" id="{3E9EF76A-D2E9-4D06-BA93-9D431525E5B1}"/>
                </a:ext>
              </a:extLst>
            </p:cNvPr>
            <p:cNvSpPr txBox="1"/>
            <p:nvPr/>
          </p:nvSpPr>
          <p:spPr>
            <a:xfrm>
              <a:off x="2415598" y="1612"/>
              <a:ext cx="1925230" cy="11551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300" kern="1200" dirty="0">
                  <a:solidFill>
                    <a:schemeClr val="bg1"/>
                  </a:solidFill>
                </a:rPr>
                <a:t>Exposição</a:t>
              </a:r>
            </a:p>
          </p:txBody>
        </p:sp>
      </p:grpSp>
      <p:sp>
        <p:nvSpPr>
          <p:cNvPr id="3" name="Retângulo: Cantos Arredondados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DABCD1AF-BD44-4580-AC08-C7A8FEA9023D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2202D385-18EB-444F-BD0A-56900565244B}"/>
              </a:ext>
            </a:extLst>
          </p:cNvPr>
          <p:cNvSpPr txBox="1"/>
          <p:nvPr/>
        </p:nvSpPr>
        <p:spPr>
          <a:xfrm>
            <a:off x="1312091" y="2973838"/>
            <a:ext cx="9557240" cy="1754326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Consolas" panose="020B0609020204030204" pitchFamily="49" charset="0"/>
              </a:rPr>
              <a:t>O </a:t>
            </a:r>
            <a:r>
              <a:rPr lang="pt-BR" sz="2200" dirty="0">
                <a:latin typeface="Consolas" panose="020B0609020204030204" pitchFamily="49" charset="0"/>
              </a:rPr>
              <a:t>termo exposição se refere não somente a fatores de risco, mas também aos de proteção. Inclui quaisquer características de um indivíduo ou quaisquer agentes com os quais ele entre em contato e que possam ser importantes para a saúde</a:t>
            </a:r>
            <a:r>
              <a:rPr lang="pt-BR" sz="2200" baseline="30000" dirty="0">
                <a:latin typeface="Consolas" panose="020B0609020204030204" pitchFamily="49" charset="0"/>
              </a:rPr>
              <a:t>1,6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  <a:r>
              <a:rPr lang="pt-BR" sz="3200" dirty="0"/>
              <a:t> </a:t>
            </a:r>
            <a:endParaRPr lang="pt-BR" sz="2200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2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5F964E5-BA4D-4445-A898-A86F113D76E3}"/>
              </a:ext>
            </a:extLst>
          </p:cNvPr>
          <p:cNvSpPr txBox="1"/>
          <p:nvPr/>
        </p:nvSpPr>
        <p:spPr>
          <a:xfrm>
            <a:off x="1241098" y="1076998"/>
            <a:ext cx="10063665" cy="207120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1" dirty="0"/>
              <a:t>STROBE</a:t>
            </a:r>
            <a:r>
              <a:rPr lang="pt-BR" sz="2200" dirty="0"/>
              <a:t> representa uma iniciativa colaborativa internacional de epidemiologistas, metodologistas, estatísticos, pesquisadores e editores de periódicos envolvidos na condução e divulgação de estudos observacionais, com o objetivo comum de </a:t>
            </a:r>
            <a:r>
              <a:rPr lang="pt-BR" sz="2200" b="1" dirty="0"/>
              <a:t>fortalecer o relato de estudos observacionais em Epidemiologia</a:t>
            </a:r>
            <a:r>
              <a:rPr lang="pt-BR" sz="2200" baseline="30000" dirty="0"/>
              <a:t>1,2</a:t>
            </a:r>
            <a:r>
              <a:rPr lang="pt-BR" sz="2200" dirty="0"/>
              <a:t>.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8765B9C5-CEF1-43DD-801B-FF14F38C52E3}"/>
              </a:ext>
            </a:extLst>
          </p:cNvPr>
          <p:cNvGrpSpPr/>
          <p:nvPr/>
        </p:nvGrpSpPr>
        <p:grpSpPr>
          <a:xfrm>
            <a:off x="406579" y="3690189"/>
            <a:ext cx="2803494" cy="1186652"/>
            <a:chOff x="411424" y="1106969"/>
            <a:chExt cx="2803494" cy="1186652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1" name="Modelo 3D 10" descr="&#10;">
                  <a:hlinkClick r:id="rId3" highlightClick="1"/>
                  <a:extLst>
                    <a:ext uri="{FF2B5EF4-FFF2-40B4-BE49-F238E27FC236}">
                      <a16:creationId xmlns:a16="http://schemas.microsoft.com/office/drawing/2014/main" id="{F1C99DD4-B845-4B9C-A92D-EFA0744C8050}"/>
                    </a:ext>
                    <a:ext uri="{C183D7F6-B498-43B3-948B-1728B52AA6E4}">
                      <adec:decorative xmlns:adec="http://schemas.microsoft.com/office/drawing/2017/decorative" val="0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4598128"/>
                    </p:ext>
                  </p:extLst>
                </p:nvPr>
              </p:nvGraphicFramePr>
              <p:xfrm>
                <a:off x="411424" y="1106969"/>
                <a:ext cx="1309292" cy="1186652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309292" cy="1186652"/>
                      </a:xfrm>
                      <a:prstGeom prst="rect">
                        <a:avLst/>
                      </a:prstGeom>
                    </am3d:spPr>
                    <am3d:camera>
                      <am3d:pos x="0" y="0" z="59795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752410" d="1000000"/>
                      <am3d:preTrans dx="-17255" dy="-13837939" dz="3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0000" ay="1800000" az="600000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58536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Modelo 3D 10" descr="&#10;">
                  <a:hlinkClick r:id="rId3" highlightClick="1"/>
                  <a:extLst>
                    <a:ext uri="{FF2B5EF4-FFF2-40B4-BE49-F238E27FC236}">
                      <a16:creationId xmlns="" xmlns:a16="http://schemas.microsoft.com/office/drawing/2014/main" id="{F1C99DD4-B845-4B9C-A92D-EFA0744C8050}"/>
                    </a:ext>
                    <a:ext uri="{C183D7F6-B498-43B3-948B-1728B52AA6E4}">
                      <adec:decorative xmlns="" xmlns:adec="http://schemas.microsoft.com/office/drawing/2017/decorative" val="0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6579" y="3690189"/>
                  <a:ext cx="1309292" cy="118665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CaixaDeTexto 11">
              <a:extLst>
                <a:ext uri="{FF2B5EF4-FFF2-40B4-BE49-F238E27FC236}">
                  <a16:creationId xmlns="" xmlns:a16="http://schemas.microsoft.com/office/drawing/2014/main" id="{6EA73DB6-55EA-4FF2-A050-D067895209A9}"/>
                </a:ext>
              </a:extLst>
            </p:cNvPr>
            <p:cNvSpPr txBox="1"/>
            <p:nvPr/>
          </p:nvSpPr>
          <p:spPr>
            <a:xfrm>
              <a:off x="1439710" y="1543615"/>
              <a:ext cx="1775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Acesso à página oficial STROBE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6769743D-B864-4373-B98E-C266A08D4965}"/>
              </a:ext>
            </a:extLst>
          </p:cNvPr>
          <p:cNvGrpSpPr/>
          <p:nvPr/>
        </p:nvGrpSpPr>
        <p:grpSpPr>
          <a:xfrm>
            <a:off x="5263689" y="3631501"/>
            <a:ext cx="2492159" cy="1638018"/>
            <a:chOff x="420945" y="2691179"/>
            <a:chExt cx="2492159" cy="1638018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0" name="Modelo 3D 19" descr="Lista de verificação">
                  <a:hlinkClick r:id="rId7" highlightClick="1"/>
                  <a:extLst>
                    <a:ext uri="{FF2B5EF4-FFF2-40B4-BE49-F238E27FC236}">
                      <a16:creationId xmlns:a16="http://schemas.microsoft.com/office/drawing/2014/main" id="{2BEADEB8-F73D-4864-8AE9-E604DF39ED1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19853244"/>
                    </p:ext>
                  </p:extLst>
                </p:nvPr>
              </p:nvGraphicFramePr>
              <p:xfrm>
                <a:off x="420945" y="2691179"/>
                <a:ext cx="1009242" cy="1638018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009242" cy="1638018"/>
                      </a:xfrm>
                      <a:prstGeom prst="rect">
                        <a:avLst/>
                      </a:prstGeom>
                    </am3d:spPr>
                    <am3d:camera>
                      <am3d:pos x="0" y="0" z="6161684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3313" d="1000000"/>
                      <am3d:preTrans dx="-2" dy="-8018320" dz="-1001795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021277" ay="-3" az="-4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201848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0" name="Modelo 3D 19" descr="Lista de verificação">
                  <a:hlinkClick r:id="rId7" highlightClick="1"/>
                  <a:extLst>
                    <a:ext uri="{FF2B5EF4-FFF2-40B4-BE49-F238E27FC236}">
                      <a16:creationId xmlns="" xmlns:a16="http://schemas.microsoft.com/office/drawing/2014/main" id="{2BEADEB8-F73D-4864-8AE9-E604DF39ED1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63689" y="3631501"/>
                  <a:ext cx="1009242" cy="163801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" name="CaixaDeTexto 21">
              <a:extLst>
                <a:ext uri="{FF2B5EF4-FFF2-40B4-BE49-F238E27FC236}">
                  <a16:creationId xmlns="" xmlns:a16="http://schemas.microsoft.com/office/drawing/2014/main" id="{BAF3C075-D20B-489C-A144-E745F2CA2B38}"/>
                </a:ext>
              </a:extLst>
            </p:cNvPr>
            <p:cNvSpPr txBox="1"/>
            <p:nvPr/>
          </p:nvSpPr>
          <p:spPr>
            <a:xfrm>
              <a:off x="1137896" y="3248579"/>
              <a:ext cx="1775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Download Checklist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BF30B299-39C1-46FE-A01B-57B1D395CF9E}"/>
              </a:ext>
            </a:extLst>
          </p:cNvPr>
          <p:cNvGrpSpPr/>
          <p:nvPr/>
        </p:nvGrpSpPr>
        <p:grpSpPr>
          <a:xfrm>
            <a:off x="9473780" y="3536888"/>
            <a:ext cx="2718220" cy="1703113"/>
            <a:chOff x="369079" y="4693451"/>
            <a:chExt cx="2718220" cy="1703113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5" name="Modelo 3D 24" descr="Documento impresso">
                  <a:hlinkClick r:id="rId11" highlightClick="1"/>
                  <a:extLst>
                    <a:ext uri="{FF2B5EF4-FFF2-40B4-BE49-F238E27FC236}">
                      <a16:creationId xmlns:a16="http://schemas.microsoft.com/office/drawing/2014/main" id="{846ABEA6-8E44-4203-84FD-3B166C6983B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59183869"/>
                    </p:ext>
                  </p:extLst>
                </p:nvPr>
              </p:nvGraphicFramePr>
              <p:xfrm>
                <a:off x="369079" y="4693451"/>
                <a:ext cx="1169757" cy="1703113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1169757" cy="1703113"/>
                      </a:xfrm>
                      <a:prstGeom prst="rect">
                        <a:avLst/>
                      </a:prstGeom>
                    </am3d:spPr>
                    <am3d:camera>
                      <am3d:pos x="0" y="0" z="5647504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9805309" d="1000000"/>
                      <am3d:preTrans dx="-1048" dy="-1800000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47836" ay="73003" az="16135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209658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Modelo 3D 24" descr="Documento impresso">
                  <a:hlinkClick r:id="rId11" highlightClick="1"/>
                  <a:extLst>
                    <a:ext uri="{FF2B5EF4-FFF2-40B4-BE49-F238E27FC236}">
                      <a16:creationId xmlns="" xmlns:a16="http://schemas.microsoft.com/office/drawing/2014/main" id="{846ABEA6-8E44-4203-84FD-3B166C6983B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473780" y="3536888"/>
                  <a:ext cx="1169757" cy="170311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011761C7-8068-426F-8989-15604B8226EE}"/>
                </a:ext>
              </a:extLst>
            </p:cNvPr>
            <p:cNvSpPr txBox="1"/>
            <p:nvPr/>
          </p:nvSpPr>
          <p:spPr>
            <a:xfrm>
              <a:off x="1312091" y="5398348"/>
              <a:ext cx="1775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Periódicos que recomendam</a:t>
              </a:r>
            </a:p>
          </p:txBody>
        </p:sp>
      </p:grpSp>
      <p:sp>
        <p:nvSpPr>
          <p:cNvPr id="30" name="Retângulo: Cantos Arredondados 29">
            <a:hlinkClick r:id="rId15" action="ppaction://hlinksldjump" highlightClick="1"/>
            <a:extLst>
              <a:ext uri="{FF2B5EF4-FFF2-40B4-BE49-F238E27FC236}">
                <a16:creationId xmlns="" xmlns:a16="http://schemas.microsoft.com/office/drawing/2014/main" id="{0764DEE0-97D9-4F4E-9997-4A4703B26F72}"/>
              </a:ext>
            </a:extLst>
          </p:cNvPr>
          <p:cNvSpPr/>
          <p:nvPr/>
        </p:nvSpPr>
        <p:spPr>
          <a:xfrm>
            <a:off x="614088" y="5646982"/>
            <a:ext cx="2795539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 QUE É UM ESTUDO OBSERVACIONAL ?</a:t>
            </a:r>
          </a:p>
        </p:txBody>
      </p:sp>
      <p:sp>
        <p:nvSpPr>
          <p:cNvPr id="32" name="Retângulo: Cantos Arredondados 31">
            <a:hlinkClick r:id="rId16" action="ppaction://hlinksldjump" highlightClick="1"/>
            <a:extLst>
              <a:ext uri="{FF2B5EF4-FFF2-40B4-BE49-F238E27FC236}">
                <a16:creationId xmlns="" xmlns:a16="http://schemas.microsoft.com/office/drawing/2014/main" id="{3EC2AFC4-ED0A-48C3-8E0A-3A214C805AF4}"/>
              </a:ext>
            </a:extLst>
          </p:cNvPr>
          <p:cNvSpPr/>
          <p:nvPr/>
        </p:nvSpPr>
        <p:spPr>
          <a:xfrm>
            <a:off x="4874330" y="5646982"/>
            <a:ext cx="2797200" cy="745917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VAMOS AO STROBE !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="" xmlns:a16="http://schemas.microsoft.com/office/drawing/2014/main" id="{34CA35CE-FACB-4987-9959-147CEC8ECDDE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3" name="Modelo 3D 32" descr="Seta Inversa Grossa Cinza-Escuro">
                  <a:hlinkClick r:id="rId17" action="ppaction://hlinksldjump" highlightClick="1"/>
                  <a:extLst>
                    <a:ext uri="{FF2B5EF4-FFF2-40B4-BE49-F238E27FC236}">
                      <a16:creationId xmlns:a16="http://schemas.microsoft.com/office/drawing/2014/main" id="{438EC877-157D-417C-B9C5-C82C6E72C82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49556938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8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9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3" name="Modelo 3D 32" descr="Seta Inversa Grossa Cinza-Escuro">
                  <a:hlinkClick r:id="rId17" action="ppaction://hlinksldjump" highlightClick="1"/>
                  <a:extLst>
                    <a:ext uri="{FF2B5EF4-FFF2-40B4-BE49-F238E27FC236}">
                      <a16:creationId xmlns="" xmlns:a16="http://schemas.microsoft.com/office/drawing/2014/main" id="{438EC877-157D-417C-B9C5-C82C6E72C82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4" name="CaixaDeTexto 33">
              <a:extLst>
                <a:ext uri="{FF2B5EF4-FFF2-40B4-BE49-F238E27FC236}">
                  <a16:creationId xmlns="" xmlns:a16="http://schemas.microsoft.com/office/drawing/2014/main" id="{F8E4449F-9B83-4CDD-A515-F2D90ACC1B0F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8435926" y="94237"/>
            <a:ext cx="3516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QUE É ?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3E406264-3A55-4F50-BCA8-8F531A3D8A15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3829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68243AFC-CE43-4B8D-A6BF-C4B82EB9CBD2}"/>
              </a:ext>
            </a:extLst>
          </p:cNvPr>
          <p:cNvGrpSpPr/>
          <p:nvPr/>
        </p:nvGrpSpPr>
        <p:grpSpPr>
          <a:xfrm>
            <a:off x="268179" y="1106969"/>
            <a:ext cx="1925230" cy="1155138"/>
            <a:chOff x="297844" y="1349273"/>
            <a:chExt cx="1925230" cy="115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tângulo 23">
              <a:extLst>
                <a:ext uri="{FF2B5EF4-FFF2-40B4-BE49-F238E27FC236}">
                  <a16:creationId xmlns="" xmlns:a16="http://schemas.microsoft.com/office/drawing/2014/main" id="{A24F0556-DFC5-4439-8746-197D438C1D3B}"/>
                </a:ext>
              </a:extLst>
            </p:cNvPr>
            <p:cNvSpPr/>
            <p:nvPr/>
          </p:nvSpPr>
          <p:spPr>
            <a:xfrm>
              <a:off x="297844" y="1349273"/>
              <a:ext cx="1925230" cy="11551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E68413BE-C33A-4220-B955-5EEFDC68F7F1}"/>
                </a:ext>
              </a:extLst>
            </p:cNvPr>
            <p:cNvSpPr txBox="1"/>
            <p:nvPr/>
          </p:nvSpPr>
          <p:spPr>
            <a:xfrm>
              <a:off x="297844" y="1349273"/>
              <a:ext cx="1925230" cy="115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300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Preditores</a:t>
              </a:r>
            </a:p>
          </p:txBody>
        </p:sp>
      </p:grpSp>
      <p:sp>
        <p:nvSpPr>
          <p:cNvPr id="3" name="Retângulo: Cantos Arredondados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68BBD913-FAAB-4D20-99BA-15E1437AA5B1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7B097444-5A81-4879-A234-E5B1809C8FAC}"/>
              </a:ext>
            </a:extLst>
          </p:cNvPr>
          <p:cNvSpPr txBox="1"/>
          <p:nvPr/>
        </p:nvSpPr>
        <p:spPr>
          <a:xfrm>
            <a:off x="1393707" y="2624873"/>
            <a:ext cx="9557240" cy="1754326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Consolas" panose="020B0609020204030204" pitchFamily="49" charset="0"/>
              </a:rPr>
              <a:t>É</a:t>
            </a:r>
            <a:r>
              <a:rPr lang="pt-BR" sz="2200" dirty="0">
                <a:latin typeface="Consolas" panose="020B0609020204030204" pitchFamily="49" charset="0"/>
              </a:rPr>
              <a:t> a variável que permite predizer uma resposta</a:t>
            </a:r>
          </a:p>
          <a:p>
            <a:pPr algn="ctr"/>
            <a:r>
              <a:rPr lang="pt-BR" sz="2200" dirty="0">
                <a:latin typeface="Consolas" panose="020B0609020204030204" pitchFamily="49" charset="0"/>
              </a:rPr>
              <a:t>(exemplo: no caso da variável resposta ser a ocorrência de</a:t>
            </a:r>
          </a:p>
          <a:p>
            <a:pPr algn="ctr"/>
            <a:r>
              <a:rPr lang="pt-BR" sz="2200" dirty="0">
                <a:latin typeface="Consolas" panose="020B0609020204030204" pitchFamily="49" charset="0"/>
              </a:rPr>
              <a:t>câncer, uma variável preditora poderia ser tabagismo)</a:t>
            </a:r>
            <a:r>
              <a:rPr lang="pt-BR" sz="2200" baseline="30000" dirty="0">
                <a:latin typeface="Consolas" panose="020B0609020204030204" pitchFamily="49" charset="0"/>
              </a:rPr>
              <a:t>7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  <a:p>
            <a:pPr algn="ctr"/>
            <a:r>
              <a:rPr lang="pt-BR" sz="3200" dirty="0"/>
              <a:t> </a:t>
            </a:r>
            <a:endParaRPr lang="pt-BR" sz="2200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29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4E903C67-D07B-462B-B23C-A14041AB68A3}"/>
              </a:ext>
            </a:extLst>
          </p:cNvPr>
          <p:cNvGrpSpPr/>
          <p:nvPr/>
        </p:nvGrpSpPr>
        <p:grpSpPr>
          <a:xfrm>
            <a:off x="366059" y="1105750"/>
            <a:ext cx="2055296" cy="1155138"/>
            <a:chOff x="163249" y="2851431"/>
            <a:chExt cx="2055296" cy="115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Retângulo 35">
              <a:extLst>
                <a:ext uri="{FF2B5EF4-FFF2-40B4-BE49-F238E27FC236}">
                  <a16:creationId xmlns="" xmlns:a16="http://schemas.microsoft.com/office/drawing/2014/main" id="{74E5BD98-F407-4E9D-BA57-CD3BD6011432}"/>
                </a:ext>
              </a:extLst>
            </p:cNvPr>
            <p:cNvSpPr/>
            <p:nvPr/>
          </p:nvSpPr>
          <p:spPr>
            <a:xfrm>
              <a:off x="223209" y="2851431"/>
              <a:ext cx="1925230" cy="11551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CaixaDeTexto 36">
              <a:extLst>
                <a:ext uri="{FF2B5EF4-FFF2-40B4-BE49-F238E27FC236}">
                  <a16:creationId xmlns="" xmlns:a16="http://schemas.microsoft.com/office/drawing/2014/main" id="{249F678E-E09D-4192-B447-0156AACE0077}"/>
                </a:ext>
              </a:extLst>
            </p:cNvPr>
            <p:cNvSpPr txBox="1"/>
            <p:nvPr/>
          </p:nvSpPr>
          <p:spPr>
            <a:xfrm>
              <a:off x="163249" y="2851431"/>
              <a:ext cx="2055296" cy="115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300" kern="1200" dirty="0" err="1">
                  <a:solidFill>
                    <a:schemeClr val="bg1"/>
                  </a:solidFill>
                </a:rPr>
                <a:t>Confundidores</a:t>
              </a:r>
              <a:endParaRPr lang="pt-BR" sz="23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tângulo: Cantos Arredondados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8030D550-F6F8-4037-AAF0-3CB62DEEFFF0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57762AEB-1EB4-4E72-9B7B-021059FD0EF2}"/>
              </a:ext>
            </a:extLst>
          </p:cNvPr>
          <p:cNvSpPr txBox="1"/>
          <p:nvPr/>
        </p:nvSpPr>
        <p:spPr>
          <a:xfrm>
            <a:off x="1317380" y="2973838"/>
            <a:ext cx="9557240" cy="1754326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Consolas" panose="020B0609020204030204" pitchFamily="49" charset="0"/>
              </a:rPr>
              <a:t>P</a:t>
            </a:r>
            <a:r>
              <a:rPr lang="pt-BR" sz="2200" dirty="0">
                <a:latin typeface="Consolas" panose="020B0609020204030204" pitchFamily="49" charset="0"/>
              </a:rPr>
              <a:t>ara ser considerado um fator de </a:t>
            </a:r>
            <a:r>
              <a:rPr lang="pt-BR" sz="2200" dirty="0" err="1">
                <a:latin typeface="Consolas" panose="020B0609020204030204" pitchFamily="49" charset="0"/>
              </a:rPr>
              <a:t>confundimento</a:t>
            </a:r>
            <a:r>
              <a:rPr lang="pt-BR" sz="2200" dirty="0">
                <a:latin typeface="Consolas" panose="020B0609020204030204" pitchFamily="49" charset="0"/>
              </a:rPr>
              <a:t>, a variável deve estar associada com a exposição e com o desfecho e não fazer parte da cadeia causal que leva essa exposição ao desfecho</a:t>
            </a:r>
            <a:r>
              <a:rPr lang="pt-BR" sz="2200" baseline="30000" dirty="0">
                <a:latin typeface="Consolas" panose="020B0609020204030204" pitchFamily="49" charset="0"/>
              </a:rPr>
              <a:t>6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  <a:r>
              <a:rPr lang="pt-BR" sz="3200" dirty="0"/>
              <a:t> </a:t>
            </a:r>
            <a:endParaRPr lang="pt-BR" sz="2200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363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8ACC27DB-5364-4771-A94C-0C0543CDD332}"/>
              </a:ext>
            </a:extLst>
          </p:cNvPr>
          <p:cNvGrpSpPr/>
          <p:nvPr/>
        </p:nvGrpSpPr>
        <p:grpSpPr>
          <a:xfrm>
            <a:off x="349476" y="1106969"/>
            <a:ext cx="1925230" cy="1155138"/>
            <a:chOff x="1356721" y="2696935"/>
            <a:chExt cx="1925230" cy="115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tângulo 20">
              <a:extLst>
                <a:ext uri="{FF2B5EF4-FFF2-40B4-BE49-F238E27FC236}">
                  <a16:creationId xmlns="" xmlns:a16="http://schemas.microsoft.com/office/drawing/2014/main" id="{05D4E55D-8EA6-425F-8029-FAE4FC495928}"/>
                </a:ext>
              </a:extLst>
            </p:cNvPr>
            <p:cNvSpPr/>
            <p:nvPr/>
          </p:nvSpPr>
          <p:spPr>
            <a:xfrm>
              <a:off x="1356721" y="2696935"/>
              <a:ext cx="1925230" cy="11551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aixaDeTexto 21">
              <a:extLst>
                <a:ext uri="{FF2B5EF4-FFF2-40B4-BE49-F238E27FC236}">
                  <a16:creationId xmlns="" xmlns:a16="http://schemas.microsoft.com/office/drawing/2014/main" id="{CA2D3938-E4EF-45AF-AD7F-CC2114C64210}"/>
                </a:ext>
              </a:extLst>
            </p:cNvPr>
            <p:cNvSpPr txBox="1"/>
            <p:nvPr/>
          </p:nvSpPr>
          <p:spPr>
            <a:xfrm>
              <a:off x="1356721" y="2696935"/>
              <a:ext cx="1925230" cy="115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300" kern="1200" dirty="0">
                  <a:solidFill>
                    <a:schemeClr val="bg1"/>
                  </a:solidFill>
                </a:rPr>
                <a:t>Modificadores de efeito</a:t>
              </a:r>
            </a:p>
          </p:txBody>
        </p:sp>
      </p:grpSp>
      <p:sp>
        <p:nvSpPr>
          <p:cNvPr id="3" name="Retângulo: Cantos Arredondados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BBFA26F2-047D-4914-8C95-1433C5077104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38EE8B16-A437-4D2D-B8AC-FDC085C0943E}"/>
              </a:ext>
            </a:extLst>
          </p:cNvPr>
          <p:cNvSpPr txBox="1"/>
          <p:nvPr/>
        </p:nvSpPr>
        <p:spPr>
          <a:xfrm>
            <a:off x="2026640" y="2463760"/>
            <a:ext cx="9557240" cy="304698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Consolas" panose="020B0609020204030204" pitchFamily="49" charset="0"/>
              </a:rPr>
              <a:t>Q</a:t>
            </a:r>
            <a:r>
              <a:rPr lang="pt-BR" sz="2200" dirty="0">
                <a:latin typeface="Consolas" panose="020B0609020204030204" pitchFamily="49" charset="0"/>
              </a:rPr>
              <a:t>uando o efeito de uma exposição sobre um desfecho varia conforme o nível de uma terceira variável, diz-se que há modificação de efeito. Em termos estatísticos, a modificação de efeito constitui uma interação</a:t>
            </a:r>
            <a:r>
              <a:rPr lang="pt-BR" sz="2200" baseline="30000" dirty="0">
                <a:latin typeface="Consolas" panose="020B0609020204030204" pitchFamily="49" charset="0"/>
              </a:rPr>
              <a:t>8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  <a:p>
            <a:pPr algn="ctr"/>
            <a:endParaRPr lang="pt-BR" sz="2200" b="1" dirty="0">
              <a:latin typeface="Consolas" panose="020B0609020204030204" pitchFamily="49" charset="0"/>
            </a:endParaRPr>
          </a:p>
          <a:p>
            <a:pPr algn="ctr"/>
            <a:r>
              <a:rPr lang="pt-BR" dirty="0">
                <a:latin typeface="Consolas" panose="020B0609020204030204" pitchFamily="49" charset="0"/>
              </a:rPr>
              <a:t>Por exemplo, a falta de aleitamento materno está associada com um risco relativo de morte por </a:t>
            </a:r>
            <a:r>
              <a:rPr lang="pt-BR" dirty="0" err="1">
                <a:latin typeface="Consolas" panose="020B0609020204030204" pitchFamily="49" charset="0"/>
              </a:rPr>
              <a:t>diarréia</a:t>
            </a:r>
            <a:r>
              <a:rPr lang="pt-BR" dirty="0">
                <a:latin typeface="Consolas" panose="020B0609020204030204" pitchFamily="49" charset="0"/>
              </a:rPr>
              <a:t> igual a 23 para crianças com menos de 2 meses de idade. Dos 2 aos 12 meses, o risco relativo é de 5. A idade, portanto, modifica o efeito do aleitamento</a:t>
            </a:r>
            <a:r>
              <a:rPr lang="pt-BR" baseline="30000" dirty="0">
                <a:latin typeface="Consolas" panose="020B0609020204030204" pitchFamily="49" charset="0"/>
              </a:rPr>
              <a:t>8</a:t>
            </a:r>
            <a:r>
              <a:rPr lang="pt-BR" dirty="0">
                <a:latin typeface="Consolas" panose="020B06090202040302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0345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231252" y="2385424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835453" y="2683682"/>
            <a:ext cx="6386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8*</a:t>
            </a:r>
            <a:endParaRPr lang="pt-BR" sz="2500" b="1" baseline="30000" dirty="0"/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51734" y="534980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FONTE DE DADOS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54A2205B-24AC-4BE1-A2A1-4034B9F92D3D}"/>
              </a:ext>
            </a:extLst>
          </p:cNvPr>
          <p:cNvSpPr txBox="1"/>
          <p:nvPr/>
        </p:nvSpPr>
        <p:spPr>
          <a:xfrm>
            <a:off x="1599171" y="2413245"/>
            <a:ext cx="9557240" cy="160043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ara cada variável de interesse, forneça a fonte dos dados e os detalhes dos métodos utilizados na avaliação (mensuração). Quando existir mais de um grupo, descreva a comparabilidade dos métodos de avaliação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sp>
        <p:nvSpPr>
          <p:cNvPr id="13" name="Retângulo: Cantos Arredondados 12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3861DAC2-0E90-4A92-BFF3-7C2404E5BE75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sp>
        <p:nvSpPr>
          <p:cNvPr id="14" name="Retângulo: Cantos Arredondados 13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60B522D1-57AC-4DB8-8352-ABAC4538B62A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22E99D50-6058-49F6-AFF1-894B4E8E3E42}"/>
              </a:ext>
            </a:extLst>
          </p:cNvPr>
          <p:cNvSpPr txBox="1"/>
          <p:nvPr/>
        </p:nvSpPr>
        <p:spPr>
          <a:xfrm>
            <a:off x="1599171" y="4223074"/>
            <a:ext cx="9557239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500" b="1" dirty="0"/>
              <a:t>*</a:t>
            </a:r>
            <a:r>
              <a:rPr lang="pt-BR" dirty="0">
                <a:solidFill>
                  <a:srgbClr val="002060"/>
                </a:solidFill>
              </a:rPr>
              <a:t> Forneça informações separadamente para casos e controles em estudos de caso-controle e, se aplicável, para casos expostos e grupos não expostos em estudos de coorte e transversais.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="" xmlns:a16="http://schemas.microsoft.com/office/drawing/2014/main" id="{162002A1-A234-4832-9832-CDF2F5CA6C5A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6" name="Modelo 3D 35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CF4ED0B4-F523-45A2-A0B6-84AF2C88267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6" name="Modelo 3D 35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CF4ED0B4-F523-45A2-A0B6-84AF2C88267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7" name="CaixaDeTexto 36">
              <a:extLst>
                <a:ext uri="{FF2B5EF4-FFF2-40B4-BE49-F238E27FC236}">
                  <a16:creationId xmlns="" xmlns:a16="http://schemas.microsoft.com/office/drawing/2014/main" id="{1CF4EC56-D315-42C1-9EFC-B51ED8E657D5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553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-35642" y="2747905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568559" y="3046163"/>
            <a:ext cx="480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9</a:t>
            </a:r>
            <a:endParaRPr lang="pt-BR" sz="2500" b="1" baseline="30000" dirty="0"/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500765" y="561719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VIÉS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54A2205B-24AC-4BE1-A2A1-4034B9F92D3D}"/>
              </a:ext>
            </a:extLst>
          </p:cNvPr>
          <p:cNvSpPr txBox="1"/>
          <p:nvPr/>
        </p:nvSpPr>
        <p:spPr>
          <a:xfrm>
            <a:off x="1316465" y="2973838"/>
            <a:ext cx="955724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specifique todas as medidas adotadas para evitar potenciais fontes de viés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sp>
        <p:nvSpPr>
          <p:cNvPr id="9" name="Retângulo: Cantos Arredondados 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95836ED1-A5DB-46CB-9097-A2A5ED5DD827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sp>
        <p:nvSpPr>
          <p:cNvPr id="11" name="Retângulo: Cantos Arredondados 10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54495992-74F4-4305-BEBC-4C0BFEA517E2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75CF9877-665F-441D-B6B8-07859ED82F63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F6ECBC98-B3DB-4E8A-B1D9-621662914D3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F6ECBC98-B3DB-4E8A-B1D9-621662914D3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A08F9B3A-DE31-40BD-B08A-1AF61DB088F2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651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-35642" y="2747905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508599" y="3046163"/>
            <a:ext cx="5107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10</a:t>
            </a:r>
            <a:endParaRPr lang="pt-BR" sz="2500" b="1" baseline="30000" dirty="0"/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443660" y="51531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TAMANHO DO ESTUDO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54A2205B-24AC-4BE1-A2A1-4034B9F92D3D}"/>
              </a:ext>
            </a:extLst>
          </p:cNvPr>
          <p:cNvSpPr txBox="1"/>
          <p:nvPr/>
        </p:nvSpPr>
        <p:spPr>
          <a:xfrm>
            <a:off x="1316465" y="2973838"/>
            <a:ext cx="9557240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xplique como foi determinado o tamanho amostral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sp>
        <p:nvSpPr>
          <p:cNvPr id="8" name="Retângulo: Cantos Arredondados 7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63C7ED73-A9C7-4AA1-A2A5-0F16F89E6FFA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sp>
        <p:nvSpPr>
          <p:cNvPr id="9" name="Retângulo: Cantos Arredondados 8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7AE8DD88-8941-4FA6-901F-BCB88F615DBC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4FAB9355-B39C-44CA-AFAB-E99F1B90930A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D0BDA1E6-00B9-41BB-A575-7A7BFB40D3D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D0BDA1E6-00B9-41BB-A575-7A7BFB40D3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EB34632A-9E3C-446C-B913-A8818E557935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0880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-35642" y="2747905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508599" y="3046163"/>
            <a:ext cx="5107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11</a:t>
            </a:r>
            <a:endParaRPr lang="pt-BR" sz="2500" b="1" baseline="30000" dirty="0"/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500765" y="51531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VARIÁVEIS QUANTITATIVAS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945111" y="5711204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54A2205B-24AC-4BE1-A2A1-4034B9F92D3D}"/>
              </a:ext>
            </a:extLst>
          </p:cNvPr>
          <p:cNvSpPr txBox="1"/>
          <p:nvPr/>
        </p:nvSpPr>
        <p:spPr>
          <a:xfrm>
            <a:off x="1316465" y="2973838"/>
            <a:ext cx="9557240" cy="1261884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xplique como foram tratadas as variáveis quantitativas na análise. Se aplicável, descreva as categorizações que foram adotadas e o porquê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sp>
        <p:nvSpPr>
          <p:cNvPr id="8" name="Retângulo: Cantos Arredondados 7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80B3F928-58B8-480C-AE6D-1677FE26C38C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sp>
        <p:nvSpPr>
          <p:cNvPr id="9" name="Retângulo: Cantos Arredondados 8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CC0B277B-CFAB-40BC-957D-6DED55232350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EAD19BFF-532C-408F-8935-E999E2F0FD99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40921ED4-7216-4EE6-A16E-E3DC1243AB8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40921ED4-7216-4EE6-A16E-E3DC1243AB8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59CDA4EE-6832-4008-B064-092A5FF2622D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179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134755" y="2222047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678996" y="2520305"/>
            <a:ext cx="5107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12</a:t>
            </a:r>
            <a:endParaRPr lang="pt-BR" sz="2500" b="1" baseline="30000" dirty="0"/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552968" y="94140"/>
            <a:ext cx="1399881" cy="1489156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017255" y="204427"/>
            <a:ext cx="1246461" cy="1268582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MÉTODOS ESTATÍSTICOS</a:t>
              </a:r>
            </a:p>
          </p:txBody>
        </p:sp>
      </p:grpSp>
      <p:sp>
        <p:nvSpPr>
          <p:cNvPr id="6" name="Retângulo: Cantos Arredondados 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57974C5-5277-40D4-BD25-19F93094C755}"/>
              </a:ext>
            </a:extLst>
          </p:cNvPr>
          <p:cNvSpPr/>
          <p:nvPr/>
        </p:nvSpPr>
        <p:spPr>
          <a:xfrm>
            <a:off x="7872634" y="6072462"/>
            <a:ext cx="2511188" cy="68169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OK, ENTENDI!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9071" y="756615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54A2205B-24AC-4BE1-A2A1-4034B9F92D3D}"/>
              </a:ext>
            </a:extLst>
          </p:cNvPr>
          <p:cNvSpPr txBox="1"/>
          <p:nvPr/>
        </p:nvSpPr>
        <p:spPr>
          <a:xfrm>
            <a:off x="1695668" y="1922778"/>
            <a:ext cx="9557240" cy="2246769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Consolas" panose="020B0609020204030204" pitchFamily="49" charset="0"/>
              </a:rPr>
              <a:t>(a) </a:t>
            </a:r>
            <a:r>
              <a:rPr lang="pt-BR" sz="3200" b="1" dirty="0">
                <a:latin typeface="Consolas" panose="020B0609020204030204" pitchFamily="49" charset="0"/>
              </a:rPr>
              <a:t>D</a:t>
            </a:r>
            <a:r>
              <a:rPr lang="pt-BR" sz="2200" dirty="0">
                <a:latin typeface="Consolas" panose="020B0609020204030204" pitchFamily="49" charset="0"/>
              </a:rPr>
              <a:t>escreva todos os métodos estatísticos, incluindo aqueles usados ​​para controlar a confusão.</a:t>
            </a:r>
          </a:p>
          <a:p>
            <a:pPr algn="ctr"/>
            <a:r>
              <a:rPr lang="pt-BR" sz="2200" b="1" dirty="0">
                <a:latin typeface="Consolas" panose="020B0609020204030204" pitchFamily="49" charset="0"/>
              </a:rPr>
              <a:t>(b) </a:t>
            </a:r>
            <a:r>
              <a:rPr lang="pt-BR" sz="3200" b="1" dirty="0">
                <a:latin typeface="Consolas" panose="020B0609020204030204" pitchFamily="49" charset="0"/>
              </a:rPr>
              <a:t>D</a:t>
            </a:r>
            <a:r>
              <a:rPr lang="pt-BR" sz="2200" dirty="0">
                <a:latin typeface="Consolas" panose="020B0609020204030204" pitchFamily="49" charset="0"/>
              </a:rPr>
              <a:t>escrever quaisquer métodos usados ​​para examinar subgrupos e interações.</a:t>
            </a:r>
          </a:p>
          <a:p>
            <a:pPr algn="ctr"/>
            <a:r>
              <a:rPr lang="pt-BR" sz="2200" b="1" dirty="0">
                <a:latin typeface="Consolas" panose="020B0609020204030204" pitchFamily="49" charset="0"/>
              </a:rPr>
              <a:t>(c) </a:t>
            </a:r>
            <a:r>
              <a:rPr lang="pt-BR" sz="3200" b="1" dirty="0">
                <a:latin typeface="Consolas" panose="020B0609020204030204" pitchFamily="49" charset="0"/>
              </a:rPr>
              <a:t>E</a:t>
            </a:r>
            <a:r>
              <a:rPr lang="pt-BR" sz="2200" dirty="0">
                <a:latin typeface="Consolas" panose="020B0609020204030204" pitchFamily="49" charset="0"/>
              </a:rPr>
              <a:t>xplicar como os dados ausentes foram tratados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8" name="Retângulo: Cantos Arredondados 7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E05A8ECA-3133-4C34-91D2-F5DC4B86FC49}"/>
              </a:ext>
            </a:extLst>
          </p:cNvPr>
          <p:cNvSpPr/>
          <p:nvPr/>
        </p:nvSpPr>
        <p:spPr>
          <a:xfrm>
            <a:off x="134755" y="6072462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sp>
        <p:nvSpPr>
          <p:cNvPr id="9" name="Retângulo: Cantos Arredondados 8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A5C87163-7FD7-465B-961F-3556500BE8E8}"/>
              </a:ext>
            </a:extLst>
          </p:cNvPr>
          <p:cNvSpPr/>
          <p:nvPr/>
        </p:nvSpPr>
        <p:spPr>
          <a:xfrm>
            <a:off x="3142798" y="6066071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E03D6D28-5F00-4E78-BFA6-FD47CC3098A8}"/>
              </a:ext>
            </a:extLst>
          </p:cNvPr>
          <p:cNvSpPr txBox="1"/>
          <p:nvPr/>
        </p:nvSpPr>
        <p:spPr>
          <a:xfrm>
            <a:off x="1695668" y="5274620"/>
            <a:ext cx="9557240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Consolas" panose="020B0609020204030204" pitchFamily="49" charset="0"/>
              </a:rPr>
              <a:t>(e) </a:t>
            </a:r>
            <a:r>
              <a:rPr lang="pt-BR" sz="3200" b="1" dirty="0">
                <a:latin typeface="Consolas" panose="020B0609020204030204" pitchFamily="49" charset="0"/>
              </a:rPr>
              <a:t>D</a:t>
            </a:r>
            <a:r>
              <a:rPr lang="pt-BR" sz="2200" dirty="0">
                <a:latin typeface="Consolas" panose="020B0609020204030204" pitchFamily="49" charset="0"/>
              </a:rPr>
              <a:t>escreva qualquer análise de sensibilidade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11" name="Retângulo: Cantos Arredondados 10">
            <a:hlinkClick r:id="rId11" action="ppaction://hlinksldjump" highlightClick="1"/>
            <a:extLst>
              <a:ext uri="{FF2B5EF4-FFF2-40B4-BE49-F238E27FC236}">
                <a16:creationId xmlns="" xmlns:a16="http://schemas.microsoft.com/office/drawing/2014/main" id="{B884DB14-DAB9-4251-A8F5-6CBD00549C91}"/>
              </a:ext>
            </a:extLst>
          </p:cNvPr>
          <p:cNvSpPr/>
          <p:nvPr/>
        </p:nvSpPr>
        <p:spPr>
          <a:xfrm>
            <a:off x="1531277" y="4311160"/>
            <a:ext cx="2797200" cy="7459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</a:t>
            </a:r>
          </a:p>
        </p:txBody>
      </p:sp>
      <p:sp>
        <p:nvSpPr>
          <p:cNvPr id="13" name="Retângulo: Cantos Arredondados 12">
            <a:hlinkClick r:id="rId12" action="ppaction://hlinksldjump" highlightClick="1"/>
            <a:extLst>
              <a:ext uri="{FF2B5EF4-FFF2-40B4-BE49-F238E27FC236}">
                <a16:creationId xmlns="" xmlns:a16="http://schemas.microsoft.com/office/drawing/2014/main" id="{1EDCF82F-05F9-4115-BCC6-20BE4C652FA7}"/>
              </a:ext>
            </a:extLst>
          </p:cNvPr>
          <p:cNvSpPr/>
          <p:nvPr/>
        </p:nvSpPr>
        <p:spPr>
          <a:xfrm>
            <a:off x="5070865" y="4311159"/>
            <a:ext cx="2797200" cy="7459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CASO/CONTROLE</a:t>
            </a:r>
          </a:p>
        </p:txBody>
      </p:sp>
      <p:sp>
        <p:nvSpPr>
          <p:cNvPr id="14" name="Retângulo: Cantos Arredondados 13">
            <a:hlinkClick r:id="rId13" action="ppaction://hlinksldjump" highlightClick="1"/>
            <a:extLst>
              <a:ext uri="{FF2B5EF4-FFF2-40B4-BE49-F238E27FC236}">
                <a16:creationId xmlns="" xmlns:a16="http://schemas.microsoft.com/office/drawing/2014/main" id="{6008B630-D0B0-4176-8F1C-765DED71F90E}"/>
              </a:ext>
            </a:extLst>
          </p:cNvPr>
          <p:cNvSpPr/>
          <p:nvPr/>
        </p:nvSpPr>
        <p:spPr>
          <a:xfrm>
            <a:off x="8610454" y="4315408"/>
            <a:ext cx="2797200" cy="74591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TRANSVERSAL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DCF54473-A2B9-40D6-9732-2AF33CF93CFF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4" action="ppaction://hlinksldjump" highlightClick="1"/>
                  <a:extLst>
                    <a:ext uri="{FF2B5EF4-FFF2-40B4-BE49-F238E27FC236}">
                      <a16:creationId xmlns:a16="http://schemas.microsoft.com/office/drawing/2014/main" id="{DF7C962C-CDE7-4D3E-A100-9AAA0B63BE2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5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4" action="ppaction://hlinksldjump" highlightClick="1"/>
                  <a:extLst>
                    <a:ext uri="{FF2B5EF4-FFF2-40B4-BE49-F238E27FC236}">
                      <a16:creationId xmlns="" xmlns:a16="http://schemas.microsoft.com/office/drawing/2014/main" id="{DF7C962C-CDE7-4D3E-A100-9AAA0B63BE2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B7178A29-2AC1-4FFB-9221-3D9E80E40CAD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955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134755" y="2717851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678996" y="3016109"/>
            <a:ext cx="5107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12</a:t>
            </a:r>
            <a:endParaRPr lang="pt-BR" sz="2500" b="1" baseline="30000" dirty="0"/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552968" y="94140"/>
            <a:ext cx="1399881" cy="1489156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017255" y="204427"/>
            <a:ext cx="1246461" cy="1268582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MÉTODOS ESTATÍSTICOS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9071" y="756615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8" name="Retângulo: Cantos Arredondados 7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E05A8ECA-3133-4C34-91D2-F5DC4B86FC49}"/>
              </a:ext>
            </a:extLst>
          </p:cNvPr>
          <p:cNvSpPr/>
          <p:nvPr/>
        </p:nvSpPr>
        <p:spPr>
          <a:xfrm>
            <a:off x="134755" y="6086807"/>
            <a:ext cx="1608674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E03D6D28-5F00-4E78-BFA6-FD47CC3098A8}"/>
              </a:ext>
            </a:extLst>
          </p:cNvPr>
          <p:cNvSpPr txBox="1"/>
          <p:nvPr/>
        </p:nvSpPr>
        <p:spPr>
          <a:xfrm>
            <a:off x="1533355" y="3136612"/>
            <a:ext cx="955724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Consolas" panose="020B0609020204030204" pitchFamily="49" charset="0"/>
              </a:rPr>
              <a:t>(d) </a:t>
            </a:r>
            <a:r>
              <a:rPr lang="pt-BR" sz="3200" b="1" dirty="0">
                <a:latin typeface="Consolas" panose="020B0609020204030204" pitchFamily="49" charset="0"/>
              </a:rPr>
              <a:t>S</a:t>
            </a:r>
            <a:r>
              <a:rPr lang="pt-BR" sz="2200" dirty="0">
                <a:latin typeface="Consolas" panose="020B0609020204030204" pitchFamily="49" charset="0"/>
              </a:rPr>
              <a:t>e aplicável, descreva como os abandonos de acompanhamento foram tratados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11" name="Retângulo: Cantos Arredondados 10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B884DB14-DAB9-4251-A8F5-6CBD00549C91}"/>
              </a:ext>
            </a:extLst>
          </p:cNvPr>
          <p:cNvSpPr/>
          <p:nvPr/>
        </p:nvSpPr>
        <p:spPr>
          <a:xfrm>
            <a:off x="6067916" y="543548"/>
            <a:ext cx="2797200" cy="7459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0891454B-6F0C-4CD4-A6DD-00981B454A14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64621E35-AD17-44EE-8031-732411447C4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64621E35-AD17-44EE-8031-732411447C4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7E271551-1682-4F0F-A089-68920F987338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207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134755" y="2222047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678996" y="2520305"/>
            <a:ext cx="5107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12</a:t>
            </a:r>
            <a:endParaRPr lang="pt-BR" sz="2500" b="1" baseline="30000" dirty="0"/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552968" y="94140"/>
            <a:ext cx="1399881" cy="1489156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017255" y="204427"/>
            <a:ext cx="1246461" cy="1268582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MÉTODOS ESTATÍSTICOS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9071" y="756615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E03D6D28-5F00-4E78-BFA6-FD47CC3098A8}"/>
              </a:ext>
            </a:extLst>
          </p:cNvPr>
          <p:cNvSpPr txBox="1"/>
          <p:nvPr/>
        </p:nvSpPr>
        <p:spPr>
          <a:xfrm>
            <a:off x="1955417" y="2742743"/>
            <a:ext cx="955724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Consolas" panose="020B0609020204030204" pitchFamily="49" charset="0"/>
              </a:rPr>
              <a:t>(d) </a:t>
            </a:r>
            <a:r>
              <a:rPr lang="pt-BR" sz="3200" b="1" dirty="0">
                <a:latin typeface="Consolas" panose="020B0609020204030204" pitchFamily="49" charset="0"/>
              </a:rPr>
              <a:t>S</a:t>
            </a:r>
            <a:r>
              <a:rPr lang="pt-BR" sz="2200" dirty="0">
                <a:latin typeface="Consolas" panose="020B0609020204030204" pitchFamily="49" charset="0"/>
              </a:rPr>
              <a:t>e aplicável, explique como foi endereçado a correspondência de casos e controles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13" name="Retângulo: Cantos Arredondados 12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1EDCF82F-05F9-4115-BCC6-20BE4C652FA7}"/>
              </a:ext>
            </a:extLst>
          </p:cNvPr>
          <p:cNvSpPr/>
          <p:nvPr/>
        </p:nvSpPr>
        <p:spPr>
          <a:xfrm>
            <a:off x="5766986" y="465759"/>
            <a:ext cx="2797200" cy="7459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CASO/CONTROLE</a:t>
            </a:r>
          </a:p>
        </p:txBody>
      </p:sp>
      <p:sp>
        <p:nvSpPr>
          <p:cNvPr id="16" name="Retângulo: Cantos Arredondados 15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665A5369-F121-499F-8122-075C9B87D7BD}"/>
              </a:ext>
            </a:extLst>
          </p:cNvPr>
          <p:cNvSpPr/>
          <p:nvPr/>
        </p:nvSpPr>
        <p:spPr>
          <a:xfrm>
            <a:off x="134755" y="6086807"/>
            <a:ext cx="1608674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166AB494-1308-4D14-ACBF-45D4553BA5E4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9329E624-3231-462C-A72E-54115913812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9329E624-3231-462C-A72E-54115913812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B419640D-918C-4D6D-B05B-7193E6C48767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079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5F964E5-BA4D-4445-A898-A86F113D76E3}"/>
              </a:ext>
            </a:extLst>
          </p:cNvPr>
          <p:cNvSpPr txBox="1"/>
          <p:nvPr/>
        </p:nvSpPr>
        <p:spPr>
          <a:xfrm>
            <a:off x="1064167" y="1157664"/>
            <a:ext cx="10063665" cy="207120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dirty="0"/>
              <a:t>Em um estudo observacional, o investigador avalia se existe </a:t>
            </a:r>
            <a:r>
              <a:rPr lang="pt-BR" sz="2200" b="1" dirty="0"/>
              <a:t>associação entre um determinado fator e um desfecho</a:t>
            </a:r>
            <a:r>
              <a:rPr lang="pt-BR" sz="2200" dirty="0"/>
              <a:t> - apenas observando a ocorrência do evento – em sujeitos que já estão divididos em grupos com base em alguma experiência ou exposição. </a:t>
            </a:r>
            <a:r>
              <a:rPr lang="pt-BR" sz="2200" b="1" dirty="0"/>
              <a:t>Neste tipo de estudo não há intervenção</a:t>
            </a:r>
            <a:r>
              <a:rPr lang="pt-BR" sz="2200" b="1" baseline="30000" dirty="0"/>
              <a:t>1,3</a:t>
            </a:r>
            <a:r>
              <a:rPr lang="pt-BR" sz="2200" dirty="0"/>
              <a:t>.</a:t>
            </a:r>
          </a:p>
        </p:txBody>
      </p:sp>
      <p:sp>
        <p:nvSpPr>
          <p:cNvPr id="30" name="Retângulo: Cantos Arredondados 29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0764DEE0-97D9-4F4E-9997-4A4703B26F72}"/>
              </a:ext>
            </a:extLst>
          </p:cNvPr>
          <p:cNvSpPr/>
          <p:nvPr/>
        </p:nvSpPr>
        <p:spPr>
          <a:xfrm>
            <a:off x="8332294" y="3777599"/>
            <a:ext cx="2795539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ESTUDO TRANSVERSAL</a:t>
            </a:r>
          </a:p>
        </p:txBody>
      </p:sp>
      <p:sp>
        <p:nvSpPr>
          <p:cNvPr id="32" name="Retângulo: Cantos Arredondados 31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3EC2AFC4-ED0A-48C3-8E0A-3A214C805AF4}"/>
              </a:ext>
            </a:extLst>
          </p:cNvPr>
          <p:cNvSpPr/>
          <p:nvPr/>
        </p:nvSpPr>
        <p:spPr>
          <a:xfrm>
            <a:off x="4874330" y="5646982"/>
            <a:ext cx="2797200" cy="7459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VAMOS AO STROBE !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="" xmlns:a16="http://schemas.microsoft.com/office/drawing/2014/main" id="{34CA35CE-FACB-4987-9959-147CEC8ECDDE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3" name="Modelo 3D 32" descr="Seta Inversa Grossa Cinza-Escuro">
                  <a:hlinkClick r:id="rId5" action="ppaction://hlinksldjump" highlightClick="1"/>
                  <a:extLst>
                    <a:ext uri="{FF2B5EF4-FFF2-40B4-BE49-F238E27FC236}">
                      <a16:creationId xmlns:a16="http://schemas.microsoft.com/office/drawing/2014/main" id="{438EC877-157D-417C-B9C5-C82C6E72C82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56327068"/>
                    </p:ext>
                  </p:extLst>
                </p:nvPr>
              </p:nvGraphicFramePr>
              <p:xfrm>
                <a:off x="11193571" y="6086807"/>
                <a:ext cx="662608" cy="409427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662608" cy="409427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3" name="Modelo 3D 32" descr="Seta Inversa Grossa Cinza-Escuro">
                  <a:hlinkClick r:id="rId5" action="ppaction://hlinksldjump" highlightClick="1"/>
                  <a:extLst>
                    <a:ext uri="{FF2B5EF4-FFF2-40B4-BE49-F238E27FC236}">
                      <a16:creationId xmlns="" xmlns:a16="http://schemas.microsoft.com/office/drawing/2014/main" id="{438EC877-157D-417C-B9C5-C82C6E72C82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193571" y="6086807"/>
                  <a:ext cx="662608" cy="40942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4" name="CaixaDeTexto 33">
              <a:extLst>
                <a:ext uri="{FF2B5EF4-FFF2-40B4-BE49-F238E27FC236}">
                  <a16:creationId xmlns="" xmlns:a16="http://schemas.microsoft.com/office/drawing/2014/main" id="{F8E4449F-9B83-4CDD-A515-F2D90ACC1B0F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5703376" y="94237"/>
            <a:ext cx="624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ESTUDOS OBSERVACIONAIS </a:t>
            </a:r>
          </a:p>
        </p:txBody>
      </p:sp>
      <p:sp>
        <p:nvSpPr>
          <p:cNvPr id="2" name="Retângulo: Cantos Arredondados 1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2F01A4E8-E102-4CE8-9FBE-E94A71B6C605}"/>
              </a:ext>
            </a:extLst>
          </p:cNvPr>
          <p:cNvSpPr/>
          <p:nvPr/>
        </p:nvSpPr>
        <p:spPr>
          <a:xfrm>
            <a:off x="4767028" y="3783248"/>
            <a:ext cx="2795539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COORTE</a:t>
            </a:r>
          </a:p>
        </p:txBody>
      </p:sp>
      <p:sp>
        <p:nvSpPr>
          <p:cNvPr id="3" name="Retângulo: Cantos Arredondados 2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A750E1CB-1960-4357-9288-8EE7B9C57B72}"/>
              </a:ext>
            </a:extLst>
          </p:cNvPr>
          <p:cNvSpPr/>
          <p:nvPr/>
        </p:nvSpPr>
        <p:spPr>
          <a:xfrm>
            <a:off x="1064169" y="3783248"/>
            <a:ext cx="2795539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CASO-CONTROLE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51635A42-D0F2-45FF-B6AB-2EB0C3F0B726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67100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="" xmlns:a16="http://schemas.microsoft.com/office/drawing/2014/main" id="{B0133B94-B5B5-403B-B9C6-AC8DD6B0FECF}"/>
              </a:ext>
            </a:extLst>
          </p:cNvPr>
          <p:cNvGrpSpPr/>
          <p:nvPr/>
        </p:nvGrpSpPr>
        <p:grpSpPr>
          <a:xfrm>
            <a:off x="134755" y="2222047"/>
            <a:ext cx="1608674" cy="1608674"/>
            <a:chOff x="0" y="2814012"/>
            <a:chExt cx="1608674" cy="1608674"/>
          </a:xfrm>
        </p:grpSpPr>
        <p:pic>
          <p:nvPicPr>
            <p:cNvPr id="22" name="Picture 2" descr="Sugestão - ícones de o negócio grátis">
              <a:extLst>
                <a:ext uri="{FF2B5EF4-FFF2-40B4-BE49-F238E27FC236}">
                  <a16:creationId xmlns="" xmlns:a16="http://schemas.microsoft.com/office/drawing/2014/main" id="{F0F8BA2C-4BC6-4057-B8B4-705CB293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841F550D-8D43-4670-863A-29C69E90953D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F3B044D-9501-4485-888C-91A51A2D605B}"/>
              </a:ext>
            </a:extLst>
          </p:cNvPr>
          <p:cNvSpPr txBox="1"/>
          <p:nvPr/>
        </p:nvSpPr>
        <p:spPr>
          <a:xfrm>
            <a:off x="678996" y="2520305"/>
            <a:ext cx="5107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12</a:t>
            </a:r>
            <a:endParaRPr lang="pt-BR" sz="2500" b="1" baseline="30000" dirty="0"/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552968" y="94140"/>
            <a:ext cx="1399881" cy="1489156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017255" y="204427"/>
            <a:ext cx="1246461" cy="1268582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MÉTODOS ESTATÍSTICOS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9071" y="756615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E03D6D28-5F00-4E78-BFA6-FD47CC3098A8}"/>
              </a:ext>
            </a:extLst>
          </p:cNvPr>
          <p:cNvSpPr txBox="1"/>
          <p:nvPr/>
        </p:nvSpPr>
        <p:spPr>
          <a:xfrm>
            <a:off x="1533355" y="2926373"/>
            <a:ext cx="955724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Consolas" panose="020B0609020204030204" pitchFamily="49" charset="0"/>
              </a:rPr>
              <a:t>(d) </a:t>
            </a:r>
            <a:r>
              <a:rPr lang="pt-BR" sz="3200" b="1" dirty="0">
                <a:latin typeface="Consolas" panose="020B0609020204030204" pitchFamily="49" charset="0"/>
              </a:rPr>
              <a:t>S</a:t>
            </a:r>
            <a:r>
              <a:rPr lang="pt-BR" sz="2200" dirty="0">
                <a:latin typeface="Consolas" panose="020B0609020204030204" pitchFamily="49" charset="0"/>
              </a:rPr>
              <a:t>e aplicável, descreva os métodos analíticos levando em consideração estratégia de amostragem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dirty="0"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14" name="Retângulo: Cantos Arredondados 13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6008B630-D0B0-4176-8F1C-765DED71F90E}"/>
              </a:ext>
            </a:extLst>
          </p:cNvPr>
          <p:cNvSpPr/>
          <p:nvPr/>
        </p:nvSpPr>
        <p:spPr>
          <a:xfrm>
            <a:off x="5766986" y="474429"/>
            <a:ext cx="2797200" cy="74591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TRANSVERSAL</a:t>
            </a:r>
          </a:p>
        </p:txBody>
      </p:sp>
      <p:sp>
        <p:nvSpPr>
          <p:cNvPr id="15" name="Retângulo: Cantos Arredondados 14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BFEBC34B-FDED-4A8C-AD36-F57761518615}"/>
              </a:ext>
            </a:extLst>
          </p:cNvPr>
          <p:cNvSpPr/>
          <p:nvPr/>
        </p:nvSpPr>
        <p:spPr>
          <a:xfrm>
            <a:off x="134755" y="6086807"/>
            <a:ext cx="1608674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3DAF6347-10AF-4E3C-AB25-47FCAB147E16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2" name="Modelo 3D 31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B7C2B388-C2D4-4F15-B6FD-D6DED0D7C49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elo 3D 31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B7C2B388-C2D4-4F15-B6FD-D6DED0D7C49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ABD488D8-71E7-4B52-936E-B814A5BAE6A6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183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443916" y="539529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388521"/>
              <a:ext cx="1845042" cy="424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PARTICIPANTES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11313CCD-CDD8-4D55-937C-B6F01F6D3706}"/>
              </a:ext>
            </a:extLst>
          </p:cNvPr>
          <p:cNvGrpSpPr/>
          <p:nvPr/>
        </p:nvGrpSpPr>
        <p:grpSpPr>
          <a:xfrm>
            <a:off x="-35642" y="3268412"/>
            <a:ext cx="1608674" cy="1608674"/>
            <a:chOff x="0" y="2814012"/>
            <a:chExt cx="1608674" cy="1608674"/>
          </a:xfrm>
        </p:grpSpPr>
        <p:pic>
          <p:nvPicPr>
            <p:cNvPr id="24" name="Picture 2" descr="Sugestão - ícones de o negócio grátis">
              <a:extLst>
                <a:ext uri="{FF2B5EF4-FFF2-40B4-BE49-F238E27FC236}">
                  <a16:creationId xmlns="" xmlns:a16="http://schemas.microsoft.com/office/drawing/2014/main" id="{8AE1875B-DB58-446C-917C-EACB36BD6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Elipse 24">
              <a:extLst>
                <a:ext uri="{FF2B5EF4-FFF2-40B4-BE49-F238E27FC236}">
                  <a16:creationId xmlns="" xmlns:a16="http://schemas.microsoft.com/office/drawing/2014/main" id="{CADB0932-A019-4C99-A098-12FFDDB1A408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E06FE657-56AD-44A8-907C-2052957BEFF6}"/>
              </a:ext>
            </a:extLst>
          </p:cNvPr>
          <p:cNvSpPr txBox="1"/>
          <p:nvPr/>
        </p:nvSpPr>
        <p:spPr>
          <a:xfrm>
            <a:off x="452326" y="3552602"/>
            <a:ext cx="7941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13*</a:t>
            </a:r>
            <a:endParaRPr lang="pt-BR" sz="2500" b="1" baseline="30000" dirty="0"/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ABB274D-AE5A-4374-BD9B-62469A132583}"/>
              </a:ext>
            </a:extLst>
          </p:cNvPr>
          <p:cNvSpPr txBox="1"/>
          <p:nvPr/>
        </p:nvSpPr>
        <p:spPr>
          <a:xfrm>
            <a:off x="1246507" y="2204088"/>
            <a:ext cx="10205209" cy="104644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231F20"/>
                </a:solidFill>
                <a:latin typeface="Consolas" panose="020B0609020204030204" pitchFamily="49" charset="0"/>
              </a:rPr>
              <a:t>(a) </a:t>
            </a:r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o número de participantes em cada etapa do estudo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  </a:t>
            </a:r>
          </a:p>
          <a:p>
            <a:pPr algn="ctr"/>
            <a:r>
              <a:rPr lang="pt-BR" sz="15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(Por exemplo, número de potencialmente elegíveis, examinados </a:t>
            </a:r>
            <a:r>
              <a:rPr lang="pt-BR" sz="1500" dirty="0">
                <a:solidFill>
                  <a:srgbClr val="231F20"/>
                </a:solidFill>
                <a:latin typeface="Consolas" panose="020B0609020204030204" pitchFamily="49" charset="0"/>
              </a:rPr>
              <a:t>para</a:t>
            </a:r>
            <a:r>
              <a:rPr lang="pt-BR" sz="15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 elegibilidade, elegíveis de </a:t>
            </a:r>
            <a:r>
              <a:rPr lang="pt-BR" sz="1500" b="0" i="0" u="none" strike="noStrike" baseline="0" dirty="0" err="1">
                <a:solidFill>
                  <a:srgbClr val="231F20"/>
                </a:solidFill>
                <a:latin typeface="Consolas" panose="020B0609020204030204" pitchFamily="49" charset="0"/>
              </a:rPr>
              <a:t>fato,incluídos</a:t>
            </a:r>
            <a:r>
              <a:rPr lang="pt-BR" sz="15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 no estudo, que terminaram o acompanhamento e efetivamente analisados.</a:t>
            </a:r>
            <a:endParaRPr lang="pt-BR" sz="1500" b="1" dirty="0">
              <a:latin typeface="Consolas" panose="020B0609020204030204" pitchFamily="49" charset="0"/>
            </a:endParaRPr>
          </a:p>
        </p:txBody>
      </p:sp>
      <p:sp>
        <p:nvSpPr>
          <p:cNvPr id="16" name="Retângulo: Cantos Arredondados 15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02E683A4-0E62-4263-B0E2-D5A7ACD44BDB}"/>
              </a:ext>
            </a:extLst>
          </p:cNvPr>
          <p:cNvSpPr/>
          <p:nvPr/>
        </p:nvSpPr>
        <p:spPr>
          <a:xfrm>
            <a:off x="598539" y="6035172"/>
            <a:ext cx="1608674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sp>
        <p:nvSpPr>
          <p:cNvPr id="6" name="Retângulo: Cantos Arredondados 5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03BFDEC8-D149-48AB-9740-33BDCFBE50BC}"/>
              </a:ext>
            </a:extLst>
          </p:cNvPr>
          <p:cNvSpPr/>
          <p:nvPr/>
        </p:nvSpPr>
        <p:spPr>
          <a:xfrm>
            <a:off x="7423142" y="6035172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4497F2C5-B1A4-4D0E-A88A-100DBBBC06CD}"/>
              </a:ext>
            </a:extLst>
          </p:cNvPr>
          <p:cNvSpPr txBox="1"/>
          <p:nvPr/>
        </p:nvSpPr>
        <p:spPr>
          <a:xfrm>
            <a:off x="1246506" y="3423668"/>
            <a:ext cx="10205209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231F20"/>
                </a:solidFill>
                <a:latin typeface="Consolas" panose="020B0609020204030204" pitchFamily="49" charset="0"/>
              </a:rPr>
              <a:t>(b) </a:t>
            </a:r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as razões para a perdas em cada fase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1500" b="1" dirty="0">
              <a:latin typeface="Consolas" panose="020B0609020204030204" pitchFamily="49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C478FB4-5614-451C-987F-B5389BAB2EA1}"/>
              </a:ext>
            </a:extLst>
          </p:cNvPr>
          <p:cNvSpPr txBox="1"/>
          <p:nvPr/>
        </p:nvSpPr>
        <p:spPr>
          <a:xfrm>
            <a:off x="1246505" y="4205558"/>
            <a:ext cx="10205209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231F20"/>
                </a:solidFill>
                <a:latin typeface="Consolas" panose="020B0609020204030204" pitchFamily="49" charset="0"/>
              </a:rPr>
              <a:t>(c) </a:t>
            </a:r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C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onsidere o uso de um diagrama de 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fluxo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1500" b="1" dirty="0">
              <a:latin typeface="Consolas" panose="020B0609020204030204" pitchFamily="49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F9FA445E-698E-4DF5-8E89-B2BD25FD68FD}"/>
              </a:ext>
            </a:extLst>
          </p:cNvPr>
          <p:cNvSpPr txBox="1"/>
          <p:nvPr/>
        </p:nvSpPr>
        <p:spPr>
          <a:xfrm>
            <a:off x="1636333" y="4981430"/>
            <a:ext cx="9557239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500" b="1" dirty="0"/>
              <a:t>*</a:t>
            </a:r>
            <a:r>
              <a:rPr lang="pt-BR" dirty="0">
                <a:solidFill>
                  <a:srgbClr val="002060"/>
                </a:solidFill>
              </a:rPr>
              <a:t> Forneça informações separadamente para casos e controles em estudos de caso-controle e, se aplicável, para casos expostos e grupos não expostos em estudos de coorte e transversais</a:t>
            </a:r>
            <a:r>
              <a:rPr lang="pt-BR" sz="1800" baseline="30000" dirty="0">
                <a:solidFill>
                  <a:srgbClr val="002060"/>
                </a:solidFill>
                <a:latin typeface="Consolas" panose="020B0609020204030204" pitchFamily="49" charset="0"/>
              </a:rPr>
              <a:t>4</a:t>
            </a:r>
            <a:r>
              <a:rPr lang="pt-BR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="" xmlns:a16="http://schemas.microsoft.com/office/drawing/2014/main" id="{A3FF278A-E7B0-46B2-9F03-81B11F637D07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8" name="Modelo 3D 27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C972D0C3-8B0D-4CEB-BFCB-F72A2551835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Modelo 3D 27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C972D0C3-8B0D-4CEB-BFCB-F72A2551835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="" xmlns:a16="http://schemas.microsoft.com/office/drawing/2014/main" id="{C979EF25-A0E4-4F80-9DEE-967BC3836B71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038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717789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325685" y="161522"/>
            <a:ext cx="1598135" cy="1571930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862844" y="251037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184387"/>
              <a:ext cx="1845042" cy="6602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100" b="1" dirty="0"/>
                <a:t>DADOS DESCRITIVOS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11313CCD-CDD8-4D55-937C-B6F01F6D3706}"/>
              </a:ext>
            </a:extLst>
          </p:cNvPr>
          <p:cNvGrpSpPr/>
          <p:nvPr/>
        </p:nvGrpSpPr>
        <p:grpSpPr>
          <a:xfrm>
            <a:off x="-35642" y="3268412"/>
            <a:ext cx="1608674" cy="1608674"/>
            <a:chOff x="0" y="2814012"/>
            <a:chExt cx="1608674" cy="1608674"/>
          </a:xfrm>
        </p:grpSpPr>
        <p:pic>
          <p:nvPicPr>
            <p:cNvPr id="24" name="Picture 2" descr="Sugestão - ícones de o negócio grátis">
              <a:extLst>
                <a:ext uri="{FF2B5EF4-FFF2-40B4-BE49-F238E27FC236}">
                  <a16:creationId xmlns="" xmlns:a16="http://schemas.microsoft.com/office/drawing/2014/main" id="{8AE1875B-DB58-446C-917C-EACB36BD6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Elipse 24">
              <a:extLst>
                <a:ext uri="{FF2B5EF4-FFF2-40B4-BE49-F238E27FC236}">
                  <a16:creationId xmlns="" xmlns:a16="http://schemas.microsoft.com/office/drawing/2014/main" id="{CADB0932-A019-4C99-A098-12FFDDB1A408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E06FE657-56AD-44A8-907C-2052957BEFF6}"/>
              </a:ext>
            </a:extLst>
          </p:cNvPr>
          <p:cNvSpPr txBox="1"/>
          <p:nvPr/>
        </p:nvSpPr>
        <p:spPr>
          <a:xfrm>
            <a:off x="438259" y="3566670"/>
            <a:ext cx="673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14*</a:t>
            </a:r>
            <a:endParaRPr lang="pt-BR" sz="2500" b="1" baseline="30000" dirty="0"/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ABB274D-AE5A-4374-BD9B-62469A132583}"/>
              </a:ext>
            </a:extLst>
          </p:cNvPr>
          <p:cNvSpPr txBox="1"/>
          <p:nvPr/>
        </p:nvSpPr>
        <p:spPr>
          <a:xfrm>
            <a:off x="1352357" y="1810651"/>
            <a:ext cx="10365489" cy="1261884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231F20"/>
                </a:solidFill>
                <a:latin typeface="Consolas" panose="020B0609020204030204" pitchFamily="49" charset="0"/>
              </a:rPr>
              <a:t>(a)</a:t>
            </a:r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as características dos participantes (demográficas, clínicas e sociais) e as informações sobre exposições e </a:t>
            </a:r>
            <a:r>
              <a:rPr lang="pt-BR" sz="2200" b="0" i="0" u="none" strike="noStrike" baseline="0" dirty="0" err="1">
                <a:solidFill>
                  <a:srgbClr val="231F20"/>
                </a:solidFill>
                <a:latin typeface="Consolas" panose="020B0609020204030204" pitchFamily="49" charset="0"/>
              </a:rPr>
              <a:t>confundidores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 em potencial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E3017451-9488-455B-9A0F-02C30FCF350C}"/>
              </a:ext>
            </a:extLst>
          </p:cNvPr>
          <p:cNvSpPr txBox="1"/>
          <p:nvPr/>
        </p:nvSpPr>
        <p:spPr>
          <a:xfrm>
            <a:off x="1316464" y="3150926"/>
            <a:ext cx="10401382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231F20"/>
                </a:solidFill>
                <a:latin typeface="Consolas" panose="020B0609020204030204" pitchFamily="49" charset="0"/>
              </a:rPr>
              <a:t>(b)</a:t>
            </a:r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I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ndique o número de participantes com dados faltantes para</a:t>
            </a:r>
          </a:p>
          <a:p>
            <a:pPr algn="ctr"/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cada variável de interesse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b="1" dirty="0">
              <a:latin typeface="Consolas" panose="020B0609020204030204" pitchFamily="49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8953192F-1375-4113-B43D-532FE27A726A}"/>
              </a:ext>
            </a:extLst>
          </p:cNvPr>
          <p:cNvSpPr txBox="1"/>
          <p:nvPr/>
        </p:nvSpPr>
        <p:spPr>
          <a:xfrm>
            <a:off x="1316463" y="4165184"/>
            <a:ext cx="10437276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31F20"/>
                </a:solidFill>
                <a:latin typeface="Consolas" panose="020B0609020204030204" pitchFamily="49" charset="0"/>
              </a:rPr>
              <a:t>(c)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 </a:t>
            </a:r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studo de coorte - Resuma o tempo de acompanhamento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dirty="0">
              <a:latin typeface="Consolas" panose="020B0609020204030204" pitchFamily="49" charset="0"/>
            </a:endParaRPr>
          </a:p>
        </p:txBody>
      </p:sp>
      <p:sp>
        <p:nvSpPr>
          <p:cNvPr id="11" name="Retângulo: Cantos Arredondados 10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2E068B53-1DD4-4CE5-B973-F821FDD9D566}"/>
              </a:ext>
            </a:extLst>
          </p:cNvPr>
          <p:cNvSpPr/>
          <p:nvPr/>
        </p:nvSpPr>
        <p:spPr>
          <a:xfrm>
            <a:off x="598539" y="6035172"/>
            <a:ext cx="1608674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sp>
        <p:nvSpPr>
          <p:cNvPr id="12" name="Retângulo: Cantos Arredondados 11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27109D0E-4C87-4CE0-AEC9-2A700FAE4ED0}"/>
              </a:ext>
            </a:extLst>
          </p:cNvPr>
          <p:cNvSpPr/>
          <p:nvPr/>
        </p:nvSpPr>
        <p:spPr>
          <a:xfrm>
            <a:off x="7423142" y="6035172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3C636E60-C90B-4D1B-BEE5-E251A95F31B9}"/>
              </a:ext>
            </a:extLst>
          </p:cNvPr>
          <p:cNvSpPr txBox="1"/>
          <p:nvPr/>
        </p:nvSpPr>
        <p:spPr>
          <a:xfrm>
            <a:off x="1738535" y="4877086"/>
            <a:ext cx="9557239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500" b="1" dirty="0"/>
              <a:t>*</a:t>
            </a:r>
            <a:r>
              <a:rPr lang="pt-BR" dirty="0">
                <a:solidFill>
                  <a:srgbClr val="002060"/>
                </a:solidFill>
              </a:rPr>
              <a:t> Forneça informações separadamente para casos e controles em estudos de caso-controle e, se aplicável, para casos expostos e grupos não expostos em estudos de coorte e transversais</a:t>
            </a:r>
            <a:r>
              <a:rPr lang="pt-BR" baseline="30000" dirty="0">
                <a:solidFill>
                  <a:srgbClr val="002060"/>
                </a:solidFill>
              </a:rPr>
              <a:t>4</a:t>
            </a:r>
            <a:r>
              <a:rPr lang="pt-BR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="" xmlns:a16="http://schemas.microsoft.com/office/drawing/2014/main" id="{0D95C5F9-20F9-4A93-B265-9E50701CC4CE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8" name="Modelo 3D 27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06AB9506-6761-4F5A-8C14-649F96B6FE6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Modelo 3D 27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06AB9506-6761-4F5A-8C14-649F96B6FE6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="" xmlns:a16="http://schemas.microsoft.com/office/drawing/2014/main" id="{5E5B0231-923D-4C71-B446-9EC7AAA4C3D9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06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443916" y="539529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302292"/>
              <a:ext cx="1845042" cy="424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DESFECHOS</a:t>
              </a:r>
            </a:p>
          </p:txBody>
        </p:sp>
      </p:grpSp>
      <p:sp>
        <p:nvSpPr>
          <p:cNvPr id="16" name="Retângulo: Cantos Arredondados 1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02E683A4-0E62-4263-B0E2-D5A7ACD44BDB}"/>
              </a:ext>
            </a:extLst>
          </p:cNvPr>
          <p:cNvSpPr/>
          <p:nvPr/>
        </p:nvSpPr>
        <p:spPr>
          <a:xfrm>
            <a:off x="623034" y="5781368"/>
            <a:ext cx="2260843" cy="63018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RESULTADOS ! </a:t>
            </a:r>
          </a:p>
        </p:txBody>
      </p:sp>
      <p:sp>
        <p:nvSpPr>
          <p:cNvPr id="6" name="Retângulo: Cantos Arredondados 5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3E91F182-450B-4035-9750-BCDE2A44DE99}"/>
              </a:ext>
            </a:extLst>
          </p:cNvPr>
          <p:cNvSpPr/>
          <p:nvPr/>
        </p:nvSpPr>
        <p:spPr>
          <a:xfrm>
            <a:off x="4625942" y="2398544"/>
            <a:ext cx="2797200" cy="7459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</a:t>
            </a:r>
          </a:p>
        </p:txBody>
      </p:sp>
      <p:sp>
        <p:nvSpPr>
          <p:cNvPr id="8" name="Retângulo: Cantos Arredondados 7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D5A482FC-5B5F-4467-9A9A-02FB3D222A09}"/>
              </a:ext>
            </a:extLst>
          </p:cNvPr>
          <p:cNvSpPr/>
          <p:nvPr/>
        </p:nvSpPr>
        <p:spPr>
          <a:xfrm>
            <a:off x="4625942" y="3449046"/>
            <a:ext cx="2797200" cy="7459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CASO/CONTROLE</a:t>
            </a:r>
          </a:p>
        </p:txBody>
      </p:sp>
      <p:sp>
        <p:nvSpPr>
          <p:cNvPr id="9" name="Retângulo: Cantos Arredondados 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71BD6A67-AF7A-40A6-B11D-76AADA0FBCD4}"/>
              </a:ext>
            </a:extLst>
          </p:cNvPr>
          <p:cNvSpPr/>
          <p:nvPr/>
        </p:nvSpPr>
        <p:spPr>
          <a:xfrm>
            <a:off x="4625942" y="4499548"/>
            <a:ext cx="2797200" cy="74591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TRANSVERSAL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367529E1-E03F-4F97-B402-62666FB7EAAF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1" name="Modelo 3D 20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C4CC9B9A-0789-4A1B-9645-A5F222222C9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" name="Modelo 3D 20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C4CC9B9A-0789-4A1B-9645-A5F222222C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" name="CaixaDeTexto 21">
              <a:extLst>
                <a:ext uri="{FF2B5EF4-FFF2-40B4-BE49-F238E27FC236}">
                  <a16:creationId xmlns="" xmlns:a16="http://schemas.microsoft.com/office/drawing/2014/main" id="{DC068FD8-7164-47D2-A28D-F95D870FD08E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418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443916" y="539529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302292"/>
              <a:ext cx="1845042" cy="424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DESFECHOS</a:t>
              </a:r>
            </a:p>
          </p:txBody>
        </p:sp>
      </p:grpSp>
      <p:sp>
        <p:nvSpPr>
          <p:cNvPr id="16" name="Retângulo: Cantos Arredondados 1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02E683A4-0E62-4263-B0E2-D5A7ACD44BDB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6" name="Retângulo: Cantos Arredondados 5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3E91F182-450B-4035-9750-BCDE2A44DE99}"/>
              </a:ext>
            </a:extLst>
          </p:cNvPr>
          <p:cNvSpPr/>
          <p:nvPr/>
        </p:nvSpPr>
        <p:spPr>
          <a:xfrm>
            <a:off x="5377571" y="731745"/>
            <a:ext cx="2797200" cy="7459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61B57638-AA3B-452C-8F01-C42C50A453E7}"/>
              </a:ext>
            </a:extLst>
          </p:cNvPr>
          <p:cNvSpPr txBox="1"/>
          <p:nvPr/>
        </p:nvSpPr>
        <p:spPr>
          <a:xfrm>
            <a:off x="1719245" y="2837908"/>
            <a:ext cx="955724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o número de eventos-desfecho ou as</a:t>
            </a:r>
          </a:p>
          <a:p>
            <a:pPr algn="ctr"/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medidas-resumo ao longo do tempo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156BF208-77C1-4016-8726-731F37B6B9BF}"/>
              </a:ext>
            </a:extLst>
          </p:cNvPr>
          <p:cNvGrpSpPr/>
          <p:nvPr/>
        </p:nvGrpSpPr>
        <p:grpSpPr>
          <a:xfrm>
            <a:off x="110571" y="2959950"/>
            <a:ext cx="1608674" cy="1608674"/>
            <a:chOff x="0" y="2814012"/>
            <a:chExt cx="1608674" cy="1608674"/>
          </a:xfrm>
        </p:grpSpPr>
        <p:pic>
          <p:nvPicPr>
            <p:cNvPr id="23" name="Picture 2" descr="Sugestão - ícones de o negócio grátis">
              <a:extLst>
                <a:ext uri="{FF2B5EF4-FFF2-40B4-BE49-F238E27FC236}">
                  <a16:creationId xmlns="" xmlns:a16="http://schemas.microsoft.com/office/drawing/2014/main" id="{7E2E1405-FE38-4A4F-B108-98F206B14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Elipse 23">
              <a:extLst>
                <a:ext uri="{FF2B5EF4-FFF2-40B4-BE49-F238E27FC236}">
                  <a16:creationId xmlns="" xmlns:a16="http://schemas.microsoft.com/office/drawing/2014/main" id="{E9FC127A-D9B3-4D7B-A0AC-E998755AF958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8ABC9957-7F5D-4945-93F0-31FD462FA72C}"/>
              </a:ext>
            </a:extLst>
          </p:cNvPr>
          <p:cNvSpPr txBox="1"/>
          <p:nvPr/>
        </p:nvSpPr>
        <p:spPr>
          <a:xfrm>
            <a:off x="598539" y="3258208"/>
            <a:ext cx="7434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15*</a:t>
            </a:r>
            <a:endParaRPr lang="pt-BR" sz="2500" b="1" baseline="30000" dirty="0"/>
          </a:p>
        </p:txBody>
      </p:sp>
      <p:sp>
        <p:nvSpPr>
          <p:cNvPr id="9" name="Retângulo: Cantos Arredondados 8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6E62246A-B249-4B8C-ACF8-276F9A32AC60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CF01D04F-2D3C-46C7-9BB8-854708CDF32D}"/>
              </a:ext>
            </a:extLst>
          </p:cNvPr>
          <p:cNvSpPr txBox="1"/>
          <p:nvPr/>
        </p:nvSpPr>
        <p:spPr>
          <a:xfrm>
            <a:off x="1719245" y="3991098"/>
            <a:ext cx="9557239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500" b="1" dirty="0"/>
              <a:t>*</a:t>
            </a:r>
            <a:r>
              <a:rPr lang="pt-BR" dirty="0">
                <a:solidFill>
                  <a:srgbClr val="002060"/>
                </a:solidFill>
              </a:rPr>
              <a:t> Forneça informações separadamente para casos e controles em estudos de caso-controle e, se aplicável, para casos expostos e grupos não expostos em estudos de coorte e transversais</a:t>
            </a:r>
            <a:r>
              <a:rPr lang="pt-BR" sz="1800" baseline="30000" dirty="0">
                <a:solidFill>
                  <a:srgbClr val="002060"/>
                </a:solidFill>
                <a:latin typeface="Consolas" panose="020B0609020204030204" pitchFamily="49" charset="0"/>
              </a:rPr>
              <a:t>4</a:t>
            </a:r>
            <a:r>
              <a:rPr lang="pt-BR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="" xmlns:a16="http://schemas.microsoft.com/office/drawing/2014/main" id="{C012FFDD-4C42-4223-8452-9F59FCB063B6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7" name="Modelo 3D 26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:a16="http://schemas.microsoft.com/office/drawing/2014/main" id="{ACD285AE-9785-411E-BC03-E33DA2F469B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2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Modelo 3D 26" descr="Seta Inversa Grossa Cinza-Escuro">
                  <a:hlinkClick r:id="rId11" action="ppaction://hlinksldjump" highlightClick="1"/>
                  <a:extLst>
                    <a:ext uri="{FF2B5EF4-FFF2-40B4-BE49-F238E27FC236}">
                      <a16:creationId xmlns="" xmlns:a16="http://schemas.microsoft.com/office/drawing/2014/main" id="{ACD285AE-9785-411E-BC03-E33DA2F469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8" name="CaixaDeTexto 27">
              <a:extLst>
                <a:ext uri="{FF2B5EF4-FFF2-40B4-BE49-F238E27FC236}">
                  <a16:creationId xmlns="" xmlns:a16="http://schemas.microsoft.com/office/drawing/2014/main" id="{9A13E508-0FED-497D-8064-997E87B0ABD7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03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443916" y="539529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302292"/>
              <a:ext cx="1845042" cy="424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DESFECHOS</a:t>
              </a:r>
            </a:p>
          </p:txBody>
        </p:sp>
      </p:grpSp>
      <p:sp>
        <p:nvSpPr>
          <p:cNvPr id="8" name="Retângulo: Cantos Arredondados 7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D5A482FC-5B5F-4467-9A9A-02FB3D222A09}"/>
              </a:ext>
            </a:extLst>
          </p:cNvPr>
          <p:cNvSpPr/>
          <p:nvPr/>
        </p:nvSpPr>
        <p:spPr>
          <a:xfrm>
            <a:off x="5282083" y="738160"/>
            <a:ext cx="2797200" cy="7459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CASO/CONTROLE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E0D8C292-B86E-4AB1-9BFA-552D42803AA4}"/>
              </a:ext>
            </a:extLst>
          </p:cNvPr>
          <p:cNvSpPr txBox="1"/>
          <p:nvPr/>
        </p:nvSpPr>
        <p:spPr>
          <a:xfrm>
            <a:off x="1636332" y="2920374"/>
            <a:ext cx="955724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o número de indivíduos em cada categoria de exposição ou apresente medidas-resumo de exposição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6" name="Retângulo: Cantos Arredondados 5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61F8B6DA-4BC1-41EF-905F-D45E3DDD40CB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="" xmlns:a16="http://schemas.microsoft.com/office/drawing/2014/main" id="{1BCCD744-602E-49A1-B2C8-6EC13D870DDD}"/>
              </a:ext>
            </a:extLst>
          </p:cNvPr>
          <p:cNvGrpSpPr/>
          <p:nvPr/>
        </p:nvGrpSpPr>
        <p:grpSpPr>
          <a:xfrm>
            <a:off x="103918" y="3051024"/>
            <a:ext cx="1608674" cy="1608674"/>
            <a:chOff x="0" y="2814012"/>
            <a:chExt cx="1608674" cy="1608674"/>
          </a:xfrm>
        </p:grpSpPr>
        <p:pic>
          <p:nvPicPr>
            <p:cNvPr id="25" name="Picture 2" descr="Sugestão - ícones de o negócio grátis">
              <a:extLst>
                <a:ext uri="{FF2B5EF4-FFF2-40B4-BE49-F238E27FC236}">
                  <a16:creationId xmlns="" xmlns:a16="http://schemas.microsoft.com/office/drawing/2014/main" id="{48869A4C-CC07-46ED-BA7F-F92835A66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Elipse 25">
              <a:extLst>
                <a:ext uri="{FF2B5EF4-FFF2-40B4-BE49-F238E27FC236}">
                  <a16:creationId xmlns="" xmlns:a16="http://schemas.microsoft.com/office/drawing/2014/main" id="{74FFC592-B39D-44AA-868C-FAF92FC8361C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="" xmlns:a16="http://schemas.microsoft.com/office/drawing/2014/main" id="{589FE1F5-8CC2-442F-962A-162CA75028A1}"/>
              </a:ext>
            </a:extLst>
          </p:cNvPr>
          <p:cNvSpPr txBox="1"/>
          <p:nvPr/>
        </p:nvSpPr>
        <p:spPr>
          <a:xfrm>
            <a:off x="591886" y="3349282"/>
            <a:ext cx="7434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15*</a:t>
            </a:r>
            <a:endParaRPr lang="pt-BR" sz="2500" b="1" baseline="30000" dirty="0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C41D5AD7-7EDC-4E01-9E25-2F661B5B6182}"/>
              </a:ext>
            </a:extLst>
          </p:cNvPr>
          <p:cNvSpPr txBox="1"/>
          <p:nvPr/>
        </p:nvSpPr>
        <p:spPr>
          <a:xfrm>
            <a:off x="1636332" y="4051924"/>
            <a:ext cx="9557239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500" b="1" dirty="0"/>
              <a:t>*</a:t>
            </a:r>
            <a:r>
              <a:rPr lang="pt-BR" dirty="0">
                <a:solidFill>
                  <a:srgbClr val="002060"/>
                </a:solidFill>
              </a:rPr>
              <a:t> Forneça informações separadamente para casos e controles em estudos de caso-controle e, se aplicável, para casos expostos e grupos não expostos em estudos de coorte e transversais</a:t>
            </a:r>
            <a:r>
              <a:rPr lang="pt-BR" sz="1800" baseline="30000" dirty="0">
                <a:solidFill>
                  <a:srgbClr val="002060"/>
                </a:solidFill>
                <a:latin typeface="Consolas" panose="020B0609020204030204" pitchFamily="49" charset="0"/>
              </a:rPr>
              <a:t>4</a:t>
            </a:r>
            <a:r>
              <a:rPr lang="pt-BR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A112B8A2-C827-43AD-97C3-1E3CDFD89CD2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9" name="Modelo 3D 28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B700AB8B-C412-468C-8B8C-8988A932D20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9" name="Modelo 3D 28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B700AB8B-C412-468C-8B8C-8988A932D20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F20E0E8E-D4EF-4216-99B8-1E2C552B0471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504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443916" y="539529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302292"/>
              <a:ext cx="1845042" cy="424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DESFECHOS</a:t>
              </a:r>
            </a:p>
          </p:txBody>
        </p:sp>
      </p:grpSp>
      <p:sp>
        <p:nvSpPr>
          <p:cNvPr id="9" name="Retângulo: Cantos Arredondados 8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71BD6A67-AF7A-40A6-B11D-76AADA0FBCD4}"/>
              </a:ext>
            </a:extLst>
          </p:cNvPr>
          <p:cNvSpPr/>
          <p:nvPr/>
        </p:nvSpPr>
        <p:spPr>
          <a:xfrm>
            <a:off x="5377571" y="738160"/>
            <a:ext cx="2797200" cy="74591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TRANSVERSAL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22EC52B9-B3C9-4A9B-886C-F52B7E03CB65}"/>
              </a:ext>
            </a:extLst>
          </p:cNvPr>
          <p:cNvSpPr txBox="1"/>
          <p:nvPr/>
        </p:nvSpPr>
        <p:spPr>
          <a:xfrm>
            <a:off x="1719244" y="2712564"/>
            <a:ext cx="955724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o número de eventos-desfecho ou apresente as medidas-resumo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3" name="Retângulo: Cantos Arredondados 2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4C92ED21-E124-4125-B6BE-518B3C1A94C0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="" xmlns:a16="http://schemas.microsoft.com/office/drawing/2014/main" id="{AE16CD45-9167-45D1-AAFD-ED17D7E353A5}"/>
              </a:ext>
            </a:extLst>
          </p:cNvPr>
          <p:cNvGrpSpPr/>
          <p:nvPr/>
        </p:nvGrpSpPr>
        <p:grpSpPr>
          <a:xfrm>
            <a:off x="92728" y="2831557"/>
            <a:ext cx="1608674" cy="1608674"/>
            <a:chOff x="0" y="2814012"/>
            <a:chExt cx="1608674" cy="1608674"/>
          </a:xfrm>
        </p:grpSpPr>
        <p:pic>
          <p:nvPicPr>
            <p:cNvPr id="27" name="Picture 2" descr="Sugestão - ícones de o negócio grátis">
              <a:extLst>
                <a:ext uri="{FF2B5EF4-FFF2-40B4-BE49-F238E27FC236}">
                  <a16:creationId xmlns="" xmlns:a16="http://schemas.microsoft.com/office/drawing/2014/main" id="{062D9666-858C-4C5D-AC2E-6EA9CAA5B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Elipse 27">
              <a:extLst>
                <a:ext uri="{FF2B5EF4-FFF2-40B4-BE49-F238E27FC236}">
                  <a16:creationId xmlns="" xmlns:a16="http://schemas.microsoft.com/office/drawing/2014/main" id="{83794C0A-6BD5-42D9-B74F-9C65B5A29020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8E3DED8E-9C90-44C4-8B38-87204AE854DF}"/>
              </a:ext>
            </a:extLst>
          </p:cNvPr>
          <p:cNvSpPr txBox="1"/>
          <p:nvPr/>
        </p:nvSpPr>
        <p:spPr>
          <a:xfrm>
            <a:off x="568664" y="3142094"/>
            <a:ext cx="7434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15*</a:t>
            </a:r>
            <a:endParaRPr lang="pt-BR" sz="2500" b="1" baseline="30000" dirty="0"/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4AFCB994-05E1-48E1-995A-F9C51E6B07B7}"/>
              </a:ext>
            </a:extLst>
          </p:cNvPr>
          <p:cNvSpPr txBox="1"/>
          <p:nvPr/>
        </p:nvSpPr>
        <p:spPr>
          <a:xfrm>
            <a:off x="1719245" y="3807102"/>
            <a:ext cx="9557239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500" b="1" dirty="0"/>
              <a:t>*</a:t>
            </a:r>
            <a:r>
              <a:rPr lang="pt-BR" dirty="0">
                <a:solidFill>
                  <a:srgbClr val="002060"/>
                </a:solidFill>
              </a:rPr>
              <a:t> Forneça informações separadamente para casos e controles em estudos de caso-controle e, se aplicável, para casos expostos e grupos não expostos em estudos de coorte e transversais</a:t>
            </a:r>
            <a:r>
              <a:rPr lang="pt-BR" sz="1800" baseline="30000" dirty="0">
                <a:solidFill>
                  <a:srgbClr val="002060"/>
                </a:solidFill>
                <a:latin typeface="Consolas" panose="020B0609020204030204" pitchFamily="49" charset="0"/>
              </a:rPr>
              <a:t>4</a:t>
            </a:r>
            <a:r>
              <a:rPr lang="pt-BR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="" xmlns:a16="http://schemas.microsoft.com/office/drawing/2014/main" id="{EAD92AD0-27E1-4A56-B178-02C423AE8A97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5" name="Modelo 3D 24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4345A991-EAF3-4E09-95CB-1F931B8891F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Modelo 3D 24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4345A991-EAF3-4E09-95CB-1F931B8891F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EE08C123-3BB9-42CF-8201-303EDFD88000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116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718514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311617" y="170578"/>
            <a:ext cx="1544561" cy="1477328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855810" y="255023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160805"/>
              <a:ext cx="1845042" cy="707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RESULTADOS PRINCIPAIS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051C1C30-9991-40F5-91D0-5257C8097989}"/>
              </a:ext>
            </a:extLst>
          </p:cNvPr>
          <p:cNvGrpSpPr/>
          <p:nvPr/>
        </p:nvGrpSpPr>
        <p:grpSpPr>
          <a:xfrm>
            <a:off x="6562" y="2958924"/>
            <a:ext cx="1608674" cy="1608674"/>
            <a:chOff x="0" y="2814012"/>
            <a:chExt cx="1608674" cy="1608674"/>
          </a:xfrm>
        </p:grpSpPr>
        <p:pic>
          <p:nvPicPr>
            <p:cNvPr id="23" name="Picture 2" descr="Sugestão - ícones de o negócio grátis">
              <a:extLst>
                <a:ext uri="{FF2B5EF4-FFF2-40B4-BE49-F238E27FC236}">
                  <a16:creationId xmlns="" xmlns:a16="http://schemas.microsoft.com/office/drawing/2014/main" id="{DB174DB7-ECF7-4617-8283-5ADA91226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Elipse 23">
              <a:extLst>
                <a:ext uri="{FF2B5EF4-FFF2-40B4-BE49-F238E27FC236}">
                  <a16:creationId xmlns="" xmlns:a16="http://schemas.microsoft.com/office/drawing/2014/main" id="{743BEA11-2EB2-4FF1-885F-057B6897B483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46556967-F59C-4A94-94E7-D73588A42747}"/>
              </a:ext>
            </a:extLst>
          </p:cNvPr>
          <p:cNvSpPr txBox="1"/>
          <p:nvPr/>
        </p:nvSpPr>
        <p:spPr>
          <a:xfrm>
            <a:off x="522667" y="3257182"/>
            <a:ext cx="6168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16</a:t>
            </a:r>
            <a:endParaRPr lang="pt-BR" sz="2500" b="1" baseline="30000" dirty="0"/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F1FB673E-E5B1-4CED-926F-0A257BB4305F}"/>
              </a:ext>
            </a:extLst>
          </p:cNvPr>
          <p:cNvSpPr txBox="1"/>
          <p:nvPr/>
        </p:nvSpPr>
        <p:spPr>
          <a:xfrm>
            <a:off x="1354295" y="1769603"/>
            <a:ext cx="10281370" cy="147732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(a)</a:t>
            </a:r>
            <a:r>
              <a:rPr lang="pt-BR" sz="30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as estimativas não ajustadas e, se aplicável, as estimativas ajustadas por variáveis </a:t>
            </a:r>
            <a:r>
              <a:rPr lang="pt-BR" sz="2000" b="0" i="0" u="none" strike="noStrike" baseline="0" dirty="0" err="1">
                <a:solidFill>
                  <a:srgbClr val="231F20"/>
                </a:solidFill>
                <a:latin typeface="Consolas" panose="020B0609020204030204" pitchFamily="49" charset="0"/>
              </a:rPr>
              <a:t>confundidoras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, assim como sua precisão (</a:t>
            </a:r>
            <a:r>
              <a:rPr lang="pt-BR" sz="2000" b="0" i="0" u="none" strike="noStrike" baseline="0" dirty="0" err="1">
                <a:solidFill>
                  <a:srgbClr val="231F20"/>
                </a:solidFill>
                <a:latin typeface="Consolas" panose="020B0609020204030204" pitchFamily="49" charset="0"/>
              </a:rPr>
              <a:t>ex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: intervalos de confiança). Deixe claro quais foram os </a:t>
            </a:r>
            <a:r>
              <a:rPr lang="pt-BR" sz="2000" b="0" i="0" u="none" strike="noStrike" baseline="0" dirty="0" err="1">
                <a:solidFill>
                  <a:srgbClr val="231F20"/>
                </a:solidFill>
                <a:latin typeface="Consolas" panose="020B0609020204030204" pitchFamily="49" charset="0"/>
              </a:rPr>
              <a:t>confundidores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 utilizados no ajuste e porque foram incluídos</a:t>
            </a:r>
            <a:r>
              <a:rPr lang="pt-BR" sz="2000" baseline="30000" dirty="0">
                <a:latin typeface="Consolas" panose="020B0609020204030204" pitchFamily="49" charset="0"/>
              </a:rPr>
              <a:t>4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DBC486CA-DAD3-46DE-B337-8F1C35B1B172}"/>
              </a:ext>
            </a:extLst>
          </p:cNvPr>
          <p:cNvSpPr txBox="1"/>
          <p:nvPr/>
        </p:nvSpPr>
        <p:spPr>
          <a:xfrm>
            <a:off x="1354295" y="3406770"/>
            <a:ext cx="10281369" cy="892552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(</a:t>
            </a:r>
            <a:r>
              <a:rPr lang="pt-BR" sz="2200" b="1" dirty="0">
                <a:solidFill>
                  <a:srgbClr val="231F20"/>
                </a:solidFill>
                <a:latin typeface="Consolas" panose="020B0609020204030204" pitchFamily="49" charset="0"/>
              </a:rPr>
              <a:t>b</a:t>
            </a:r>
            <a:r>
              <a:rPr lang="pt-BR" sz="2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)</a:t>
            </a:r>
            <a:r>
              <a:rPr lang="pt-BR" sz="30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Q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uando variáveis contínuas forem categorizadas, informe os pontos de corte utilizados</a:t>
            </a:r>
            <a:r>
              <a:rPr lang="pt-BR" sz="2000" baseline="30000" dirty="0">
                <a:latin typeface="Consolas" panose="020B0609020204030204" pitchFamily="49" charset="0"/>
              </a:rPr>
              <a:t>4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0692CF71-591D-4978-8CDD-155BEC8CB713}"/>
              </a:ext>
            </a:extLst>
          </p:cNvPr>
          <p:cNvSpPr txBox="1"/>
          <p:nvPr/>
        </p:nvSpPr>
        <p:spPr>
          <a:xfrm>
            <a:off x="1354295" y="4398755"/>
            <a:ext cx="10256875" cy="1169551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(c)</a:t>
            </a:r>
            <a:r>
              <a:rPr lang="pt-BR" sz="30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S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 pertinente, considere transformar as estimativas de risco relativo em termos de risco absoluto, para um período de tempo relevante</a:t>
            </a:r>
            <a:r>
              <a:rPr lang="pt-BR" sz="2000" baseline="30000" dirty="0">
                <a:latin typeface="Consolas" panose="020B0609020204030204" pitchFamily="49" charset="0"/>
              </a:rPr>
              <a:t>4</a:t>
            </a:r>
            <a:r>
              <a:rPr lang="pt-BR" sz="20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9" name="Retângulo: Cantos Arredondados 8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563DE5FB-BA2D-4020-B421-696EFDF0D27E}"/>
              </a:ext>
            </a:extLst>
          </p:cNvPr>
          <p:cNvSpPr/>
          <p:nvPr/>
        </p:nvSpPr>
        <p:spPr>
          <a:xfrm>
            <a:off x="549958" y="5891586"/>
            <a:ext cx="1608674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sp>
        <p:nvSpPr>
          <p:cNvPr id="11" name="Retângulo: Cantos Arredondados 10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B8C75079-557D-4662-9BE4-C5CBDFF14A27}"/>
              </a:ext>
            </a:extLst>
          </p:cNvPr>
          <p:cNvSpPr/>
          <p:nvPr/>
        </p:nvSpPr>
        <p:spPr>
          <a:xfrm>
            <a:off x="3057617" y="5891586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="" xmlns:a16="http://schemas.microsoft.com/office/drawing/2014/main" id="{B0BE1211-9C55-42CF-B313-83E1A60036CD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7" name="Modelo 3D 26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17D7C469-5F63-45FF-98D7-E6306ED023B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Modelo 3D 26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17D7C469-5F63-45FF-98D7-E6306ED023B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8" name="CaixaDeTexto 27">
              <a:extLst>
                <a:ext uri="{FF2B5EF4-FFF2-40B4-BE49-F238E27FC236}">
                  <a16:creationId xmlns="" xmlns:a16="http://schemas.microsoft.com/office/drawing/2014/main" id="{552809E5-BB31-4682-B2D0-2156B676E0D4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384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170578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443916" y="426985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160805"/>
              <a:ext cx="1845042" cy="707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OUTRAS ANÁLISES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051C1C30-9991-40F5-91D0-5257C8097989}"/>
              </a:ext>
            </a:extLst>
          </p:cNvPr>
          <p:cNvGrpSpPr/>
          <p:nvPr/>
        </p:nvGrpSpPr>
        <p:grpSpPr>
          <a:xfrm>
            <a:off x="-80351" y="2708287"/>
            <a:ext cx="1608674" cy="1608674"/>
            <a:chOff x="0" y="2814012"/>
            <a:chExt cx="1608674" cy="1608674"/>
          </a:xfrm>
        </p:grpSpPr>
        <p:pic>
          <p:nvPicPr>
            <p:cNvPr id="23" name="Picture 2" descr="Sugestão - ícones de o negócio grátis">
              <a:extLst>
                <a:ext uri="{FF2B5EF4-FFF2-40B4-BE49-F238E27FC236}">
                  <a16:creationId xmlns="" xmlns:a16="http://schemas.microsoft.com/office/drawing/2014/main" id="{DB174DB7-ECF7-4617-8283-5ADA91226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Elipse 23">
              <a:extLst>
                <a:ext uri="{FF2B5EF4-FFF2-40B4-BE49-F238E27FC236}">
                  <a16:creationId xmlns="" xmlns:a16="http://schemas.microsoft.com/office/drawing/2014/main" id="{743BEA11-2EB2-4FF1-885F-057B6897B483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46556967-F59C-4A94-94E7-D73588A42747}"/>
              </a:ext>
            </a:extLst>
          </p:cNvPr>
          <p:cNvSpPr txBox="1"/>
          <p:nvPr/>
        </p:nvSpPr>
        <p:spPr>
          <a:xfrm>
            <a:off x="435754" y="3006545"/>
            <a:ext cx="6168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17</a:t>
            </a:r>
            <a:endParaRPr lang="pt-BR" sz="2500" b="1" baseline="30000" dirty="0"/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F1FB673E-E5B1-4CED-926F-0A257BB4305F}"/>
              </a:ext>
            </a:extLst>
          </p:cNvPr>
          <p:cNvSpPr txBox="1"/>
          <p:nvPr/>
        </p:nvSpPr>
        <p:spPr>
          <a:xfrm>
            <a:off x="1427371" y="3105005"/>
            <a:ext cx="1028137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escreva outras análises que tenham sido realizadas. </a:t>
            </a:r>
            <a:r>
              <a:rPr lang="pt-BR" sz="2200" i="0" u="none" strike="noStrike" baseline="0" dirty="0" err="1">
                <a:solidFill>
                  <a:srgbClr val="231F20"/>
                </a:solidFill>
                <a:latin typeface="Consolas" panose="020B0609020204030204" pitchFamily="49" charset="0"/>
              </a:rPr>
              <a:t>Ex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: análises</a:t>
            </a:r>
          </a:p>
          <a:p>
            <a:pPr algn="ctr"/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de subgrupos, interação, sensibilidade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</a:p>
        </p:txBody>
      </p:sp>
      <p:sp>
        <p:nvSpPr>
          <p:cNvPr id="9" name="Retângulo: Cantos Arredondados 8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9A1FC6DF-21A8-484D-BA11-256FC83606AC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sp>
        <p:nvSpPr>
          <p:cNvPr id="11" name="Retângulo: Cantos Arredondados 10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775BF4F8-0B31-46E7-B681-E669E25B3AC9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="" xmlns:a16="http://schemas.microsoft.com/office/drawing/2014/main" id="{EEA70EBE-31DE-4FB3-B834-48B0C5AF4864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27" name="Modelo 3D 26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B746BEA1-4C9D-49A0-BF13-9723C226142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Modelo 3D 26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B746BEA1-4C9D-49A0-BF13-9723C226142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8" name="CaixaDeTexto 27">
              <a:extLst>
                <a:ext uri="{FF2B5EF4-FFF2-40B4-BE49-F238E27FC236}">
                  <a16:creationId xmlns="" xmlns:a16="http://schemas.microsoft.com/office/drawing/2014/main" id="{E8201B74-86D5-4476-A397-A67E86508CB5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7837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651B24A9-11FC-4CDC-BDBA-8CB0B201B5F2}"/>
              </a:ext>
            </a:extLst>
          </p:cNvPr>
          <p:cNvGrpSpPr/>
          <p:nvPr/>
        </p:nvGrpSpPr>
        <p:grpSpPr>
          <a:xfrm>
            <a:off x="7953831" y="271287"/>
            <a:ext cx="1845041" cy="1845041"/>
            <a:chOff x="1911790" y="2506479"/>
            <a:chExt cx="1845041" cy="1845041"/>
          </a:xfrm>
        </p:grpSpPr>
        <p:pic>
          <p:nvPicPr>
            <p:cNvPr id="1028" name="Picture 4" descr="Ícone Bate Papo Discussão - Imagens grátis no Pixabay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90" y="2506479"/>
              <a:ext cx="1845041" cy="18450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2075547" y="3260435"/>
              <a:ext cx="1523998" cy="461665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RESULTADOS PRINCIPAIS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8630AFA8-5BF7-43F7-8311-A451DABE86EB}"/>
              </a:ext>
            </a:extLst>
          </p:cNvPr>
          <p:cNvGrpSpPr/>
          <p:nvPr/>
        </p:nvGrpSpPr>
        <p:grpSpPr>
          <a:xfrm>
            <a:off x="-80351" y="2708287"/>
            <a:ext cx="1608674" cy="1608674"/>
            <a:chOff x="0" y="2814012"/>
            <a:chExt cx="1608674" cy="1608674"/>
          </a:xfrm>
        </p:grpSpPr>
        <p:pic>
          <p:nvPicPr>
            <p:cNvPr id="26" name="Picture 2" descr="Sugestão - ícones de o negócio grátis">
              <a:extLst>
                <a:ext uri="{FF2B5EF4-FFF2-40B4-BE49-F238E27FC236}">
                  <a16:creationId xmlns="" xmlns:a16="http://schemas.microsoft.com/office/drawing/2014/main" id="{A1340659-08FD-428B-8EB9-280AD4832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9E78BBC7-BA3F-4382-98C8-9E7EB8A29524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CE0E588A-115B-4D9C-9D4B-5C4BD27104C5}"/>
              </a:ext>
            </a:extLst>
          </p:cNvPr>
          <p:cNvSpPr txBox="1"/>
          <p:nvPr/>
        </p:nvSpPr>
        <p:spPr>
          <a:xfrm>
            <a:off x="435754" y="3006545"/>
            <a:ext cx="6168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18</a:t>
            </a:r>
            <a:endParaRPr lang="pt-BR" sz="2500" b="1" baseline="30000" dirty="0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DC1D1ADC-BEFC-4767-BCF1-DD3EA55B54CA}"/>
              </a:ext>
            </a:extLst>
          </p:cNvPr>
          <p:cNvSpPr txBox="1"/>
          <p:nvPr/>
        </p:nvSpPr>
        <p:spPr>
          <a:xfrm>
            <a:off x="1427371" y="3105005"/>
            <a:ext cx="10281370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R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esuma os principais achados relacionando-os aos objetivos do estudo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Retângulo: Cantos Arredondados 13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D4C426CD-BEF2-435D-A175-D80B93D17B3E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94D4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DISCUSSÃO !</a:t>
            </a:r>
          </a:p>
        </p:txBody>
      </p:sp>
      <p:sp>
        <p:nvSpPr>
          <p:cNvPr id="15" name="Retângulo: Cantos Arredondados 14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EDA8CE6F-E207-4D6F-9D94-F46C48A2B171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99F8ACFA-83B8-4B85-B9D4-D8E95C21EBD0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0" name="Modelo 3D 29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EC92EADC-FCD2-41A6-9429-B87C75E0E9B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Modelo 3D 29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EC92EADC-FCD2-41A6-9429-B87C75E0E9B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62C86E41-BE63-45AF-9C9A-874BC9ADEE0A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9261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5F964E5-BA4D-4445-A898-A86F113D76E3}"/>
              </a:ext>
            </a:extLst>
          </p:cNvPr>
          <p:cNvSpPr txBox="1"/>
          <p:nvPr/>
        </p:nvSpPr>
        <p:spPr>
          <a:xfrm>
            <a:off x="1064167" y="1157664"/>
            <a:ext cx="10063665" cy="2579039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dirty="0"/>
              <a:t> Neste estudo, um </a:t>
            </a:r>
            <a:r>
              <a:rPr lang="pt-BR" sz="2200" b="1" dirty="0"/>
              <a:t>grupo ou série de pacientes </a:t>
            </a:r>
            <a:r>
              <a:rPr lang="pt-BR" sz="2200" dirty="0"/>
              <a:t>que têm uma determinada doença de interesse (</a:t>
            </a:r>
            <a:r>
              <a:rPr lang="pt-BR" sz="2200" b="1" dirty="0"/>
              <a:t>caso</a:t>
            </a:r>
            <a:r>
              <a:rPr lang="pt-BR" sz="2200" dirty="0"/>
              <a:t>) e um grupo de indivíduos sem a doença (</a:t>
            </a:r>
            <a:r>
              <a:rPr lang="pt-BR" sz="2200" b="1" dirty="0"/>
              <a:t>controle</a:t>
            </a:r>
            <a:r>
              <a:rPr lang="pt-BR" sz="2200" dirty="0"/>
              <a:t>). Os dois grupos são então comparados para se determinar quais fatores estão associados com a doença em estudo. A comparação é feita em relação à proporção de indivíduos que tiveram a exposição ou característica de interesse</a:t>
            </a:r>
            <a:r>
              <a:rPr lang="pt-BR" sz="2200" baseline="30000" dirty="0"/>
              <a:t>1</a:t>
            </a:r>
            <a:r>
              <a:rPr lang="pt-BR" sz="2200" dirty="0"/>
              <a:t>. </a:t>
            </a:r>
          </a:p>
        </p:txBody>
      </p:sp>
      <p:sp>
        <p:nvSpPr>
          <p:cNvPr id="32" name="Retângulo: Cantos Arredondados 31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3EC2AFC4-ED0A-48C3-8E0A-3A214C805AF4}"/>
              </a:ext>
            </a:extLst>
          </p:cNvPr>
          <p:cNvSpPr/>
          <p:nvPr/>
        </p:nvSpPr>
        <p:spPr>
          <a:xfrm>
            <a:off x="4874330" y="5646982"/>
            <a:ext cx="2797200" cy="7459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VAMOS AO STROBE !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5703376" y="94237"/>
            <a:ext cx="624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CASO-CONTROLE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3" name="Retângulo: Cantos Arredondados 2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42C72CA7-DCA0-4AC6-8C09-7DD2AD4537CF}"/>
              </a:ext>
            </a:extLst>
          </p:cNvPr>
          <p:cNvSpPr/>
          <p:nvPr/>
        </p:nvSpPr>
        <p:spPr>
          <a:xfrm>
            <a:off x="614089" y="5646982"/>
            <a:ext cx="1482726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pic>
        <p:nvPicPr>
          <p:cNvPr id="8" name="Gráfico 7" descr="Gráfico de barras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ACBE8E81-122C-44AF-A90C-F3E24CEE7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86797" y="3962379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C4768C15-EF20-4356-BE29-725B0367BA2B}"/>
              </a:ext>
            </a:extLst>
          </p:cNvPr>
          <p:cNvSpPr txBox="1"/>
          <p:nvPr/>
        </p:nvSpPr>
        <p:spPr>
          <a:xfrm>
            <a:off x="9964654" y="4752314"/>
            <a:ext cx="1358685" cy="27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Ver esquema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7CFD9343-249B-4062-BDE0-CBFBA68145AA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6" name="Modelo 3D 15" descr="Seta Inversa Grossa Cinza-Escuro">
                  <a:hlinkClick r:id="rId7" action="ppaction://hlinksldjump" highlightClick="1"/>
                  <a:extLst>
                    <a:ext uri="{FF2B5EF4-FFF2-40B4-BE49-F238E27FC236}">
                      <a16:creationId xmlns:a16="http://schemas.microsoft.com/office/drawing/2014/main" id="{C6425A16-8E61-4F8E-AFAC-6BA1A9CA8B7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Modelo 3D 15" descr="Seta Inversa Grossa Cinza-Escuro">
                  <a:hlinkClick r:id="rId7" action="ppaction://hlinksldjump" highlightClick="1"/>
                  <a:extLst>
                    <a:ext uri="{FF2B5EF4-FFF2-40B4-BE49-F238E27FC236}">
                      <a16:creationId xmlns="" xmlns:a16="http://schemas.microsoft.com/office/drawing/2014/main" id="{C6425A16-8E61-4F8E-AFAC-6BA1A9CA8B7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7" name="CaixaDeTexto 16">
              <a:extLst>
                <a:ext uri="{FF2B5EF4-FFF2-40B4-BE49-F238E27FC236}">
                  <a16:creationId xmlns="" xmlns:a16="http://schemas.microsoft.com/office/drawing/2014/main" id="{28CE2938-A9C8-4133-8437-DA39DDE26542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19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651B24A9-11FC-4CDC-BDBA-8CB0B201B5F2}"/>
              </a:ext>
            </a:extLst>
          </p:cNvPr>
          <p:cNvGrpSpPr/>
          <p:nvPr/>
        </p:nvGrpSpPr>
        <p:grpSpPr>
          <a:xfrm>
            <a:off x="7953831" y="271287"/>
            <a:ext cx="1845041" cy="1845041"/>
            <a:chOff x="1911790" y="2506479"/>
            <a:chExt cx="1845041" cy="1845041"/>
          </a:xfrm>
        </p:grpSpPr>
        <p:pic>
          <p:nvPicPr>
            <p:cNvPr id="1028" name="Picture 4" descr="Ícone Bate Papo Discussão - Imagens grátis no Pixabay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90" y="2506479"/>
              <a:ext cx="1845041" cy="18450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2075547" y="3260435"/>
              <a:ext cx="1523998" cy="276999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LIMITAÇÕES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8630AFA8-5BF7-43F7-8311-A451DABE86EB}"/>
              </a:ext>
            </a:extLst>
          </p:cNvPr>
          <p:cNvGrpSpPr/>
          <p:nvPr/>
        </p:nvGrpSpPr>
        <p:grpSpPr>
          <a:xfrm>
            <a:off x="-80351" y="2708287"/>
            <a:ext cx="1608674" cy="1608674"/>
            <a:chOff x="0" y="2814012"/>
            <a:chExt cx="1608674" cy="1608674"/>
          </a:xfrm>
        </p:grpSpPr>
        <p:pic>
          <p:nvPicPr>
            <p:cNvPr id="26" name="Picture 2" descr="Sugestão - ícones de o negócio grátis">
              <a:extLst>
                <a:ext uri="{FF2B5EF4-FFF2-40B4-BE49-F238E27FC236}">
                  <a16:creationId xmlns="" xmlns:a16="http://schemas.microsoft.com/office/drawing/2014/main" id="{A1340659-08FD-428B-8EB9-280AD4832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9E78BBC7-BA3F-4382-98C8-9E7EB8A29524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CE0E588A-115B-4D9C-9D4B-5C4BD27104C5}"/>
              </a:ext>
            </a:extLst>
          </p:cNvPr>
          <p:cNvSpPr txBox="1"/>
          <p:nvPr/>
        </p:nvSpPr>
        <p:spPr>
          <a:xfrm>
            <a:off x="435754" y="3006545"/>
            <a:ext cx="6168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19</a:t>
            </a:r>
            <a:endParaRPr lang="pt-BR" sz="2500" b="1" baseline="30000" dirty="0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DC1D1ADC-BEFC-4767-BCF1-DD3EA55B54CA}"/>
              </a:ext>
            </a:extLst>
          </p:cNvPr>
          <p:cNvSpPr txBox="1"/>
          <p:nvPr/>
        </p:nvSpPr>
        <p:spPr>
          <a:xfrm>
            <a:off x="1427371" y="3105005"/>
            <a:ext cx="10281370" cy="1261884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presente as limitações do estudo, levando em consideração fontes potenciais de viés ou imprecisão. Discuta a magnitude e direção de </a:t>
            </a:r>
            <a:r>
              <a:rPr lang="pt-BR" sz="2200" b="0" i="0" u="none" strike="noStrike" baseline="0" dirty="0" err="1">
                <a:solidFill>
                  <a:srgbClr val="231F20"/>
                </a:solidFill>
                <a:latin typeface="Consolas" panose="020B0609020204030204" pitchFamily="49" charset="0"/>
              </a:rPr>
              <a:t>viéses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 em potencial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Retângulo: Cantos Arredondados 13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D4C426CD-BEF2-435D-A175-D80B93D17B3E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94D4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DISCUSSÃO !</a:t>
            </a:r>
          </a:p>
        </p:txBody>
      </p:sp>
      <p:sp>
        <p:nvSpPr>
          <p:cNvPr id="15" name="Retângulo: Cantos Arredondados 14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EDA8CE6F-E207-4D6F-9D94-F46C48A2B171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</p:spTree>
    <p:extLst>
      <p:ext uri="{BB962C8B-B14F-4D97-AF65-F5344CB8AC3E}">
        <p14:creationId xmlns:p14="http://schemas.microsoft.com/office/powerpoint/2010/main" val="146058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651B24A9-11FC-4CDC-BDBA-8CB0B201B5F2}"/>
              </a:ext>
            </a:extLst>
          </p:cNvPr>
          <p:cNvGrpSpPr/>
          <p:nvPr/>
        </p:nvGrpSpPr>
        <p:grpSpPr>
          <a:xfrm>
            <a:off x="7953831" y="271287"/>
            <a:ext cx="1845041" cy="1845041"/>
            <a:chOff x="1911790" y="2506479"/>
            <a:chExt cx="1845041" cy="1845041"/>
          </a:xfrm>
        </p:grpSpPr>
        <p:pic>
          <p:nvPicPr>
            <p:cNvPr id="1028" name="Picture 4" descr="Ícone Bate Papo Discussão - Imagens grátis no Pixabay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90" y="2506479"/>
              <a:ext cx="1845041" cy="18450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2075547" y="3260435"/>
              <a:ext cx="1523998" cy="276999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INTERPRETAÇÃO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8630AFA8-5BF7-43F7-8311-A451DABE86EB}"/>
              </a:ext>
            </a:extLst>
          </p:cNvPr>
          <p:cNvGrpSpPr/>
          <p:nvPr/>
        </p:nvGrpSpPr>
        <p:grpSpPr>
          <a:xfrm>
            <a:off x="-80351" y="2708287"/>
            <a:ext cx="1608674" cy="1608674"/>
            <a:chOff x="0" y="2814012"/>
            <a:chExt cx="1608674" cy="1608674"/>
          </a:xfrm>
        </p:grpSpPr>
        <p:pic>
          <p:nvPicPr>
            <p:cNvPr id="26" name="Picture 2" descr="Sugestão - ícones de o negócio grátis">
              <a:extLst>
                <a:ext uri="{FF2B5EF4-FFF2-40B4-BE49-F238E27FC236}">
                  <a16:creationId xmlns="" xmlns:a16="http://schemas.microsoft.com/office/drawing/2014/main" id="{A1340659-08FD-428B-8EB9-280AD4832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9E78BBC7-BA3F-4382-98C8-9E7EB8A29524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CE0E588A-115B-4D9C-9D4B-5C4BD27104C5}"/>
              </a:ext>
            </a:extLst>
          </p:cNvPr>
          <p:cNvSpPr txBox="1"/>
          <p:nvPr/>
        </p:nvSpPr>
        <p:spPr>
          <a:xfrm>
            <a:off x="435754" y="3006545"/>
            <a:ext cx="6168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20</a:t>
            </a:r>
            <a:endParaRPr lang="pt-BR" sz="2500" b="1" baseline="30000" dirty="0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DC1D1ADC-BEFC-4767-BCF1-DD3EA55B54CA}"/>
              </a:ext>
            </a:extLst>
          </p:cNvPr>
          <p:cNvSpPr txBox="1"/>
          <p:nvPr/>
        </p:nvSpPr>
        <p:spPr>
          <a:xfrm>
            <a:off x="1427371" y="3105005"/>
            <a:ext cx="10281370" cy="160043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A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presente uma interpretação cautelosa dos resultados, considerando os objetivos, as limitações, a multiplicidade das análises, os resultados de estudos semelhantes e outras evidências relevantes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Retângulo: Cantos Arredondados 13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D4C426CD-BEF2-435D-A175-D80B93D17B3E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94D4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DISCUSSÃO !</a:t>
            </a:r>
          </a:p>
        </p:txBody>
      </p:sp>
      <p:sp>
        <p:nvSpPr>
          <p:cNvPr id="15" name="Retângulo: Cantos Arredondados 14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EDA8CE6F-E207-4D6F-9D94-F46C48A2B171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9A603E92-C0E0-4B32-BC78-5EB9F12AFEAE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0" name="Modelo 3D 29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46CA3D36-96E3-4C58-A07B-F76D513A91E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Modelo 3D 29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46CA3D36-96E3-4C58-A07B-F76D513A91E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DF54BD0C-BC79-4296-8DDB-0B28CA7CBFEA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093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651B24A9-11FC-4CDC-BDBA-8CB0B201B5F2}"/>
              </a:ext>
            </a:extLst>
          </p:cNvPr>
          <p:cNvGrpSpPr/>
          <p:nvPr/>
        </p:nvGrpSpPr>
        <p:grpSpPr>
          <a:xfrm>
            <a:off x="7953831" y="271287"/>
            <a:ext cx="1845041" cy="1845041"/>
            <a:chOff x="1911790" y="2506479"/>
            <a:chExt cx="1845041" cy="1845041"/>
          </a:xfrm>
        </p:grpSpPr>
        <p:pic>
          <p:nvPicPr>
            <p:cNvPr id="1028" name="Picture 4" descr="Ícone Bate Papo Discussão - Imagens grátis no Pixabay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90" y="2506479"/>
              <a:ext cx="1845041" cy="18450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2075547" y="3260435"/>
              <a:ext cx="1523998" cy="276999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GENERALIZAÇÃO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8630AFA8-5BF7-43F7-8311-A451DABE86EB}"/>
              </a:ext>
            </a:extLst>
          </p:cNvPr>
          <p:cNvGrpSpPr/>
          <p:nvPr/>
        </p:nvGrpSpPr>
        <p:grpSpPr>
          <a:xfrm>
            <a:off x="-80351" y="2708287"/>
            <a:ext cx="1608674" cy="1608674"/>
            <a:chOff x="0" y="2814012"/>
            <a:chExt cx="1608674" cy="1608674"/>
          </a:xfrm>
        </p:grpSpPr>
        <p:pic>
          <p:nvPicPr>
            <p:cNvPr id="26" name="Picture 2" descr="Sugestão - ícones de o negócio grátis">
              <a:extLst>
                <a:ext uri="{FF2B5EF4-FFF2-40B4-BE49-F238E27FC236}">
                  <a16:creationId xmlns="" xmlns:a16="http://schemas.microsoft.com/office/drawing/2014/main" id="{A1340659-08FD-428B-8EB9-280AD4832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00" b="91111" l="9778" r="89778">
                          <a14:foregroundMark x1="25333" y1="22222" x2="25333" y2="22222"/>
                          <a14:foregroundMark x1="43111" y1="8000" x2="43111" y2="8000"/>
                          <a14:foregroundMark x1="64444" y1="9333" x2="64444" y2="9333"/>
                          <a14:foregroundMark x1="74667" y1="27556" x2="74667" y2="27556"/>
                          <a14:foregroundMark x1="68889" y1="44444" x2="68889" y2="44444"/>
                          <a14:foregroundMark x1="28000" y1="40889" x2="28000" y2="40889"/>
                          <a14:foregroundMark x1="40889" y1="91111" x2="40889" y2="9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012"/>
              <a:ext cx="1608674" cy="160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9E78BBC7-BA3F-4382-98C8-9E7EB8A29524}"/>
                </a:ext>
              </a:extLst>
            </p:cNvPr>
            <p:cNvSpPr/>
            <p:nvPr/>
          </p:nvSpPr>
          <p:spPr>
            <a:xfrm>
              <a:off x="634181" y="3169553"/>
              <a:ext cx="309716" cy="458550"/>
            </a:xfrm>
            <a:prstGeom prst="ellipse">
              <a:avLst/>
            </a:prstGeom>
            <a:solidFill>
              <a:srgbClr val="FFB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CE0E588A-115B-4D9C-9D4B-5C4BD27104C5}"/>
              </a:ext>
            </a:extLst>
          </p:cNvPr>
          <p:cNvSpPr txBox="1"/>
          <p:nvPr/>
        </p:nvSpPr>
        <p:spPr>
          <a:xfrm>
            <a:off x="435754" y="3006545"/>
            <a:ext cx="6168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21</a:t>
            </a:r>
            <a:endParaRPr lang="pt-BR" sz="2500" b="1" baseline="30000" dirty="0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DC1D1ADC-BEFC-4767-BCF1-DD3EA55B54CA}"/>
              </a:ext>
            </a:extLst>
          </p:cNvPr>
          <p:cNvSpPr txBox="1"/>
          <p:nvPr/>
        </p:nvSpPr>
        <p:spPr>
          <a:xfrm>
            <a:off x="1427371" y="3105005"/>
            <a:ext cx="10281370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D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iscuta a generalização (validade externa) dos resultados</a:t>
            </a:r>
            <a:r>
              <a:rPr lang="pt-BR" sz="2200" baseline="30000" dirty="0">
                <a:latin typeface="Consolas" panose="020B0609020204030204" pitchFamily="49" charset="0"/>
              </a:rPr>
              <a:t>4</a:t>
            </a:r>
            <a:r>
              <a:rPr lang="pt-BR" sz="2200" b="0" i="0" u="none" strike="noStrike" baseline="0" dirty="0">
                <a:solidFill>
                  <a:srgbClr val="231F20"/>
                </a:solidFill>
                <a:latin typeface="Consolas" panose="020B0609020204030204" pitchFamily="49" charset="0"/>
              </a:rPr>
              <a:t>.</a:t>
            </a: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Retângulo: Cantos Arredondados 13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D4C426CD-BEF2-435D-A175-D80B93D17B3E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94D4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DISCUSSÃO !</a:t>
            </a:r>
          </a:p>
        </p:txBody>
      </p:sp>
      <p:sp>
        <p:nvSpPr>
          <p:cNvPr id="15" name="Retângulo: Cantos Arredondados 14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EDA8CE6F-E207-4D6F-9D94-F46C48A2B171}"/>
              </a:ext>
            </a:extLst>
          </p:cNvPr>
          <p:cNvSpPr/>
          <p:nvPr/>
        </p:nvSpPr>
        <p:spPr>
          <a:xfrm>
            <a:off x="4246890" y="5711204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QUERO UM EXEMPLO!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B6EA5E3D-AE2D-41C4-AFF1-CD4E60B9D630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30" name="Modelo 3D 29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:a16="http://schemas.microsoft.com/office/drawing/2014/main" id="{5DE1279C-51FA-4033-92AC-381F76A5CA9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0" name="Modelo 3D 29" descr="Seta Inversa Grossa Cinza-Escuro">
                  <a:hlinkClick r:id="rId10" action="ppaction://hlinksldjump" highlightClick="1"/>
                  <a:extLst>
                    <a:ext uri="{FF2B5EF4-FFF2-40B4-BE49-F238E27FC236}">
                      <a16:creationId xmlns="" xmlns:a16="http://schemas.microsoft.com/office/drawing/2014/main" id="{5DE1279C-51FA-4033-92AC-381F76A5CA9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9259E001-9120-4809-B195-36F31197293A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2125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A9E6E10D-CAD7-4ABE-9E19-BA430A827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0" t="9967" r="36064" b="68182"/>
          <a:stretch/>
        </p:blipFill>
        <p:spPr>
          <a:xfrm>
            <a:off x="335821" y="1841978"/>
            <a:ext cx="4580738" cy="126558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42A14092-BE1B-4F83-8522-BC38C6FF4780}"/>
              </a:ext>
            </a:extLst>
          </p:cNvPr>
          <p:cNvSpPr/>
          <p:nvPr/>
        </p:nvSpPr>
        <p:spPr>
          <a:xfrm>
            <a:off x="2071610" y="1927278"/>
            <a:ext cx="2073790" cy="214988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: Cantos Arredondados 16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276E49E0-9602-44A3-80A9-2FE2FFC45763}"/>
              </a:ext>
            </a:extLst>
          </p:cNvPr>
          <p:cNvSpPr/>
          <p:nvPr/>
        </p:nvSpPr>
        <p:spPr>
          <a:xfrm>
            <a:off x="623034" y="5729856"/>
            <a:ext cx="1541347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pic>
        <p:nvPicPr>
          <p:cNvPr id="21" name="Imagem 20">
            <a:hlinkClick r:id="rId5" highlightClick="1"/>
            <a:extLst>
              <a:ext uri="{FF2B5EF4-FFF2-40B4-BE49-F238E27FC236}">
                <a16:creationId xmlns="" xmlns:a16="http://schemas.microsoft.com/office/drawing/2014/main" id="{EE8D7DFC-1EF1-44AF-999E-07888A39DE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192" t="29308" r="10923" b="45845"/>
          <a:stretch/>
        </p:blipFill>
        <p:spPr>
          <a:xfrm>
            <a:off x="335821" y="3221272"/>
            <a:ext cx="2912012" cy="1703260"/>
          </a:xfrm>
          <a:prstGeom prst="rect">
            <a:avLst/>
          </a:prstGeom>
        </p:spPr>
      </p:pic>
      <p:pic>
        <p:nvPicPr>
          <p:cNvPr id="28" name="Imagem 27">
            <a:hlinkClick r:id="rId7" highlightClick="1"/>
            <a:extLst>
              <a:ext uri="{FF2B5EF4-FFF2-40B4-BE49-F238E27FC236}">
                <a16:creationId xmlns="" xmlns:a16="http://schemas.microsoft.com/office/drawing/2014/main" id="{28026760-621F-408B-BCA4-8D8E64D3A8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470" r="87358" b="18235"/>
          <a:stretch/>
        </p:blipFill>
        <p:spPr>
          <a:xfrm>
            <a:off x="3474919" y="4725857"/>
            <a:ext cx="1541347" cy="200799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143BF324-4456-4584-9ADF-C4E81A93083D}"/>
              </a:ext>
            </a:extLst>
          </p:cNvPr>
          <p:cNvGrpSpPr/>
          <p:nvPr/>
        </p:nvGrpSpPr>
        <p:grpSpPr>
          <a:xfrm>
            <a:off x="5106573" y="1798779"/>
            <a:ext cx="6861897" cy="4144991"/>
            <a:chOff x="5061924" y="359146"/>
            <a:chExt cx="6861897" cy="4144991"/>
          </a:xfrm>
        </p:grpSpPr>
        <p:pic>
          <p:nvPicPr>
            <p:cNvPr id="24" name="Imagem 23">
              <a:extLst>
                <a:ext uri="{FF2B5EF4-FFF2-40B4-BE49-F238E27FC236}">
                  <a16:creationId xmlns="" xmlns:a16="http://schemas.microsoft.com/office/drawing/2014/main" id="{66798076-2EF9-4B43-86D5-8BBCE5910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4001" t="28092" r="5110" b="6489"/>
            <a:stretch/>
          </p:blipFill>
          <p:spPr>
            <a:xfrm>
              <a:off x="5061924" y="359146"/>
              <a:ext cx="6861897" cy="41449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Retângulo 24">
              <a:extLst>
                <a:ext uri="{FF2B5EF4-FFF2-40B4-BE49-F238E27FC236}">
                  <a16:creationId xmlns="" xmlns:a16="http://schemas.microsoft.com/office/drawing/2014/main" id="{1F863C51-0894-4973-90AD-9BF0930AF657}"/>
                </a:ext>
              </a:extLst>
            </p:cNvPr>
            <p:cNvSpPr/>
            <p:nvPr/>
          </p:nvSpPr>
          <p:spPr>
            <a:xfrm>
              <a:off x="6549027" y="2459125"/>
              <a:ext cx="1748229" cy="142155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="" xmlns:a16="http://schemas.microsoft.com/office/drawing/2014/main" id="{02EB4FB1-36F2-4EC9-A553-A66B1EF54EBD}"/>
                </a:ext>
              </a:extLst>
            </p:cNvPr>
            <p:cNvSpPr/>
            <p:nvPr/>
          </p:nvSpPr>
          <p:spPr>
            <a:xfrm>
              <a:off x="5159239" y="2597487"/>
              <a:ext cx="307374" cy="142155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="" xmlns:a16="http://schemas.microsoft.com/office/drawing/2014/main" id="{BC894CD5-5A76-4AC7-89CF-5EE0ECC51731}"/>
                </a:ext>
              </a:extLst>
            </p:cNvPr>
            <p:cNvSpPr/>
            <p:nvPr/>
          </p:nvSpPr>
          <p:spPr>
            <a:xfrm>
              <a:off x="7348983" y="727291"/>
              <a:ext cx="3099161" cy="30703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="" xmlns:a16="http://schemas.microsoft.com/office/drawing/2014/main" id="{3E6A941D-74A1-44FC-8C66-C385ED2013C0}"/>
              </a:ext>
            </a:extLst>
          </p:cNvPr>
          <p:cNvGrpSpPr/>
          <p:nvPr/>
        </p:nvGrpSpPr>
        <p:grpSpPr>
          <a:xfrm>
            <a:off x="10534005" y="108082"/>
            <a:ext cx="1389816" cy="1461272"/>
            <a:chOff x="512910" y="3653900"/>
            <a:chExt cx="1821374" cy="18213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9C57E67B-4D57-4C9B-808A-A0F01C439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ixaDeTexto 19">
              <a:extLst>
                <a:ext uri="{FF2B5EF4-FFF2-40B4-BE49-F238E27FC236}">
                  <a16:creationId xmlns="" xmlns:a16="http://schemas.microsoft.com/office/drawing/2014/main" id="{C0C40783-B931-4C6E-8473-F99331365BDF}"/>
                </a:ext>
              </a:extLst>
            </p:cNvPr>
            <p:cNvSpPr txBox="1"/>
            <p:nvPr/>
          </p:nvSpPr>
          <p:spPr>
            <a:xfrm>
              <a:off x="513057" y="4403003"/>
              <a:ext cx="1821227" cy="3452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TÍTULO E RESUMO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6B259050-54B9-4465-AEA3-1AE4048FA9DB}"/>
              </a:ext>
            </a:extLst>
          </p:cNvPr>
          <p:cNvSpPr txBox="1"/>
          <p:nvPr/>
        </p:nvSpPr>
        <p:spPr>
          <a:xfrm>
            <a:off x="268179" y="712602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</p:spTree>
    <p:extLst>
      <p:ext uri="{BB962C8B-B14F-4D97-AF65-F5344CB8AC3E}">
        <p14:creationId xmlns:p14="http://schemas.microsoft.com/office/powerpoint/2010/main" val="2027921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54271" y="742974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373FC30-6588-4348-A635-3A5E5460A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54" t="12054" r="42035" b="24757"/>
          <a:stretch/>
        </p:blipFill>
        <p:spPr>
          <a:xfrm>
            <a:off x="6819336" y="50052"/>
            <a:ext cx="3892653" cy="4901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A5FDB02-4DD1-4510-A409-4FE9D4830A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09" t="14732" r="13259" b="47232"/>
          <a:stretch/>
        </p:blipFill>
        <p:spPr>
          <a:xfrm>
            <a:off x="268179" y="2021015"/>
            <a:ext cx="6160617" cy="2266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Agrupar 16">
            <a:extLst>
              <a:ext uri="{FF2B5EF4-FFF2-40B4-BE49-F238E27FC236}">
                <a16:creationId xmlns="" xmlns:a16="http://schemas.microsoft.com/office/drawing/2014/main" id="{6BCE95C4-337E-44A1-9A68-E3B752C7EFDD}"/>
              </a:ext>
            </a:extLst>
          </p:cNvPr>
          <p:cNvGrpSpPr/>
          <p:nvPr/>
        </p:nvGrpSpPr>
        <p:grpSpPr>
          <a:xfrm>
            <a:off x="10665797" y="83067"/>
            <a:ext cx="1358685" cy="1379973"/>
            <a:chOff x="512910" y="3653900"/>
            <a:chExt cx="1821374" cy="1821374"/>
          </a:xfrm>
        </p:grpSpPr>
        <p:pic>
          <p:nvPicPr>
            <p:cNvPr id="1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840F536F-6A24-42E4-8D0C-960471089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="" xmlns:a16="http://schemas.microsoft.com/office/drawing/2014/main" id="{4BFC473A-3B9A-47CA-875E-6A47EDE4E7F8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INTRODUÇÃO</a:t>
              </a: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B1429D9B-7B60-4B95-8FFE-062931FB76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63" t="70393" r="42236" b="8428"/>
          <a:stretch/>
        </p:blipFill>
        <p:spPr>
          <a:xfrm>
            <a:off x="6864858" y="5056140"/>
            <a:ext cx="3892652" cy="1649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hlinkClick r:id="rId8" highlightClick="1"/>
            <a:extLst>
              <a:ext uri="{FF2B5EF4-FFF2-40B4-BE49-F238E27FC236}">
                <a16:creationId xmlns="" xmlns:a16="http://schemas.microsoft.com/office/drawing/2014/main" id="{C3F74E5B-590D-4222-84B2-6DE94D3A8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10" y="4554881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: Cantos Arredondados 13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411BC152-9E0A-4D90-85F2-6405426EA02F}"/>
              </a:ext>
            </a:extLst>
          </p:cNvPr>
          <p:cNvSpPr/>
          <p:nvPr/>
        </p:nvSpPr>
        <p:spPr>
          <a:xfrm>
            <a:off x="231497" y="6077757"/>
            <a:ext cx="1655471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C3D55F2C-A90F-4556-B44A-F9C3B9ABC3B0}"/>
              </a:ext>
            </a:extLst>
          </p:cNvPr>
          <p:cNvSpPr txBox="1"/>
          <p:nvPr/>
        </p:nvSpPr>
        <p:spPr>
          <a:xfrm>
            <a:off x="1828025" y="4517387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11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A9C860DE-421E-41AC-8B52-89179000831C}"/>
              </a:ext>
            </a:extLst>
          </p:cNvPr>
          <p:cNvSpPr txBox="1"/>
          <p:nvPr/>
        </p:nvSpPr>
        <p:spPr>
          <a:xfrm>
            <a:off x="5842601" y="528700"/>
            <a:ext cx="2809743" cy="422103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Contexto/Justificativa: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43F12D82-B267-4D52-ADB4-4251B1CE7963}"/>
              </a:ext>
            </a:extLst>
          </p:cNvPr>
          <p:cNvSpPr txBox="1"/>
          <p:nvPr/>
        </p:nvSpPr>
        <p:spPr>
          <a:xfrm>
            <a:off x="6095085" y="5122760"/>
            <a:ext cx="1206026" cy="422103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Objetivo:</a:t>
            </a:r>
          </a:p>
        </p:txBody>
      </p:sp>
    </p:spTree>
    <p:extLst>
      <p:ext uri="{BB962C8B-B14F-4D97-AF65-F5344CB8AC3E}">
        <p14:creationId xmlns:p14="http://schemas.microsoft.com/office/powerpoint/2010/main" val="2181085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365780" y="515317"/>
            <a:ext cx="1399880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DESENHO DO ESTUDO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58BB468-C5BE-46B1-9137-9548CF27E2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24" t="60854" r="41699" b="5704"/>
          <a:stretch/>
        </p:blipFill>
        <p:spPr>
          <a:xfrm>
            <a:off x="6405007" y="1948515"/>
            <a:ext cx="4629844" cy="4251111"/>
          </a:xfrm>
          <a:prstGeom prst="rect">
            <a:avLst/>
          </a:prstGeom>
        </p:spPr>
      </p:pic>
      <p:sp>
        <p:nvSpPr>
          <p:cNvPr id="46" name="Retângulo: Cantos Arredondados 4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C795EE9C-A55E-40E2-84D3-8D006E2E21D9}"/>
              </a:ext>
            </a:extLst>
          </p:cNvPr>
          <p:cNvSpPr/>
          <p:nvPr/>
        </p:nvSpPr>
        <p:spPr>
          <a:xfrm>
            <a:off x="268179" y="5965112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CE71DE1B-96F4-40AC-A628-C63483B30D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46" t="14732" r="10611" b="47232"/>
          <a:stretch/>
        </p:blipFill>
        <p:spPr>
          <a:xfrm>
            <a:off x="239151" y="2203758"/>
            <a:ext cx="5373858" cy="187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>
            <a:hlinkClick r:id="rId8" highlightClick="1"/>
            <a:extLst>
              <a:ext uri="{FF2B5EF4-FFF2-40B4-BE49-F238E27FC236}">
                <a16:creationId xmlns="" xmlns:a16="http://schemas.microsoft.com/office/drawing/2014/main" id="{4E4CBBEB-2D76-4669-9B45-5A6DBEF18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10" y="4554881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A246F73E-103B-4489-82B6-2EA7D1729651}"/>
              </a:ext>
            </a:extLst>
          </p:cNvPr>
          <p:cNvSpPr txBox="1"/>
          <p:nvPr/>
        </p:nvSpPr>
        <p:spPr>
          <a:xfrm>
            <a:off x="1828025" y="4517387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10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="" xmlns:a16="http://schemas.microsoft.com/office/drawing/2014/main" id="{05C8C189-2A8E-401D-8609-0D95B7DEB505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42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2A08C00-E27C-48A9-B092-B9857334B1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CaixaDeTexto 42">
              <a:extLst>
                <a:ext uri="{FF2B5EF4-FFF2-40B4-BE49-F238E27FC236}">
                  <a16:creationId xmlns="" xmlns:a16="http://schemas.microsoft.com/office/drawing/2014/main" id="{41D5F5C0-3F98-4CEE-9269-A62616F2F206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4963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F39BD0E9-3A81-4A99-A65F-25938168D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34" t="11079" r="18696" b="70916"/>
          <a:stretch/>
        </p:blipFill>
        <p:spPr>
          <a:xfrm>
            <a:off x="6076345" y="1732108"/>
            <a:ext cx="5708072" cy="1317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 descr="Interface gráfica do usuário, Texto&#10;&#10;Descrição gerada automaticamente">
            <a:extLst>
              <a:ext uri="{FF2B5EF4-FFF2-40B4-BE49-F238E27FC236}">
                <a16:creationId xmlns="" xmlns:a16="http://schemas.microsoft.com/office/drawing/2014/main" id="{3F11F365-0CBB-43D9-BC6F-AC8C22C53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3" y="3935182"/>
            <a:ext cx="5723181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: Cantos Arredondados 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93605446-F0CB-41F7-8DE7-7FBF69B51866}"/>
              </a:ext>
            </a:extLst>
          </p:cNvPr>
          <p:cNvSpPr/>
          <p:nvPr/>
        </p:nvSpPr>
        <p:spPr>
          <a:xfrm>
            <a:off x="211343" y="6086807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817EB441-AE92-4C47-91AD-CDB85D0EC5D7}"/>
              </a:ext>
            </a:extLst>
          </p:cNvPr>
          <p:cNvGrpSpPr/>
          <p:nvPr/>
        </p:nvGrpSpPr>
        <p:grpSpPr>
          <a:xfrm>
            <a:off x="10701152" y="226825"/>
            <a:ext cx="1358685" cy="1356981"/>
            <a:chOff x="512910" y="3653900"/>
            <a:chExt cx="1821374" cy="1821374"/>
          </a:xfrm>
        </p:grpSpPr>
        <p:pic>
          <p:nvPicPr>
            <p:cNvPr id="32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1899C3EB-2C58-4E80-A282-D4421C1F5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BAFF273D-4124-4736-ACB5-B1A6A2A6C4D6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134954" y="226825"/>
            <a:ext cx="1358686" cy="135698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CONTEXTO</a:t>
              </a:r>
            </a:p>
          </p:txBody>
        </p:sp>
      </p:grpSp>
      <p:pic>
        <p:nvPicPr>
          <p:cNvPr id="22" name="Imagem 21">
            <a:extLst>
              <a:ext uri="{FF2B5EF4-FFF2-40B4-BE49-F238E27FC236}">
                <a16:creationId xmlns="" xmlns:a16="http://schemas.microsoft.com/office/drawing/2014/main" id="{2BBB0F24-DE09-4A52-90AD-36A93184F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34" t="64474" r="18696" b="13916"/>
          <a:stretch/>
        </p:blipFill>
        <p:spPr>
          <a:xfrm>
            <a:off x="6076345" y="4357769"/>
            <a:ext cx="5708072" cy="1580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hlinkClick r:id="rId9" highlightClick="1"/>
            <a:extLst>
              <a:ext uri="{FF2B5EF4-FFF2-40B4-BE49-F238E27FC236}">
                <a16:creationId xmlns="" xmlns:a16="http://schemas.microsoft.com/office/drawing/2014/main" id="{4A8976EE-790D-4498-8825-9803038177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46" t="30854" r="75324" b="63958"/>
          <a:stretch/>
        </p:blipFill>
        <p:spPr>
          <a:xfrm>
            <a:off x="1019437" y="3049163"/>
            <a:ext cx="3511387" cy="55863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781A0BD-F351-4E2B-A9F7-638F6C9B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71" t="38880" r="17559" b="45689"/>
          <a:stretch/>
        </p:blipFill>
        <p:spPr>
          <a:xfrm>
            <a:off x="6076345" y="3120198"/>
            <a:ext cx="5708072" cy="1128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112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702541"/>
            <a:ext cx="8453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SEU ESTUDO É DO TIPO: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3" name="Retângulo: Cantos Arredondados 2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03DCF7C0-EA7B-4B6D-A8F6-0FEF063D0DB6}"/>
              </a:ext>
            </a:extLst>
          </p:cNvPr>
          <p:cNvSpPr/>
          <p:nvPr/>
        </p:nvSpPr>
        <p:spPr>
          <a:xfrm>
            <a:off x="5970114" y="454494"/>
            <a:ext cx="2797200" cy="66407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="" xmlns:a16="http://schemas.microsoft.com/office/drawing/2014/main" id="{6FDB99A0-A486-440A-A338-636395BB4B21}"/>
              </a:ext>
            </a:extLst>
          </p:cNvPr>
          <p:cNvGrpSpPr/>
          <p:nvPr/>
        </p:nvGrpSpPr>
        <p:grpSpPr>
          <a:xfrm>
            <a:off x="10494120" y="108082"/>
            <a:ext cx="1502357" cy="1461272"/>
            <a:chOff x="512910" y="3653900"/>
            <a:chExt cx="1821374" cy="1821374"/>
          </a:xfrm>
        </p:grpSpPr>
        <p:pic>
          <p:nvPicPr>
            <p:cNvPr id="30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63CEA144-A68A-4631-B010-531FE8A5D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89CCCA2A-F2F1-4897-95F0-C89B14F5FE51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918919" y="224178"/>
            <a:ext cx="1457047" cy="1337335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PARTICIPANTES</a:t>
              </a:r>
            </a:p>
          </p:txBody>
        </p:sp>
      </p:grpSp>
      <p:sp>
        <p:nvSpPr>
          <p:cNvPr id="6" name="Retângulo: Cantos Arredondados 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C2D55A1B-8408-42BB-93D2-EB191D19B77A}"/>
              </a:ext>
            </a:extLst>
          </p:cNvPr>
          <p:cNvSpPr/>
          <p:nvPr/>
        </p:nvSpPr>
        <p:spPr>
          <a:xfrm>
            <a:off x="623034" y="5711204"/>
            <a:ext cx="1655471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9626A229-A62E-4390-955C-7C70A50F7D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49" t="17953" r="27958" b="43792"/>
          <a:stretch/>
        </p:blipFill>
        <p:spPr>
          <a:xfrm>
            <a:off x="58952" y="2879903"/>
            <a:ext cx="6029094" cy="2696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B863C9EC-7150-4680-A235-2BD867CE6C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08" t="23001" r="26730" b="31887"/>
          <a:stretch/>
        </p:blipFill>
        <p:spPr>
          <a:xfrm>
            <a:off x="6151357" y="2878475"/>
            <a:ext cx="5908431" cy="3092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Interface gráfica do usuário, Texto&#10;&#10;Descrição gerada automaticamente">
            <a:extLst>
              <a:ext uri="{FF2B5EF4-FFF2-40B4-BE49-F238E27FC236}">
                <a16:creationId xmlns="" xmlns:a16="http://schemas.microsoft.com/office/drawing/2014/main" id="{0523B047-9A54-46F5-983C-7F13657EF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9" y="1629948"/>
            <a:ext cx="5723181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>
            <a:hlinkClick r:id="rId10" highlightClick="1"/>
            <a:extLst>
              <a:ext uri="{FF2B5EF4-FFF2-40B4-BE49-F238E27FC236}">
                <a16:creationId xmlns="" xmlns:a16="http://schemas.microsoft.com/office/drawing/2014/main" id="{5E053656-7CC8-478A-919E-610B8D147B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346" t="30854" r="75324" b="63958"/>
          <a:stretch/>
        </p:blipFill>
        <p:spPr>
          <a:xfrm>
            <a:off x="7182684" y="1834941"/>
            <a:ext cx="3511387" cy="55863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827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775856" y="162886"/>
            <a:ext cx="1358686" cy="1351121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454385" y="335132"/>
            <a:ext cx="1044265" cy="1006628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VARIÁVEIS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655039"/>
            <a:ext cx="8453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2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2" name="Retângulo: Cantos Arredondados 11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0A058611-FA46-4CF3-A33E-DA5B685CF89D}"/>
              </a:ext>
            </a:extLst>
          </p:cNvPr>
          <p:cNvSpPr/>
          <p:nvPr/>
        </p:nvSpPr>
        <p:spPr>
          <a:xfrm>
            <a:off x="268179" y="5965112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EF9105F5-2000-48EC-904C-359DA654DE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02" t="25332" r="22774" b="15173"/>
          <a:stretch/>
        </p:blipFill>
        <p:spPr>
          <a:xfrm>
            <a:off x="324075" y="1346751"/>
            <a:ext cx="5429096" cy="4560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6BC874E2-C321-428E-AC61-22BACD37BF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69" t="33475" r="23500" b="13622"/>
          <a:stretch/>
        </p:blipFill>
        <p:spPr>
          <a:xfrm>
            <a:off x="5960175" y="3182532"/>
            <a:ext cx="5225484" cy="2947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Interface gráfica do usuário, Texto&#10;&#10;Descrição gerada automaticamente">
            <a:extLst>
              <a:ext uri="{FF2B5EF4-FFF2-40B4-BE49-F238E27FC236}">
                <a16:creationId xmlns="" xmlns:a16="http://schemas.microsoft.com/office/drawing/2014/main" id="{245C89AA-19D4-41DF-B21C-AD1CD5E23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06" y="2043154"/>
            <a:ext cx="5389864" cy="956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>
            <a:hlinkClick r:id="rId10" highlightClick="1"/>
            <a:extLst>
              <a:ext uri="{FF2B5EF4-FFF2-40B4-BE49-F238E27FC236}">
                <a16:creationId xmlns="" xmlns:a16="http://schemas.microsoft.com/office/drawing/2014/main" id="{70CD2BBC-0687-4E8B-AFAD-4ABC8EC716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346" t="30854" r="75324" b="63958"/>
          <a:stretch/>
        </p:blipFill>
        <p:spPr>
          <a:xfrm>
            <a:off x="5891906" y="1341760"/>
            <a:ext cx="3511387" cy="55863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353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614197" y="26598"/>
            <a:ext cx="1492692" cy="1550471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194180" y="864065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13" name="Retângulo: Cantos Arredondados 12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3861DAC2-0E90-4A92-BFF3-7C2404E5BE75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71BC25D4-8DB8-478F-9A4E-19153CB424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 r="52174" b="38739"/>
          <a:stretch/>
        </p:blipFill>
        <p:spPr>
          <a:xfrm>
            <a:off x="6693958" y="1320271"/>
            <a:ext cx="4108175" cy="5357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331930" y="239246"/>
            <a:ext cx="1147260" cy="1155150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343103"/>
              <a:ext cx="1742742" cy="7893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400" b="1" dirty="0"/>
                <a:t>FONTE DE DADOS</a:t>
              </a:r>
            </a:p>
          </p:txBody>
        </p:sp>
      </p:grpSp>
      <p:pic>
        <p:nvPicPr>
          <p:cNvPr id="15" name="Picture 4">
            <a:hlinkClick r:id="rId8" highlightClick="1"/>
            <a:extLst>
              <a:ext uri="{FF2B5EF4-FFF2-40B4-BE49-F238E27FC236}">
                <a16:creationId xmlns="" xmlns:a16="http://schemas.microsoft.com/office/drawing/2014/main" id="{FE4D90A8-44E2-4BA5-BE6C-C6F237BD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10" y="4554881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6F13ED1B-107C-45E7-9CA1-53C522A84A4D}"/>
              </a:ext>
            </a:extLst>
          </p:cNvPr>
          <p:cNvSpPr txBox="1"/>
          <p:nvPr/>
        </p:nvSpPr>
        <p:spPr>
          <a:xfrm>
            <a:off x="1828025" y="4517387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10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2A38F376-D944-4989-A47D-8BD3143DDD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55" t="25897" r="41606" b="38068"/>
          <a:stretch/>
        </p:blipFill>
        <p:spPr>
          <a:xfrm>
            <a:off x="239151" y="1963532"/>
            <a:ext cx="5856849" cy="247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27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tângulo: Cantos Arredondados 31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3EC2AFC4-ED0A-48C3-8E0A-3A214C805AF4}"/>
              </a:ext>
            </a:extLst>
          </p:cNvPr>
          <p:cNvSpPr/>
          <p:nvPr/>
        </p:nvSpPr>
        <p:spPr>
          <a:xfrm>
            <a:off x="4874330" y="5646982"/>
            <a:ext cx="2797200" cy="7459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VAMOS AO STROBE !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5703376" y="94237"/>
            <a:ext cx="624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CASO-CONTROLE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="" xmlns:a16="http://schemas.microsoft.com/office/drawing/2014/main" id="{AB8AE1E9-FCB6-41AD-909F-9E0D729B4CBF}"/>
              </a:ext>
            </a:extLst>
          </p:cNvPr>
          <p:cNvSpPr/>
          <p:nvPr/>
        </p:nvSpPr>
        <p:spPr>
          <a:xfrm>
            <a:off x="1599728" y="998270"/>
            <a:ext cx="8990713" cy="4520716"/>
          </a:xfrm>
          <a:prstGeom prst="roundRect">
            <a:avLst/>
          </a:prstGeom>
          <a:solidFill>
            <a:srgbClr val="FFF8E5">
              <a:alpha val="80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8" name="Conector: Angulado 77">
            <a:extLst>
              <a:ext uri="{FF2B5EF4-FFF2-40B4-BE49-F238E27FC236}">
                <a16:creationId xmlns="" xmlns:a16="http://schemas.microsoft.com/office/drawing/2014/main" id="{AAFF5990-7C40-451C-84C5-8465591421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94962" y="3438183"/>
            <a:ext cx="1600192" cy="844307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: Curvo 85">
            <a:extLst>
              <a:ext uri="{FF2B5EF4-FFF2-40B4-BE49-F238E27FC236}">
                <a16:creationId xmlns="" xmlns:a16="http://schemas.microsoft.com/office/drawing/2014/main" id="{E2D7C8BC-8C0E-4564-84E8-ACA9D1EC7A0C}"/>
              </a:ext>
            </a:extLst>
          </p:cNvPr>
          <p:cNvCxnSpPr>
            <a:cxnSpLocks/>
          </p:cNvCxnSpPr>
          <p:nvPr/>
        </p:nvCxnSpPr>
        <p:spPr>
          <a:xfrm rot="10800000">
            <a:off x="3266041" y="1550021"/>
            <a:ext cx="1162480" cy="5679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: Curvo 86">
            <a:extLst>
              <a:ext uri="{FF2B5EF4-FFF2-40B4-BE49-F238E27FC236}">
                <a16:creationId xmlns="" xmlns:a16="http://schemas.microsoft.com/office/drawing/2014/main" id="{6EDF7345-5824-4870-A9DA-E92FDF48D5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76812" y="2106933"/>
            <a:ext cx="1162480" cy="5679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: Curvo 87">
            <a:extLst>
              <a:ext uri="{FF2B5EF4-FFF2-40B4-BE49-F238E27FC236}">
                <a16:creationId xmlns="" xmlns:a16="http://schemas.microsoft.com/office/drawing/2014/main" id="{842A6E4A-93D6-44A0-B3A3-CF8325E45F01}"/>
              </a:ext>
            </a:extLst>
          </p:cNvPr>
          <p:cNvCxnSpPr/>
          <p:nvPr/>
        </p:nvCxnSpPr>
        <p:spPr>
          <a:xfrm rot="10800000">
            <a:off x="3248215" y="3718073"/>
            <a:ext cx="1162480" cy="5679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: Curvo 88">
            <a:extLst>
              <a:ext uri="{FF2B5EF4-FFF2-40B4-BE49-F238E27FC236}">
                <a16:creationId xmlns="" xmlns:a16="http://schemas.microsoft.com/office/drawing/2014/main" id="{9BD77BEB-873C-4F3B-B312-0EF02CF42C6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54851" y="4274984"/>
            <a:ext cx="1162480" cy="5679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Modelo 3D 5" descr="Cúpulas E Pinacoide Vermelho">
                <a:extLst>
                  <a:ext uri="{FF2B5EF4-FFF2-40B4-BE49-F238E27FC236}">
                    <a16:creationId xmlns:a16="http://schemas.microsoft.com/office/drawing/2014/main" id="{92339DB0-E028-4AE0-9EDD-4EC0CE794F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2011582"/>
                  </p:ext>
                </p:extLst>
              </p:nvPr>
            </p:nvGraphicFramePr>
            <p:xfrm>
              <a:off x="1915529" y="2068793"/>
              <a:ext cx="1353998" cy="96406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353998" cy="964065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138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Cúpulas E Pinacoide Vermelho">
                <a:extLst>
                  <a:ext uri="{FF2B5EF4-FFF2-40B4-BE49-F238E27FC236}">
                    <a16:creationId xmlns="" xmlns:a16="http://schemas.microsoft.com/office/drawing/2014/main" id="{92339DB0-E028-4AE0-9EDD-4EC0CE794F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5529" y="2068793"/>
                <a:ext cx="1353998" cy="964065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EE5CCCA9-BBA2-4F9A-806C-53C07F022C89}"/>
              </a:ext>
            </a:extLst>
          </p:cNvPr>
          <p:cNvSpPr txBox="1"/>
          <p:nvPr/>
        </p:nvSpPr>
        <p:spPr>
          <a:xfrm rot="21321454">
            <a:off x="2297656" y="2529941"/>
            <a:ext cx="927439" cy="2740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EXPOSTOS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="" xmlns:a16="http://schemas.microsoft.com/office/drawing/2014/main" id="{836CF38B-AE48-46BC-8444-23C99F6B6D21}"/>
              </a:ext>
            </a:extLst>
          </p:cNvPr>
          <p:cNvSpPr txBox="1"/>
          <p:nvPr/>
        </p:nvSpPr>
        <p:spPr>
          <a:xfrm rot="21321454">
            <a:off x="2289456" y="4504989"/>
            <a:ext cx="927439" cy="2740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EXPOSTOS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BAFC3C02-3153-4C83-B3A5-9A5F07AF848E}"/>
              </a:ext>
            </a:extLst>
          </p:cNvPr>
          <p:cNvGrpSpPr/>
          <p:nvPr/>
        </p:nvGrpSpPr>
        <p:grpSpPr>
          <a:xfrm>
            <a:off x="1864430" y="1157664"/>
            <a:ext cx="1368711" cy="784716"/>
            <a:chOff x="1565921" y="1227636"/>
            <a:chExt cx="1450986" cy="837131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9" name="Modelo 3D 18" descr="Cúpulas E Pinacoide Cinza">
                  <a:extLst>
                    <a:ext uri="{FF2B5EF4-FFF2-40B4-BE49-F238E27FC236}">
                      <a16:creationId xmlns:a16="http://schemas.microsoft.com/office/drawing/2014/main" id="{A6B4BA4F-DA46-40EA-BF14-2C2A3BECC7E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08440267"/>
                    </p:ext>
                  </p:extLst>
                </p:nvPr>
              </p:nvGraphicFramePr>
              <p:xfrm>
                <a:off x="1565921" y="1227636"/>
                <a:ext cx="1450986" cy="837131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450986" cy="837131"/>
                      </a:xfrm>
                      <a:prstGeom prst="rect">
                        <a:avLst/>
                      </a:prstGeom>
                    </am3d:spPr>
                    <am3d:camera>
                      <am3d:pos x="0" y="0" z="6163451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5404" d="1000000"/>
                      <am3d:preTrans dx="-38771" dy="-620292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3434" ay="1561199" az="29378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141540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Modelo 3D 18" descr="Cúpulas E Pinacoide Cinza">
                  <a:extLst>
                    <a:ext uri="{FF2B5EF4-FFF2-40B4-BE49-F238E27FC236}">
                      <a16:creationId xmlns="" xmlns:a16="http://schemas.microsoft.com/office/drawing/2014/main" id="{A6B4BA4F-DA46-40EA-BF14-2C2A3BECC7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64430" y="1157664"/>
                  <a:ext cx="1368711" cy="78471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0" name="CaixaDeTexto 19">
              <a:extLst>
                <a:ext uri="{FF2B5EF4-FFF2-40B4-BE49-F238E27FC236}">
                  <a16:creationId xmlns="" xmlns:a16="http://schemas.microsoft.com/office/drawing/2014/main" id="{18425EBC-3231-4FA9-AC09-E5297A229FC8}"/>
                </a:ext>
              </a:extLst>
            </p:cNvPr>
            <p:cNvSpPr txBox="1"/>
            <p:nvPr/>
          </p:nvSpPr>
          <p:spPr>
            <a:xfrm>
              <a:off x="1916534" y="1457008"/>
              <a:ext cx="9831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pt-BR" sz="1300" b="1" dirty="0">
                  <a:solidFill>
                    <a:schemeClr val="bg1"/>
                  </a:solidFill>
                </a:rPr>
                <a:t>NÃO EXPOSTOS</a:t>
              </a:r>
            </a:p>
          </p:txBody>
        </p:sp>
      </p:grp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0" name="Modelo 3D 49" descr="Cúpulas E Pinacoide Vermelho">
                <a:extLst>
                  <a:ext uri="{FF2B5EF4-FFF2-40B4-BE49-F238E27FC236}">
                    <a16:creationId xmlns:a16="http://schemas.microsoft.com/office/drawing/2014/main" id="{39E39657-75D2-4F47-859E-7F26895088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5320229"/>
                  </p:ext>
                </p:extLst>
              </p:nvPr>
            </p:nvGraphicFramePr>
            <p:xfrm>
              <a:off x="1916183" y="4260778"/>
              <a:ext cx="1353998" cy="96406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353998" cy="964065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138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0" name="Modelo 3D 49" descr="Cúpulas E Pinacoide Vermelho">
                <a:extLst>
                  <a:ext uri="{FF2B5EF4-FFF2-40B4-BE49-F238E27FC236}">
                    <a16:creationId xmlns="" xmlns:a16="http://schemas.microsoft.com/office/drawing/2014/main" id="{39E39657-75D2-4F47-859E-7F26895088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6183" y="4260778"/>
                <a:ext cx="1353998" cy="964065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Agrupar 50">
            <a:extLst>
              <a:ext uri="{FF2B5EF4-FFF2-40B4-BE49-F238E27FC236}">
                <a16:creationId xmlns="" xmlns:a16="http://schemas.microsoft.com/office/drawing/2014/main" id="{DF6E3E58-6626-4D57-AE66-9D04E883C699}"/>
              </a:ext>
            </a:extLst>
          </p:cNvPr>
          <p:cNvGrpSpPr/>
          <p:nvPr/>
        </p:nvGrpSpPr>
        <p:grpSpPr>
          <a:xfrm>
            <a:off x="1865083" y="3305309"/>
            <a:ext cx="1368711" cy="784716"/>
            <a:chOff x="1565923" y="912319"/>
            <a:chExt cx="1450983" cy="837130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52" name="Modelo 3D 51" descr="Cúpulas E Pinacoide Cinza">
                  <a:extLst>
                    <a:ext uri="{FF2B5EF4-FFF2-40B4-BE49-F238E27FC236}">
                      <a16:creationId xmlns:a16="http://schemas.microsoft.com/office/drawing/2014/main" id="{9617E912-4272-4622-9DED-00E1ED49B07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97194773"/>
                    </p:ext>
                  </p:extLst>
                </p:nvPr>
              </p:nvGraphicFramePr>
              <p:xfrm>
                <a:off x="1565923" y="912319"/>
                <a:ext cx="1450983" cy="837130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1450983" cy="837130"/>
                      </a:xfrm>
                      <a:prstGeom prst="rect">
                        <a:avLst/>
                      </a:prstGeom>
                    </am3d:spPr>
                    <am3d:camera>
                      <am3d:pos x="0" y="0" z="6163451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5404" d="1000000"/>
                      <am3d:preTrans dx="-38771" dy="-620292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3434" ay="1561199" az="293788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141540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2" name="Modelo 3D 51" descr="Cúpulas E Pinacoide Cinza">
                  <a:extLst>
                    <a:ext uri="{FF2B5EF4-FFF2-40B4-BE49-F238E27FC236}">
                      <a16:creationId xmlns="" xmlns:a16="http://schemas.microsoft.com/office/drawing/2014/main" id="{9617E912-4272-4622-9DED-00E1ED49B07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65083" y="3305309"/>
                  <a:ext cx="1368711" cy="78471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3" name="CaixaDeTexto 52">
              <a:extLst>
                <a:ext uri="{FF2B5EF4-FFF2-40B4-BE49-F238E27FC236}">
                  <a16:creationId xmlns="" xmlns:a16="http://schemas.microsoft.com/office/drawing/2014/main" id="{E2938A98-DE20-4ABB-8BDF-EAB06DB10C4F}"/>
                </a:ext>
              </a:extLst>
            </p:cNvPr>
            <p:cNvSpPr txBox="1"/>
            <p:nvPr/>
          </p:nvSpPr>
          <p:spPr>
            <a:xfrm>
              <a:off x="1916534" y="1141690"/>
              <a:ext cx="9831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pt-BR" sz="1300" b="1" dirty="0">
                  <a:solidFill>
                    <a:schemeClr val="bg1"/>
                  </a:solidFill>
                </a:rPr>
                <a:t>NÃO EXPOSTOS</a:t>
              </a:r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B4F88251-9909-48A2-AD13-0512D92EE2D5}"/>
              </a:ext>
            </a:extLst>
          </p:cNvPr>
          <p:cNvSpPr txBox="1"/>
          <p:nvPr/>
        </p:nvSpPr>
        <p:spPr>
          <a:xfrm rot="21321454">
            <a:off x="2296062" y="4694531"/>
            <a:ext cx="927439" cy="2740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EXPOSTOS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5" name="Modelo 3D 54" descr="Elipsoide Vermelho">
                <a:extLst>
                  <a:ext uri="{FF2B5EF4-FFF2-40B4-BE49-F238E27FC236}">
                    <a16:creationId xmlns:a16="http://schemas.microsoft.com/office/drawing/2014/main" id="{D88649A2-E80E-4EBF-A14B-1AA8FA766C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9534554"/>
                  </p:ext>
                </p:extLst>
              </p:nvPr>
            </p:nvGraphicFramePr>
            <p:xfrm>
              <a:off x="4175586" y="3789241"/>
              <a:ext cx="1712771" cy="935676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712771" cy="935676"/>
                    </a:xfrm>
                    <a:prstGeom prst="rect">
                      <a:avLst/>
                    </a:prstGeom>
                  </am3d:spPr>
                  <am3d:camera>
                    <am3d:pos x="0" y="0" z="707139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38416" d="1000000"/>
                    <am3d:preTrans dx="0" dy="-91816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9031536" ay="-4712751" az="9061006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5396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5" name="Modelo 3D 54" descr="Elipsoide Vermelho">
                <a:extLst>
                  <a:ext uri="{FF2B5EF4-FFF2-40B4-BE49-F238E27FC236}">
                    <a16:creationId xmlns="" xmlns:a16="http://schemas.microsoft.com/office/drawing/2014/main" id="{D88649A2-E80E-4EBF-A14B-1AA8FA766C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75586" y="3789241"/>
                <a:ext cx="1712771" cy="935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7" name="Modelo 3D 56" descr="Elipsoide">
                <a:extLst>
                  <a:ext uri="{FF2B5EF4-FFF2-40B4-BE49-F238E27FC236}">
                    <a16:creationId xmlns:a16="http://schemas.microsoft.com/office/drawing/2014/main" id="{D40040E9-6938-438D-82DA-FF0E349BB2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9333542"/>
                  </p:ext>
                </p:extLst>
              </p:nvPr>
            </p:nvGraphicFramePr>
            <p:xfrm>
              <a:off x="4180951" y="1643577"/>
              <a:ext cx="1702038" cy="900030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702038" cy="900030"/>
                    </a:xfrm>
                    <a:prstGeom prst="rect">
                      <a:avLst/>
                    </a:prstGeom>
                  </am3d:spPr>
                  <am3d:camera>
                    <am3d:pos x="0" y="0" z="707139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38416" d="1000000"/>
                    <am3d:preTrans dx="0" dy="-91816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25396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7" name="Modelo 3D 56" descr="Elipsoide">
                <a:extLst>
                  <a:ext uri="{FF2B5EF4-FFF2-40B4-BE49-F238E27FC236}">
                    <a16:creationId xmlns="" xmlns:a16="http://schemas.microsoft.com/office/drawing/2014/main" id="{D40040E9-6938-438D-82DA-FF0E349BB2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80951" y="1643577"/>
                <a:ext cx="1702038" cy="90003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BA4C04C2-B9DE-4915-A16B-2397D5657CD3}"/>
              </a:ext>
            </a:extLst>
          </p:cNvPr>
          <p:cNvSpPr txBox="1"/>
          <p:nvPr/>
        </p:nvSpPr>
        <p:spPr>
          <a:xfrm>
            <a:off x="4432008" y="1815000"/>
            <a:ext cx="1199927" cy="60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CASOS</a:t>
            </a:r>
          </a:p>
          <a:p>
            <a:pPr algn="ctr"/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(Doentes)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="" xmlns:a16="http://schemas.microsoft.com/office/drawing/2014/main" id="{84FF17EA-1636-42A5-ADF8-86BCFC1039CD}"/>
              </a:ext>
            </a:extLst>
          </p:cNvPr>
          <p:cNvSpPr txBox="1"/>
          <p:nvPr/>
        </p:nvSpPr>
        <p:spPr>
          <a:xfrm>
            <a:off x="4358275" y="3934609"/>
            <a:ext cx="1353998" cy="60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CONTROLES</a:t>
            </a:r>
          </a:p>
          <a:p>
            <a:pPr algn="ctr"/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(Sadios)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2" name="Modelo 3D 61" descr="Esfera">
                <a:extLst>
                  <a:ext uri="{FF2B5EF4-FFF2-40B4-BE49-F238E27FC236}">
                    <a16:creationId xmlns:a16="http://schemas.microsoft.com/office/drawing/2014/main" id="{22694ABD-7C75-41DD-A792-008250B242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7689662"/>
                  </p:ext>
                </p:extLst>
              </p:nvPr>
            </p:nvGraphicFramePr>
            <p:xfrm>
              <a:off x="7362742" y="1783925"/>
              <a:ext cx="2865630" cy="2847674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2865630" cy="284767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50793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2" name="Modelo 3D 61" descr="Esfera">
                <a:extLst>
                  <a:ext uri="{FF2B5EF4-FFF2-40B4-BE49-F238E27FC236}">
                    <a16:creationId xmlns="" xmlns:a16="http://schemas.microsoft.com/office/drawing/2014/main" id="{22694ABD-7C75-41DD-A792-008250B242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62742" y="1783925"/>
                <a:ext cx="2865630" cy="2847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3" name="Modelo 3D 62" descr="Elipsoide Cinza-Claro">
                <a:extLst>
                  <a:ext uri="{FF2B5EF4-FFF2-40B4-BE49-F238E27FC236}">
                    <a16:creationId xmlns:a16="http://schemas.microsoft.com/office/drawing/2014/main" id="{5BE316CC-A6E5-4E8F-A191-C163ACFB77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7645820"/>
                  </p:ext>
                </p:extLst>
              </p:nvPr>
            </p:nvGraphicFramePr>
            <p:xfrm>
              <a:off x="7349472" y="2684154"/>
              <a:ext cx="1939671" cy="1025275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1939671" cy="1025275"/>
                    </a:xfrm>
                    <a:prstGeom prst="rect">
                      <a:avLst/>
                    </a:prstGeom>
                  </am3d:spPr>
                  <am3d:camera>
                    <am3d:pos x="0" y="0" z="707139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38416" d="1000000"/>
                    <am3d:preTrans dx="0" dy="-91816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29281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3" name="Modelo 3D 62" descr="Elipsoide Cinza-Claro">
                <a:extLst>
                  <a:ext uri="{FF2B5EF4-FFF2-40B4-BE49-F238E27FC236}">
                    <a16:creationId xmlns="" xmlns:a16="http://schemas.microsoft.com/office/drawing/2014/main" id="{5BE316CC-A6E5-4E8F-A191-C163ACFB77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49472" y="2684154"/>
                <a:ext cx="1939671" cy="1025275"/>
              </a:xfrm>
              <a:prstGeom prst="rect">
                <a:avLst/>
              </a:prstGeom>
            </p:spPr>
          </p:pic>
        </mc:Fallback>
      </mc:AlternateContent>
      <p:sp>
        <p:nvSpPr>
          <p:cNvPr id="67" name="CaixaDeTexto 66">
            <a:extLst>
              <a:ext uri="{FF2B5EF4-FFF2-40B4-BE49-F238E27FC236}">
                <a16:creationId xmlns="" xmlns:a16="http://schemas.microsoft.com/office/drawing/2014/main" id="{729D0ED9-C1CC-4AC4-A6F0-68B580C07B1C}"/>
              </a:ext>
            </a:extLst>
          </p:cNvPr>
          <p:cNvSpPr txBox="1"/>
          <p:nvPr/>
        </p:nvSpPr>
        <p:spPr>
          <a:xfrm>
            <a:off x="7315007" y="2117445"/>
            <a:ext cx="2961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POPULAÇÃO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="" xmlns:a16="http://schemas.microsoft.com/office/drawing/2014/main" id="{E21C44BC-31D6-4E40-9185-1C92AC4D8E47}"/>
              </a:ext>
            </a:extLst>
          </p:cNvPr>
          <p:cNvSpPr txBox="1"/>
          <p:nvPr/>
        </p:nvSpPr>
        <p:spPr>
          <a:xfrm>
            <a:off x="7574067" y="2993344"/>
            <a:ext cx="1412803" cy="37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AMOSTRA</a:t>
            </a:r>
          </a:p>
        </p:txBody>
      </p:sp>
      <p:cxnSp>
        <p:nvCxnSpPr>
          <p:cNvPr id="93" name="Conector: Angulado 92">
            <a:extLst>
              <a:ext uri="{FF2B5EF4-FFF2-40B4-BE49-F238E27FC236}">
                <a16:creationId xmlns="" xmlns:a16="http://schemas.microsoft.com/office/drawing/2014/main" id="{4716C9DB-3E80-4000-A510-925B61C32CFD}"/>
              </a:ext>
            </a:extLst>
          </p:cNvPr>
          <p:cNvCxnSpPr>
            <a:cxnSpLocks/>
          </p:cNvCxnSpPr>
          <p:nvPr/>
        </p:nvCxnSpPr>
        <p:spPr>
          <a:xfrm rot="10800000">
            <a:off x="5942705" y="2093593"/>
            <a:ext cx="1482432" cy="907140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CaixaDeTexto 133">
            <a:extLst>
              <a:ext uri="{FF2B5EF4-FFF2-40B4-BE49-F238E27FC236}">
                <a16:creationId xmlns="" xmlns:a16="http://schemas.microsoft.com/office/drawing/2014/main" id="{803C7F72-06E4-4663-970B-906F7DC472D8}"/>
              </a:ext>
            </a:extLst>
          </p:cNvPr>
          <p:cNvSpPr txBox="1"/>
          <p:nvPr/>
        </p:nvSpPr>
        <p:spPr>
          <a:xfrm>
            <a:off x="7315007" y="3636730"/>
            <a:ext cx="29831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(Indivíduos doentes e sadios)</a:t>
            </a:r>
          </a:p>
        </p:txBody>
      </p:sp>
      <p:sp>
        <p:nvSpPr>
          <p:cNvPr id="135" name="Seta: para a Esquerda 134">
            <a:extLst>
              <a:ext uri="{FF2B5EF4-FFF2-40B4-BE49-F238E27FC236}">
                <a16:creationId xmlns="" xmlns:a16="http://schemas.microsoft.com/office/drawing/2014/main" id="{5FAF19D4-E11A-4F02-B0F2-5A1277463AA4}"/>
              </a:ext>
            </a:extLst>
          </p:cNvPr>
          <p:cNvSpPr/>
          <p:nvPr/>
        </p:nvSpPr>
        <p:spPr>
          <a:xfrm>
            <a:off x="3005447" y="4988376"/>
            <a:ext cx="6179273" cy="465084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CaixaDeTexto 135">
            <a:extLst>
              <a:ext uri="{FF2B5EF4-FFF2-40B4-BE49-F238E27FC236}">
                <a16:creationId xmlns="" xmlns:a16="http://schemas.microsoft.com/office/drawing/2014/main" id="{B47B24B0-5E8B-41BB-BE60-76A08B66503D}"/>
              </a:ext>
            </a:extLst>
          </p:cNvPr>
          <p:cNvSpPr txBox="1"/>
          <p:nvPr/>
        </p:nvSpPr>
        <p:spPr>
          <a:xfrm>
            <a:off x="5210629" y="5049913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RETROSPECTIVO</a:t>
            </a:r>
          </a:p>
        </p:txBody>
      </p:sp>
      <p:sp>
        <p:nvSpPr>
          <p:cNvPr id="137" name="CaixaDeTexto 136">
            <a:extLst>
              <a:ext uri="{FF2B5EF4-FFF2-40B4-BE49-F238E27FC236}">
                <a16:creationId xmlns="" xmlns:a16="http://schemas.microsoft.com/office/drawing/2014/main" id="{A6A07103-CE06-40C6-A3B9-A929D0D20156}"/>
              </a:ext>
            </a:extLst>
          </p:cNvPr>
          <p:cNvSpPr txBox="1"/>
          <p:nvPr/>
        </p:nvSpPr>
        <p:spPr>
          <a:xfrm>
            <a:off x="8280468" y="5528720"/>
            <a:ext cx="2206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Fonte: Adaptado de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</a:rPr>
              <a:t>Giolo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, 2017</a:t>
            </a:r>
          </a:p>
        </p:txBody>
      </p:sp>
      <p:sp>
        <p:nvSpPr>
          <p:cNvPr id="10" name="Retângulo: Cantos Arredondados 9">
            <a:hlinkClick r:id="rId23" action="ppaction://hlinksldjump" highlightClick="1"/>
            <a:extLst>
              <a:ext uri="{FF2B5EF4-FFF2-40B4-BE49-F238E27FC236}">
                <a16:creationId xmlns="" xmlns:a16="http://schemas.microsoft.com/office/drawing/2014/main" id="{E37CD053-3430-4FB8-91F9-7D8BD768CBDC}"/>
              </a:ext>
            </a:extLst>
          </p:cNvPr>
          <p:cNvSpPr/>
          <p:nvPr/>
        </p:nvSpPr>
        <p:spPr>
          <a:xfrm>
            <a:off x="614089" y="5646982"/>
            <a:ext cx="1482726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8" name="Seta: para Baixo 7">
            <a:extLst>
              <a:ext uri="{FF2B5EF4-FFF2-40B4-BE49-F238E27FC236}">
                <a16:creationId xmlns="" xmlns:a16="http://schemas.microsoft.com/office/drawing/2014/main" id="{7AAB4D84-4342-4538-B5BF-8F4E8D7A0CD2}"/>
              </a:ext>
            </a:extLst>
          </p:cNvPr>
          <p:cNvSpPr/>
          <p:nvPr/>
        </p:nvSpPr>
        <p:spPr>
          <a:xfrm>
            <a:off x="6850109" y="1714971"/>
            <a:ext cx="374160" cy="509835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="" xmlns:a16="http://schemas.microsoft.com/office/drawing/2014/main" id="{BCE79FA7-3456-4BDC-9B82-0A15E8F1F7CF}"/>
              </a:ext>
            </a:extLst>
          </p:cNvPr>
          <p:cNvSpPr/>
          <p:nvPr/>
        </p:nvSpPr>
        <p:spPr>
          <a:xfrm>
            <a:off x="1587040" y="1203859"/>
            <a:ext cx="400446" cy="583919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960EDADB-06D8-4DBB-BFB5-5DF21BEA55FC}"/>
              </a:ext>
            </a:extLst>
          </p:cNvPr>
          <p:cNvSpPr txBox="1"/>
          <p:nvPr/>
        </p:nvSpPr>
        <p:spPr>
          <a:xfrm>
            <a:off x="6168571" y="1060099"/>
            <a:ext cx="16868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Formação dos grupos comparáveis de casos e controles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C10EC73D-8D0D-49D0-8C61-E9C106ABEB81}"/>
              </a:ext>
            </a:extLst>
          </p:cNvPr>
          <p:cNvSpPr txBox="1"/>
          <p:nvPr/>
        </p:nvSpPr>
        <p:spPr>
          <a:xfrm>
            <a:off x="1584822" y="761703"/>
            <a:ext cx="214811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Classificação quanto à exposição no passado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="" xmlns:a16="http://schemas.microsoft.com/office/drawing/2014/main" id="{E110714C-360F-452D-9899-941B259C6339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47" name="Modelo 3D 46" descr="Seta Inversa Grossa Cinza-Escuro">
                  <a:hlinkClick r:id="rId24" action="ppaction://hlinksldjump" highlightClick="1"/>
                  <a:extLst>
                    <a:ext uri="{FF2B5EF4-FFF2-40B4-BE49-F238E27FC236}">
                      <a16:creationId xmlns:a16="http://schemas.microsoft.com/office/drawing/2014/main" id="{B94F1C6D-318D-4B52-B2BD-1560D7B3375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25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6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7" name="Modelo 3D 46" descr="Seta Inversa Grossa Cinza-Escuro">
                  <a:hlinkClick r:id="rId24" action="ppaction://hlinksldjump" highlightClick="1"/>
                  <a:extLst>
                    <a:ext uri="{FF2B5EF4-FFF2-40B4-BE49-F238E27FC236}">
                      <a16:creationId xmlns="" xmlns:a16="http://schemas.microsoft.com/office/drawing/2014/main" id="{B94F1C6D-318D-4B52-B2BD-1560D7B3375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8" name="CaixaDeTexto 47">
              <a:extLst>
                <a:ext uri="{FF2B5EF4-FFF2-40B4-BE49-F238E27FC236}">
                  <a16:creationId xmlns="" xmlns:a16="http://schemas.microsoft.com/office/drawing/2014/main" id="{26481DAA-DABD-40C2-90CB-32D1E7A79DEC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7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497493" y="115044"/>
            <a:ext cx="1533855" cy="1539747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169818" y="311337"/>
            <a:ext cx="1178897" cy="1147160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3952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VIÉS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9" name="Retângulo: Cantos Arredondados 8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95836ED1-A5DB-46CB-9097-A2A5ED5DD827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pic>
        <p:nvPicPr>
          <p:cNvPr id="8" name="Picture 4">
            <a:hlinkClick r:id="rId7" highlightClick="1"/>
            <a:extLst>
              <a:ext uri="{FF2B5EF4-FFF2-40B4-BE49-F238E27FC236}">
                <a16:creationId xmlns="" xmlns:a16="http://schemas.microsoft.com/office/drawing/2014/main" id="{215CA611-7154-4DD5-9A72-485943BF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10" y="4554881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4C902FA5-25F9-41BD-B8AB-E22826B22005}"/>
              </a:ext>
            </a:extLst>
          </p:cNvPr>
          <p:cNvSpPr txBox="1"/>
          <p:nvPr/>
        </p:nvSpPr>
        <p:spPr>
          <a:xfrm>
            <a:off x="1828025" y="4517387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9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B5C153E5-5937-4ACE-AAC5-9D7A9FC30DC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55" t="25897" r="41606" b="38068"/>
          <a:stretch/>
        </p:blipFill>
        <p:spPr>
          <a:xfrm>
            <a:off x="239151" y="1963532"/>
            <a:ext cx="5856849" cy="247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3DD3E653-C77E-46A1-9E00-60910B79A1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748" t="43765" r="22060" b="10099"/>
          <a:stretch/>
        </p:blipFill>
        <p:spPr>
          <a:xfrm>
            <a:off x="6471673" y="1524298"/>
            <a:ext cx="3846981" cy="476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2985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434391" y="163201"/>
            <a:ext cx="1421788" cy="1363248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962796" y="241937"/>
            <a:ext cx="1230546" cy="1193562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TAMANHO DO ESTUDO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8" name="Retângulo: Cantos Arredondados 7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63C7ED73-A9C7-4AA1-A2A5-0F16F89E6FFA}"/>
              </a:ext>
            </a:extLst>
          </p:cNvPr>
          <p:cNvSpPr/>
          <p:nvPr/>
        </p:nvSpPr>
        <p:spPr>
          <a:xfrm>
            <a:off x="623034" y="5711204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pic>
        <p:nvPicPr>
          <p:cNvPr id="10" name="Picture 4">
            <a:hlinkClick r:id="rId7" highlightClick="1"/>
            <a:extLst>
              <a:ext uri="{FF2B5EF4-FFF2-40B4-BE49-F238E27FC236}">
                <a16:creationId xmlns="" xmlns:a16="http://schemas.microsoft.com/office/drawing/2014/main" id="{25F0D9FA-C164-4E78-BC73-D69B1599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19" y="903170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202AB23E-30F6-4A1F-8984-39634B989ACF}"/>
              </a:ext>
            </a:extLst>
          </p:cNvPr>
          <p:cNvSpPr txBox="1"/>
          <p:nvPr/>
        </p:nvSpPr>
        <p:spPr>
          <a:xfrm>
            <a:off x="8468410" y="1985494"/>
            <a:ext cx="2219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9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60577B9-9B97-49B1-9A0C-734AE8709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55" t="25897" r="41606" b="38068"/>
          <a:stretch/>
        </p:blipFill>
        <p:spPr>
          <a:xfrm>
            <a:off x="239151" y="1963532"/>
            <a:ext cx="5856849" cy="247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1787089D-765C-4D33-BB22-AE5F52C925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748" t="21607" r="20668" b="57511"/>
          <a:stretch/>
        </p:blipFill>
        <p:spPr>
          <a:xfrm>
            <a:off x="6475392" y="3277789"/>
            <a:ext cx="4974807" cy="2610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181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519809" y="102750"/>
            <a:ext cx="1506933" cy="1471936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8960825" y="218846"/>
            <a:ext cx="1390825" cy="1239741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VARIÁVEIS QUANTITATIVAS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8" name="Retângulo: Cantos Arredondados 7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80B3F928-58B8-480C-AE6D-1677FE26C38C}"/>
              </a:ext>
            </a:extLst>
          </p:cNvPr>
          <p:cNvSpPr/>
          <p:nvPr/>
        </p:nvSpPr>
        <p:spPr>
          <a:xfrm>
            <a:off x="207953" y="6023867"/>
            <a:ext cx="2797200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MÉTODOS 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E404BA81-B4F1-4B8D-9559-CAE82B9D95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239" t="22445" r="6250" b="43330"/>
          <a:stretch/>
        </p:blipFill>
        <p:spPr>
          <a:xfrm>
            <a:off x="239151" y="2116607"/>
            <a:ext cx="5500017" cy="1748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A9E1F6EA-B043-407F-9945-F74D0E4081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17955" r="56195" b="35839"/>
          <a:stretch/>
        </p:blipFill>
        <p:spPr>
          <a:xfrm>
            <a:off x="6292222" y="1870912"/>
            <a:ext cx="4981053" cy="3710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Periodontitis and breast cancer: A case‐control study - Sfreddo - 2017 - Community  Dentistry and Oral Epidemiology - Wiley Online Library">
            <a:hlinkClick r:id="rId9" highlightClick="1"/>
            <a:extLst>
              <a:ext uri="{FF2B5EF4-FFF2-40B4-BE49-F238E27FC236}">
                <a16:creationId xmlns="" xmlns:a16="http://schemas.microsoft.com/office/drawing/2014/main" id="{2DBA5A31-27D6-46DF-9124-4963102D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60" y="3783260"/>
            <a:ext cx="1957006" cy="25814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623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39151" y="746447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534433" y="172763"/>
            <a:ext cx="1321745" cy="1271627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333150"/>
              <a:ext cx="1821227" cy="4628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9104788" y="156133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388521"/>
              <a:ext cx="1845042" cy="424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PARTICIPANTES</a:t>
              </a:r>
            </a:p>
          </p:txBody>
        </p:sp>
      </p:grpSp>
      <p:sp>
        <p:nvSpPr>
          <p:cNvPr id="16" name="Retângulo: Cantos Arredondados 1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02E683A4-0E62-4263-B0E2-D5A7ACD44BDB}"/>
              </a:ext>
            </a:extLst>
          </p:cNvPr>
          <p:cNvSpPr/>
          <p:nvPr/>
        </p:nvSpPr>
        <p:spPr>
          <a:xfrm>
            <a:off x="598538" y="5711611"/>
            <a:ext cx="1687645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DCD016-BBC7-48E8-A43E-132DCB255B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9" t="22476" r="30977" b="46278"/>
          <a:stretch/>
        </p:blipFill>
        <p:spPr>
          <a:xfrm>
            <a:off x="6383276" y="2415796"/>
            <a:ext cx="4676944" cy="2929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>
            <a:hlinkClick r:id="rId8" highlightClick="1"/>
            <a:extLst>
              <a:ext uri="{FF2B5EF4-FFF2-40B4-BE49-F238E27FC236}">
                <a16:creationId xmlns="" xmlns:a16="http://schemas.microsoft.com/office/drawing/2014/main" id="{8D4E7586-DA59-4CDE-AC87-19478C39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06" y="4436940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F9A336AF-5530-4949-A81F-6795A5F754AF}"/>
              </a:ext>
            </a:extLst>
          </p:cNvPr>
          <p:cNvSpPr txBox="1"/>
          <p:nvPr/>
        </p:nvSpPr>
        <p:spPr>
          <a:xfrm>
            <a:off x="4580011" y="5538774"/>
            <a:ext cx="21518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10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C1699BA-9858-47FC-A6B1-CF7C5F466F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55" t="25897" r="41606" b="38068"/>
          <a:stretch/>
        </p:blipFill>
        <p:spPr>
          <a:xfrm>
            <a:off x="238236" y="1762110"/>
            <a:ext cx="5856849" cy="247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tângulo: Cantos Arredondados 14">
            <a:hlinkClick r:id="rId12" action="ppaction://hlinksldjump" highlightClick="1"/>
            <a:extLst>
              <a:ext uri="{FF2B5EF4-FFF2-40B4-BE49-F238E27FC236}">
                <a16:creationId xmlns="" xmlns:a16="http://schemas.microsoft.com/office/drawing/2014/main" id="{1E2619AE-363C-4C4C-B829-D0BC29667644}"/>
              </a:ext>
            </a:extLst>
          </p:cNvPr>
          <p:cNvSpPr/>
          <p:nvPr/>
        </p:nvSpPr>
        <p:spPr>
          <a:xfrm>
            <a:off x="6916608" y="5770706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OUTRO EXEMPLO!</a:t>
            </a:r>
          </a:p>
        </p:txBody>
      </p:sp>
    </p:spTree>
    <p:extLst>
      <p:ext uri="{BB962C8B-B14F-4D97-AF65-F5344CB8AC3E}">
        <p14:creationId xmlns:p14="http://schemas.microsoft.com/office/powerpoint/2010/main" val="3767761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39151" y="746447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534433" y="172763"/>
            <a:ext cx="1321745" cy="1271627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333150"/>
              <a:ext cx="1821227" cy="4628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9104788" y="156133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388521"/>
              <a:ext cx="1845042" cy="424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PARTICIPANTES</a:t>
              </a:r>
            </a:p>
          </p:txBody>
        </p:sp>
      </p:grpSp>
      <p:sp>
        <p:nvSpPr>
          <p:cNvPr id="16" name="Retângulo: Cantos Arredondados 1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02E683A4-0E62-4263-B0E2-D5A7ACD44BDB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EE83F778-7DAB-42C5-8DD5-C8DF5A26D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239" t="22445" r="6250" b="43330"/>
          <a:stretch/>
        </p:blipFill>
        <p:spPr>
          <a:xfrm>
            <a:off x="239151" y="2116607"/>
            <a:ext cx="5500017" cy="1748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Periodontitis and breast cancer: A case‐control study - Sfreddo - 2017 - Community  Dentistry and Oral Epidemiology - Wiley Online Library">
            <a:hlinkClick r:id="rId8" highlightClick="1"/>
            <a:extLst>
              <a:ext uri="{FF2B5EF4-FFF2-40B4-BE49-F238E27FC236}">
                <a16:creationId xmlns="" xmlns:a16="http://schemas.microsoft.com/office/drawing/2014/main" id="{A59C5FCC-E20D-46CA-ADD7-EE1F136A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60" y="3783260"/>
            <a:ext cx="1957006" cy="25814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21CA2EC0-FEA4-43B5-AEBB-625C9904D7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688" t="21343" r="25362" b="19111"/>
          <a:stretch/>
        </p:blipFill>
        <p:spPr>
          <a:xfrm>
            <a:off x="6196432" y="1824756"/>
            <a:ext cx="4992576" cy="4081671"/>
          </a:xfrm>
          <a:prstGeom prst="flowChartAlternate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4419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497493" y="133220"/>
            <a:ext cx="1358686" cy="1331842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343614"/>
              <a:ext cx="1821227" cy="44194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968219" y="144862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184387"/>
              <a:ext cx="1845042" cy="6602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100" b="1" dirty="0"/>
                <a:t>DADOS DESCRITIVOS</a:t>
              </a:r>
            </a:p>
          </p:txBody>
        </p:sp>
      </p:grpSp>
      <p:sp>
        <p:nvSpPr>
          <p:cNvPr id="6" name="Retângulo: Cantos Arredondados 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9D4FCB96-5BE9-4C7E-8B93-0505D37E3620}"/>
              </a:ext>
            </a:extLst>
          </p:cNvPr>
          <p:cNvSpPr/>
          <p:nvPr/>
        </p:nvSpPr>
        <p:spPr>
          <a:xfrm>
            <a:off x="598538" y="5711611"/>
            <a:ext cx="1694495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A53E5380-8FA1-423F-B7A9-CD4EE627FA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90" t="28396" r="39115" b="33429"/>
          <a:stretch/>
        </p:blipFill>
        <p:spPr>
          <a:xfrm>
            <a:off x="268179" y="2135526"/>
            <a:ext cx="6253909" cy="2616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9C40D080-0131-47A2-947A-56C0F562AF57}"/>
              </a:ext>
            </a:extLst>
          </p:cNvPr>
          <p:cNvSpPr txBox="1"/>
          <p:nvPr/>
        </p:nvSpPr>
        <p:spPr>
          <a:xfrm>
            <a:off x="348383" y="4952952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8"/>
              </a:rPr>
              <a:t>https://www.ncbi.nlm.nih.gov/pmc/articles/PMC6203496/pdf</a:t>
            </a:r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58BEB002-1E79-46FA-8AFE-4CC7313221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447" t="36041" r="21021" b="16700"/>
          <a:stretch/>
        </p:blipFill>
        <p:spPr>
          <a:xfrm>
            <a:off x="6745268" y="1529577"/>
            <a:ext cx="4546545" cy="4233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9144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86492" y="676282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6" name="Retângulo: Cantos Arredondados 5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3E91F182-450B-4035-9750-BCDE2A44DE99}"/>
              </a:ext>
            </a:extLst>
          </p:cNvPr>
          <p:cNvSpPr/>
          <p:nvPr/>
        </p:nvSpPr>
        <p:spPr>
          <a:xfrm>
            <a:off x="4434271" y="212609"/>
            <a:ext cx="2797200" cy="7459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ESTUDO COORTE</a:t>
            </a:r>
          </a:p>
        </p:txBody>
      </p:sp>
      <p:sp>
        <p:nvSpPr>
          <p:cNvPr id="8" name="Retângulo: Cantos Arredondados 7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96791504-A53A-41DB-A942-FCE1AA714ED3}"/>
              </a:ext>
            </a:extLst>
          </p:cNvPr>
          <p:cNvSpPr/>
          <p:nvPr/>
        </p:nvSpPr>
        <p:spPr>
          <a:xfrm>
            <a:off x="118315" y="6075379"/>
            <a:ext cx="2260843" cy="63018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PARA RESULTADOS ! </a:t>
            </a:r>
          </a:p>
        </p:txBody>
      </p:sp>
      <p:pic>
        <p:nvPicPr>
          <p:cNvPr id="11" name="Picture 4">
            <a:hlinkClick r:id="rId6" highlightClick="1"/>
            <a:extLst>
              <a:ext uri="{FF2B5EF4-FFF2-40B4-BE49-F238E27FC236}">
                <a16:creationId xmlns="" xmlns:a16="http://schemas.microsoft.com/office/drawing/2014/main" id="{BDCBA9C8-8DB0-4575-A62F-B7F8DF754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38" y="4212540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00143E7A-100A-43A5-8316-FF0A330B77B7}"/>
              </a:ext>
            </a:extLst>
          </p:cNvPr>
          <p:cNvSpPr txBox="1"/>
          <p:nvPr/>
        </p:nvSpPr>
        <p:spPr>
          <a:xfrm>
            <a:off x="950707" y="4157101"/>
            <a:ext cx="21518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8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10F27B2E-1C31-4AB8-921F-F898092740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55" t="25897" r="41606" b="38068"/>
          <a:stretch/>
        </p:blipFill>
        <p:spPr>
          <a:xfrm>
            <a:off x="238236" y="1762110"/>
            <a:ext cx="5203919" cy="2194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6B56B549-C10C-4C4E-BCC0-5DA47D25A3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1524" r="47165" b="30811"/>
          <a:stretch/>
        </p:blipFill>
        <p:spPr>
          <a:xfrm>
            <a:off x="5748339" y="1065018"/>
            <a:ext cx="4497929" cy="5722829"/>
          </a:xfrm>
          <a:prstGeom prst="rect">
            <a:avLst/>
          </a:prstGeom>
        </p:spPr>
      </p:pic>
      <p:sp>
        <p:nvSpPr>
          <p:cNvPr id="15" name="Seta: para a Direita 14">
            <a:extLst>
              <a:ext uri="{FF2B5EF4-FFF2-40B4-BE49-F238E27FC236}">
                <a16:creationId xmlns="" xmlns:a16="http://schemas.microsoft.com/office/drawing/2014/main" id="{1FEC736F-22BC-49AB-B291-595E2624D4EF}"/>
              </a:ext>
            </a:extLst>
          </p:cNvPr>
          <p:cNvSpPr/>
          <p:nvPr/>
        </p:nvSpPr>
        <p:spPr>
          <a:xfrm>
            <a:off x="5304392" y="4047542"/>
            <a:ext cx="596348" cy="520351"/>
          </a:xfrm>
          <a:prstGeom prst="rightArrow">
            <a:avLst/>
          </a:prstGeom>
          <a:solidFill>
            <a:srgbClr val="FFB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a Direita 16">
            <a:extLst>
              <a:ext uri="{FF2B5EF4-FFF2-40B4-BE49-F238E27FC236}">
                <a16:creationId xmlns="" xmlns:a16="http://schemas.microsoft.com/office/drawing/2014/main" id="{32E9E040-18F8-4972-A3D4-34873DF7F403}"/>
              </a:ext>
            </a:extLst>
          </p:cNvPr>
          <p:cNvSpPr/>
          <p:nvPr/>
        </p:nvSpPr>
        <p:spPr>
          <a:xfrm>
            <a:off x="5304392" y="4618766"/>
            <a:ext cx="596348" cy="520351"/>
          </a:xfrm>
          <a:prstGeom prst="rightArrow">
            <a:avLst/>
          </a:prstGeom>
          <a:solidFill>
            <a:srgbClr val="FFB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a Direita 17">
            <a:extLst>
              <a:ext uri="{FF2B5EF4-FFF2-40B4-BE49-F238E27FC236}">
                <a16:creationId xmlns="" xmlns:a16="http://schemas.microsoft.com/office/drawing/2014/main" id="{BF543865-DE75-4964-96DC-6D7D334B5255}"/>
              </a:ext>
            </a:extLst>
          </p:cNvPr>
          <p:cNvSpPr/>
          <p:nvPr/>
        </p:nvSpPr>
        <p:spPr>
          <a:xfrm>
            <a:off x="5299742" y="5182955"/>
            <a:ext cx="596348" cy="520351"/>
          </a:xfrm>
          <a:prstGeom prst="rightArrow">
            <a:avLst/>
          </a:prstGeom>
          <a:solidFill>
            <a:srgbClr val="FFB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a Direita 18">
            <a:extLst>
              <a:ext uri="{FF2B5EF4-FFF2-40B4-BE49-F238E27FC236}">
                <a16:creationId xmlns="" xmlns:a16="http://schemas.microsoft.com/office/drawing/2014/main" id="{133663AF-8445-49E7-8BAE-9F1AC556C6EF}"/>
              </a:ext>
            </a:extLst>
          </p:cNvPr>
          <p:cNvSpPr/>
          <p:nvPr/>
        </p:nvSpPr>
        <p:spPr>
          <a:xfrm>
            <a:off x="5304392" y="5725225"/>
            <a:ext cx="596348" cy="520351"/>
          </a:xfrm>
          <a:prstGeom prst="rightArrow">
            <a:avLst/>
          </a:prstGeom>
          <a:solidFill>
            <a:srgbClr val="FFB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648432" y="138211"/>
            <a:ext cx="1398425" cy="1308557"/>
            <a:chOff x="512909" y="3653900"/>
            <a:chExt cx="1821375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09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9326961" y="136723"/>
            <a:ext cx="1121858" cy="1164830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302292"/>
              <a:ext cx="1845042" cy="424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DESFECHOS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065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39151" y="735015"/>
            <a:ext cx="84535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25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534435" y="170578"/>
            <a:ext cx="1321744" cy="1308557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9237683" y="193404"/>
            <a:ext cx="1211595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160805"/>
              <a:ext cx="1845042" cy="707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RESULTADOS PRINCIPAIS</a:t>
              </a:r>
            </a:p>
          </p:txBody>
        </p:sp>
      </p:grpSp>
      <p:sp>
        <p:nvSpPr>
          <p:cNvPr id="9" name="Retângulo: Cantos Arredondados 8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563DE5FB-BA2D-4020-B421-696EFDF0D27E}"/>
              </a:ext>
            </a:extLst>
          </p:cNvPr>
          <p:cNvSpPr/>
          <p:nvPr/>
        </p:nvSpPr>
        <p:spPr>
          <a:xfrm>
            <a:off x="179843" y="6042451"/>
            <a:ext cx="1608674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pic>
        <p:nvPicPr>
          <p:cNvPr id="12" name="Picture 4">
            <a:hlinkClick r:id="rId7" highlightClick="1"/>
            <a:extLst>
              <a:ext uri="{FF2B5EF4-FFF2-40B4-BE49-F238E27FC236}">
                <a16:creationId xmlns="" xmlns:a16="http://schemas.microsoft.com/office/drawing/2014/main" id="{7E38A130-3C7E-4986-9590-A53C47C9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8" y="3511088"/>
            <a:ext cx="1443030" cy="1895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E0776AB9-E04C-4A2D-AAAC-7258D7C0455D}"/>
              </a:ext>
            </a:extLst>
          </p:cNvPr>
          <p:cNvSpPr txBox="1"/>
          <p:nvPr/>
        </p:nvSpPr>
        <p:spPr>
          <a:xfrm>
            <a:off x="1629829" y="4119504"/>
            <a:ext cx="1702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sng" dirty="0">
                <a:solidFill>
                  <a:srgbClr val="005274"/>
                </a:solidFill>
                <a:effectLst/>
                <a:latin typeface="Open Sans"/>
                <a:hlinkClick r:id="rId9" tooltip="View Volume 30, Issue 1"/>
              </a:rPr>
              <a:t>Volume30, Issue1</a:t>
            </a:r>
            <a:endParaRPr lang="en-US" sz="1400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sz="1400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sz="1400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9481C1BA-27EF-40F7-B689-5DAB1D33B6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55" t="25897" r="41606" b="38068"/>
          <a:stretch/>
        </p:blipFill>
        <p:spPr>
          <a:xfrm>
            <a:off x="238237" y="1762111"/>
            <a:ext cx="3546866" cy="1495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FDEC93F9-7A30-4D4C-866E-F1CD80ED56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1524" r="47165" b="30811"/>
          <a:stretch/>
        </p:blipFill>
        <p:spPr>
          <a:xfrm>
            <a:off x="3990397" y="1005756"/>
            <a:ext cx="4071724" cy="5180558"/>
          </a:xfrm>
          <a:prstGeom prst="rect">
            <a:avLst/>
          </a:prstGeom>
        </p:spPr>
      </p:pic>
      <p:sp>
        <p:nvSpPr>
          <p:cNvPr id="16" name="Seta: para a Direita 15">
            <a:extLst>
              <a:ext uri="{FF2B5EF4-FFF2-40B4-BE49-F238E27FC236}">
                <a16:creationId xmlns="" xmlns:a16="http://schemas.microsoft.com/office/drawing/2014/main" id="{F78BB104-DA3F-45F9-807A-FDBCBA38CF3F}"/>
              </a:ext>
            </a:extLst>
          </p:cNvPr>
          <p:cNvSpPr/>
          <p:nvPr/>
        </p:nvSpPr>
        <p:spPr>
          <a:xfrm>
            <a:off x="3530538" y="3691716"/>
            <a:ext cx="596348" cy="520351"/>
          </a:xfrm>
          <a:prstGeom prst="rightArrow">
            <a:avLst/>
          </a:prstGeom>
          <a:solidFill>
            <a:srgbClr val="FFB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a Direita 16">
            <a:extLst>
              <a:ext uri="{FF2B5EF4-FFF2-40B4-BE49-F238E27FC236}">
                <a16:creationId xmlns="" xmlns:a16="http://schemas.microsoft.com/office/drawing/2014/main" id="{E0676F8B-C04B-41F7-802A-A6CC8AFA0F65}"/>
              </a:ext>
            </a:extLst>
          </p:cNvPr>
          <p:cNvSpPr/>
          <p:nvPr/>
        </p:nvSpPr>
        <p:spPr>
          <a:xfrm>
            <a:off x="3530538" y="4198273"/>
            <a:ext cx="596348" cy="520351"/>
          </a:xfrm>
          <a:prstGeom prst="rightArrow">
            <a:avLst/>
          </a:prstGeom>
          <a:solidFill>
            <a:srgbClr val="FFB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a Direita 17">
            <a:extLst>
              <a:ext uri="{FF2B5EF4-FFF2-40B4-BE49-F238E27FC236}">
                <a16:creationId xmlns="" xmlns:a16="http://schemas.microsoft.com/office/drawing/2014/main" id="{1FF2738C-3515-4E59-AF88-E9684EEF1F6A}"/>
              </a:ext>
            </a:extLst>
          </p:cNvPr>
          <p:cNvSpPr/>
          <p:nvPr/>
        </p:nvSpPr>
        <p:spPr>
          <a:xfrm>
            <a:off x="3530538" y="4671942"/>
            <a:ext cx="596348" cy="520351"/>
          </a:xfrm>
          <a:prstGeom prst="rightArrow">
            <a:avLst/>
          </a:prstGeom>
          <a:solidFill>
            <a:srgbClr val="FFB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a Direita 18">
            <a:extLst>
              <a:ext uri="{FF2B5EF4-FFF2-40B4-BE49-F238E27FC236}">
                <a16:creationId xmlns="" xmlns:a16="http://schemas.microsoft.com/office/drawing/2014/main" id="{5F818649-1343-4140-8C8B-E9EEA60CE483}"/>
              </a:ext>
            </a:extLst>
          </p:cNvPr>
          <p:cNvSpPr/>
          <p:nvPr/>
        </p:nvSpPr>
        <p:spPr>
          <a:xfrm>
            <a:off x="3530538" y="5168952"/>
            <a:ext cx="596348" cy="520351"/>
          </a:xfrm>
          <a:prstGeom prst="rightArrow">
            <a:avLst/>
          </a:prstGeom>
          <a:solidFill>
            <a:srgbClr val="FFB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A377296C-B2E0-4BF3-83F4-0DDD267B71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1233" t="29910" r="16554" b="59186"/>
          <a:stretch/>
        </p:blipFill>
        <p:spPr>
          <a:xfrm>
            <a:off x="8232414" y="2591137"/>
            <a:ext cx="1944285" cy="536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="" xmlns:a16="http://schemas.microsoft.com/office/drawing/2014/main" id="{F35DDBF6-AFC1-42E3-AC0F-6E41F6DC989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041" t="32755" r="40093" b="25296"/>
          <a:stretch/>
        </p:blipFill>
        <p:spPr>
          <a:xfrm>
            <a:off x="8232414" y="3121278"/>
            <a:ext cx="3644877" cy="1795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m 27">
            <a:extLst>
              <a:ext uri="{FF2B5EF4-FFF2-40B4-BE49-F238E27FC236}">
                <a16:creationId xmlns="" xmlns:a16="http://schemas.microsoft.com/office/drawing/2014/main" id="{516A5430-7478-421E-A2D6-07E172C141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3" t="6215" r="33370" b="87002"/>
          <a:stretch/>
        </p:blipFill>
        <p:spPr>
          <a:xfrm>
            <a:off x="4043110" y="483395"/>
            <a:ext cx="2086012" cy="573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3028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719879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170578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443916" y="426985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160805"/>
              <a:ext cx="1845042" cy="707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OUTRAS ANÁLISES</a:t>
              </a:r>
            </a:p>
          </p:txBody>
        </p:sp>
      </p:grpSp>
      <p:sp>
        <p:nvSpPr>
          <p:cNvPr id="9" name="Retângulo: Cantos Arredondados 8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9A1FC6DF-21A8-484D-BA11-256FC83606AC}"/>
              </a:ext>
            </a:extLst>
          </p:cNvPr>
          <p:cNvSpPr/>
          <p:nvPr/>
        </p:nvSpPr>
        <p:spPr>
          <a:xfrm>
            <a:off x="417965" y="5922138"/>
            <a:ext cx="1789247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8F8E15E-CCFA-40D1-9F0C-0E228E47B032}"/>
              </a:ext>
            </a:extLst>
          </p:cNvPr>
          <p:cNvSpPr txBox="1"/>
          <p:nvPr/>
        </p:nvSpPr>
        <p:spPr>
          <a:xfrm>
            <a:off x="2207213" y="2193605"/>
            <a:ext cx="8489816" cy="3477875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i="0" u="none" strike="noStrike" baseline="0" dirty="0">
              <a:solidFill>
                <a:srgbClr val="231F20"/>
              </a:solidFill>
              <a:latin typeface="Consolas" panose="020B0609020204030204" pitchFamily="49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200" dirty="0">
              <a:solidFill>
                <a:srgbClr val="231F20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936D7134-1C5F-4308-BB48-C2FE2E540A82}"/>
              </a:ext>
            </a:extLst>
          </p:cNvPr>
          <p:cNvSpPr txBox="1"/>
          <p:nvPr/>
        </p:nvSpPr>
        <p:spPr>
          <a:xfrm>
            <a:off x="2396956" y="2501381"/>
            <a:ext cx="8110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onsolas" panose="020B0609020204030204" pitchFamily="49" charset="0"/>
              </a:rPr>
              <a:t>Ausência de outras análises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>
              <a:latin typeface="Consolas" panose="020B06090202040302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onsolas" panose="020B0609020204030204" pitchFamily="49" charset="0"/>
              </a:rPr>
              <a:t>Sugestões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>
              <a:latin typeface="Consolas" panose="020B06090202040302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onsolas" panose="020B0609020204030204" pitchFamily="49" charset="0"/>
              </a:rPr>
              <a:t>Composição salivar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>
              <a:latin typeface="Consolas" panose="020B06090202040302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onsolas" panose="020B0609020204030204" pitchFamily="49" charset="0"/>
              </a:rPr>
              <a:t>Fluxo salivar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>
              <a:latin typeface="Consolas" panose="020B06090202040302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latin typeface="Consolas" panose="020B0609020204030204" pitchFamily="49" charset="0"/>
              </a:rPr>
              <a:t>Uso de dispositivos à base de fluorescência (semiquantitativos) – </a:t>
            </a:r>
            <a:r>
              <a:rPr lang="pt-BR" dirty="0" err="1">
                <a:latin typeface="Consolas" panose="020B0609020204030204" pitchFamily="49" charset="0"/>
              </a:rPr>
              <a:t>DIAGNOdent</a:t>
            </a:r>
            <a:r>
              <a:rPr lang="pt-BR" dirty="0">
                <a:latin typeface="Consolas" panose="020B0609020204030204" pitchFamily="49" charset="0"/>
              </a:rPr>
              <a:t> (</a:t>
            </a:r>
            <a:r>
              <a:rPr lang="pt-BR" dirty="0" err="1">
                <a:latin typeface="Consolas" panose="020B0609020204030204" pitchFamily="49" charset="0"/>
              </a:rPr>
              <a:t>KaVo</a:t>
            </a:r>
            <a:r>
              <a:rPr lang="pt-BR" dirty="0">
                <a:latin typeface="Consolas" panose="020B0609020204030204" pitchFamily="49" charset="0"/>
              </a:rPr>
              <a:t> </a:t>
            </a:r>
            <a:r>
              <a:rPr lang="pt-BR" dirty="0" err="1">
                <a:latin typeface="Consolas" panose="020B0609020204030204" pitchFamily="49" charset="0"/>
              </a:rPr>
              <a:t>Bireach</a:t>
            </a:r>
            <a:r>
              <a:rPr lang="pt-BR" dirty="0">
                <a:latin typeface="Consolas" panose="020B0609020204030204" pitchFamily="49" charset="0"/>
              </a:rPr>
              <a:t>, Alemanha)</a:t>
            </a:r>
          </a:p>
        </p:txBody>
      </p:sp>
      <p:sp>
        <p:nvSpPr>
          <p:cNvPr id="12" name="Retângulo: Cantos Arredondados 11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2F8620B1-F567-4FBF-BA69-CF7BDF2857EB}"/>
              </a:ext>
            </a:extLst>
          </p:cNvPr>
          <p:cNvSpPr/>
          <p:nvPr/>
        </p:nvSpPr>
        <p:spPr>
          <a:xfrm>
            <a:off x="6916608" y="5922138"/>
            <a:ext cx="2511188" cy="6816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OUTRO EXEMPLO!</a:t>
            </a:r>
          </a:p>
        </p:txBody>
      </p:sp>
    </p:spTree>
    <p:extLst>
      <p:ext uri="{BB962C8B-B14F-4D97-AF65-F5344CB8AC3E}">
        <p14:creationId xmlns:p14="http://schemas.microsoft.com/office/powerpoint/2010/main" val="14665886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719879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="" xmlns:a16="http://schemas.microsoft.com/office/drawing/2014/main" id="{4FEF7DD8-B8CD-4A57-B4AF-DFCD6ECBBEE9}"/>
              </a:ext>
            </a:extLst>
          </p:cNvPr>
          <p:cNvGrpSpPr/>
          <p:nvPr/>
        </p:nvGrpSpPr>
        <p:grpSpPr>
          <a:xfrm>
            <a:off x="10034805" y="170578"/>
            <a:ext cx="1821374" cy="1821374"/>
            <a:chOff x="512910" y="3653900"/>
            <a:chExt cx="1821374" cy="1821374"/>
          </a:xfrm>
        </p:grpSpPr>
        <p:pic>
          <p:nvPicPr>
            <p:cNvPr id="38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4DD57953-5B72-46D6-990F-F2D8478C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3E7F1136-C98A-4B8B-BCAB-C935981CEEA7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RESULTADOS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99C3E80-6824-4E76-9E26-C87B0C4CDD95}"/>
              </a:ext>
            </a:extLst>
          </p:cNvPr>
          <p:cNvGrpSpPr/>
          <p:nvPr/>
        </p:nvGrpSpPr>
        <p:grpSpPr>
          <a:xfrm>
            <a:off x="8443916" y="426985"/>
            <a:ext cx="1321744" cy="1308557"/>
            <a:chOff x="1018765" y="2426415"/>
            <a:chExt cx="2005170" cy="2005170"/>
          </a:xfrm>
        </p:grpSpPr>
        <p:pic>
          <p:nvPicPr>
            <p:cNvPr id="1026" name="Picture 2" descr="Resultados - ícones de marketing grátis">
              <a:extLst>
                <a:ext uri="{FF2B5EF4-FFF2-40B4-BE49-F238E27FC236}">
                  <a16:creationId xmlns="" xmlns:a16="http://schemas.microsoft.com/office/drawing/2014/main" id="{43D7E009-5D24-4540-AE4F-3C7FB006E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65" y="2426415"/>
              <a:ext cx="2005170" cy="200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="" xmlns:a16="http://schemas.microsoft.com/office/drawing/2014/main" id="{7A091F67-76B1-46BA-A6CB-C1D343B8683D}"/>
                </a:ext>
              </a:extLst>
            </p:cNvPr>
            <p:cNvSpPr txBox="1"/>
            <p:nvPr/>
          </p:nvSpPr>
          <p:spPr>
            <a:xfrm>
              <a:off x="1095107" y="3160805"/>
              <a:ext cx="1845042" cy="707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OUTRAS ANÁLISES</a:t>
              </a:r>
            </a:p>
          </p:txBody>
        </p:sp>
      </p:grpSp>
      <p:sp>
        <p:nvSpPr>
          <p:cNvPr id="9" name="Retângulo: Cantos Arredondados 8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9A1FC6DF-21A8-484D-BA11-256FC83606AC}"/>
              </a:ext>
            </a:extLst>
          </p:cNvPr>
          <p:cNvSpPr/>
          <p:nvPr/>
        </p:nvSpPr>
        <p:spPr>
          <a:xfrm>
            <a:off x="417966" y="5922138"/>
            <a:ext cx="1608674" cy="681694"/>
          </a:xfrm>
          <a:prstGeom prst="roundRect">
            <a:avLst/>
          </a:prstGeom>
          <a:solidFill>
            <a:srgbClr val="FF5D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RESULTADOS 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5F48909-6942-499D-B0FD-A778C96262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8869" r="29565" b="43572"/>
          <a:stretch/>
        </p:blipFill>
        <p:spPr>
          <a:xfrm>
            <a:off x="5863771" y="2592785"/>
            <a:ext cx="5548753" cy="2345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DF1D643-01CD-4D42-8F1D-1C0373F6B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6355" r="27392" b="55172"/>
          <a:stretch/>
        </p:blipFill>
        <p:spPr>
          <a:xfrm>
            <a:off x="366652" y="2073933"/>
            <a:ext cx="5381553" cy="1736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hlinkClick r:id="rId9" highlightClick="1"/>
            <a:extLst>
              <a:ext uri="{FF2B5EF4-FFF2-40B4-BE49-F238E27FC236}">
                <a16:creationId xmlns="" xmlns:a16="http://schemas.microsoft.com/office/drawing/2014/main" id="{A1F51835-F103-4456-9AAB-7FC8996BE1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381" t="41541" r="59311" b="40151"/>
          <a:stretch/>
        </p:blipFill>
        <p:spPr>
          <a:xfrm>
            <a:off x="1210548" y="3896810"/>
            <a:ext cx="1564583" cy="193846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B866552B-E15A-4AB5-A1CB-017CAF70808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046" t="41541" r="46121" b="55243"/>
          <a:stretch/>
        </p:blipFill>
        <p:spPr>
          <a:xfrm>
            <a:off x="2775131" y="5548018"/>
            <a:ext cx="1564583" cy="2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4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4665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5F964E5-BA4D-4445-A898-A86F113D76E3}"/>
              </a:ext>
            </a:extLst>
          </p:cNvPr>
          <p:cNvSpPr txBox="1"/>
          <p:nvPr/>
        </p:nvSpPr>
        <p:spPr>
          <a:xfrm>
            <a:off x="1064167" y="1157664"/>
            <a:ext cx="10063665" cy="207120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dirty="0"/>
              <a:t> Este estudo parte de </a:t>
            </a:r>
            <a:r>
              <a:rPr lang="pt-BR" sz="2200" b="1" dirty="0"/>
              <a:t>indivíduos sadios</a:t>
            </a:r>
            <a:r>
              <a:rPr lang="pt-BR" sz="2200" dirty="0"/>
              <a:t>, os quais são classificados em um ou mais grupos com base na presença, ausência ou diferentes graus de </a:t>
            </a:r>
            <a:r>
              <a:rPr lang="pt-BR" sz="2200" b="1" dirty="0"/>
              <a:t>exposição a um determinado fator</a:t>
            </a:r>
            <a:r>
              <a:rPr lang="pt-BR" sz="2200" dirty="0"/>
              <a:t>; e que são acompanhados por um determinado tempo para avaliar o </a:t>
            </a:r>
            <a:r>
              <a:rPr lang="pt-BR" sz="2200" b="1" dirty="0"/>
              <a:t>desenvolvimento da doença</a:t>
            </a:r>
            <a:r>
              <a:rPr lang="pt-BR" sz="2200" dirty="0"/>
              <a:t> (ou outro evento)</a:t>
            </a:r>
            <a:r>
              <a:rPr lang="pt-BR" sz="2200" baseline="30000" dirty="0"/>
              <a:t>1</a:t>
            </a:r>
            <a:r>
              <a:rPr lang="pt-BR" sz="2200" dirty="0"/>
              <a:t>.</a:t>
            </a:r>
          </a:p>
        </p:txBody>
      </p:sp>
      <p:sp>
        <p:nvSpPr>
          <p:cNvPr id="32" name="Retângulo: Cantos Arredondados 31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3EC2AFC4-ED0A-48C3-8E0A-3A214C805AF4}"/>
              </a:ext>
            </a:extLst>
          </p:cNvPr>
          <p:cNvSpPr/>
          <p:nvPr/>
        </p:nvSpPr>
        <p:spPr>
          <a:xfrm>
            <a:off x="4874330" y="5646982"/>
            <a:ext cx="2797200" cy="7459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VAMOS AO STROBE !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5703376" y="94237"/>
            <a:ext cx="624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COORTE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10A7579-AC2F-448E-85CC-6745A9FC3CB7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pic>
        <p:nvPicPr>
          <p:cNvPr id="6" name="Gráfico 5" descr="Gráfico de barras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2630833-26ED-4811-819A-6C1D8DBF3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6797" y="3962379"/>
            <a:ext cx="914400" cy="914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A2DE564E-2C50-4DA6-BBA8-0680AD4021B3}"/>
              </a:ext>
            </a:extLst>
          </p:cNvPr>
          <p:cNvSpPr txBox="1"/>
          <p:nvPr/>
        </p:nvSpPr>
        <p:spPr>
          <a:xfrm>
            <a:off x="9964654" y="4752314"/>
            <a:ext cx="1358685" cy="27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Ver esquema</a:t>
            </a:r>
          </a:p>
        </p:txBody>
      </p:sp>
      <p:sp>
        <p:nvSpPr>
          <p:cNvPr id="9" name="Retângulo: Cantos Arredondados 8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1C14065C-ED70-4090-A44B-5EDB6244EAAC}"/>
              </a:ext>
            </a:extLst>
          </p:cNvPr>
          <p:cNvSpPr/>
          <p:nvPr/>
        </p:nvSpPr>
        <p:spPr>
          <a:xfrm>
            <a:off x="614089" y="5646982"/>
            <a:ext cx="1482726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B61D7006-19CA-4BE3-9865-D011AEFB4DE6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6" name="Modelo 3D 15" descr="Seta Inversa Grossa Cinza-Escuro">
                  <a:hlinkClick r:id="rId7" action="ppaction://hlinksldjump" highlightClick="1"/>
                  <a:extLst>
                    <a:ext uri="{FF2B5EF4-FFF2-40B4-BE49-F238E27FC236}">
                      <a16:creationId xmlns:a16="http://schemas.microsoft.com/office/drawing/2014/main" id="{86674648-7076-4AEB-B221-5D014496664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Modelo 3D 15" descr="Seta Inversa Grossa Cinza-Escuro">
                  <a:hlinkClick r:id="rId7" action="ppaction://hlinksldjump" highlightClick="1"/>
                  <a:extLst>
                    <a:ext uri="{FF2B5EF4-FFF2-40B4-BE49-F238E27FC236}">
                      <a16:creationId xmlns="" xmlns:a16="http://schemas.microsoft.com/office/drawing/2014/main" id="{86674648-7076-4AEB-B221-5D01449666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7" name="CaixaDeTexto 16">
              <a:extLst>
                <a:ext uri="{FF2B5EF4-FFF2-40B4-BE49-F238E27FC236}">
                  <a16:creationId xmlns="" xmlns:a16="http://schemas.microsoft.com/office/drawing/2014/main" id="{0B548D47-51F5-4818-9567-1EDA7B90F39C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50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38236" y="692987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651B24A9-11FC-4CDC-BDBA-8CB0B201B5F2}"/>
              </a:ext>
            </a:extLst>
          </p:cNvPr>
          <p:cNvGrpSpPr/>
          <p:nvPr/>
        </p:nvGrpSpPr>
        <p:grpSpPr>
          <a:xfrm>
            <a:off x="7953831" y="271287"/>
            <a:ext cx="1845041" cy="1845041"/>
            <a:chOff x="1911790" y="2506479"/>
            <a:chExt cx="1845041" cy="1845041"/>
          </a:xfrm>
        </p:grpSpPr>
        <p:pic>
          <p:nvPicPr>
            <p:cNvPr id="1028" name="Picture 4" descr="Ícone Bate Papo Discussão - Imagens grátis no Pixabay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90" y="2506479"/>
              <a:ext cx="1845041" cy="18450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2075547" y="3260435"/>
              <a:ext cx="1523998" cy="461665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RESULTADOS PRINCIPAIS</a:t>
              </a:r>
            </a:p>
          </p:txBody>
        </p:sp>
      </p:grpSp>
      <p:sp>
        <p:nvSpPr>
          <p:cNvPr id="14" name="Retângulo: Cantos Arredondados 13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D4C426CD-BEF2-435D-A175-D80B93D17B3E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94D4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DISCUSSÃO 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5E7F739D-89B8-4C98-A800-5EB21D33A4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16408" r="52935" b="36418"/>
          <a:stretch/>
        </p:blipFill>
        <p:spPr>
          <a:xfrm>
            <a:off x="6096000" y="2493569"/>
            <a:ext cx="4849492" cy="3603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>
            <a:hlinkClick r:id="rId8" highlightClick="1"/>
            <a:extLst>
              <a:ext uri="{FF2B5EF4-FFF2-40B4-BE49-F238E27FC236}">
                <a16:creationId xmlns="" xmlns:a16="http://schemas.microsoft.com/office/drawing/2014/main" id="{5BE8E9FE-9CE1-4A10-9ADF-5ACC85E1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38" y="4212540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1A5869A6-D10F-47B1-9401-CBC54A9B6FB5}"/>
              </a:ext>
            </a:extLst>
          </p:cNvPr>
          <p:cNvSpPr txBox="1"/>
          <p:nvPr/>
        </p:nvSpPr>
        <p:spPr>
          <a:xfrm>
            <a:off x="950707" y="4157101"/>
            <a:ext cx="21518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10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254292A9-CACB-4339-8FA4-BF4CD71074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55" t="25897" r="41606" b="38068"/>
          <a:stretch/>
        </p:blipFill>
        <p:spPr>
          <a:xfrm>
            <a:off x="238236" y="1762110"/>
            <a:ext cx="5203919" cy="2194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9113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653229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833315" y="83067"/>
            <a:ext cx="1219596" cy="1207987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6" y="4320957"/>
              <a:ext cx="1821228" cy="48726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651B24A9-11FC-4CDC-BDBA-8CB0B201B5F2}"/>
              </a:ext>
            </a:extLst>
          </p:cNvPr>
          <p:cNvGrpSpPr/>
          <p:nvPr/>
        </p:nvGrpSpPr>
        <p:grpSpPr>
          <a:xfrm>
            <a:off x="9597823" y="165526"/>
            <a:ext cx="1235443" cy="1223684"/>
            <a:chOff x="1911790" y="2506479"/>
            <a:chExt cx="1845041" cy="1845041"/>
          </a:xfrm>
        </p:grpSpPr>
        <p:pic>
          <p:nvPicPr>
            <p:cNvPr id="1028" name="Picture 4" descr="Ícone Bate Papo Discussão - Imagens grátis no Pixabay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90" y="2506479"/>
              <a:ext cx="1845041" cy="18450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2075547" y="3190109"/>
              <a:ext cx="1523998" cy="417652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LIMITAÇÕES</a:t>
              </a:r>
            </a:p>
          </p:txBody>
        </p:sp>
      </p:grpSp>
      <p:sp>
        <p:nvSpPr>
          <p:cNvPr id="14" name="Retângulo: Cantos Arredondados 13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D4C426CD-BEF2-435D-A175-D80B93D17B3E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94D4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DISCUSSÃO !</a:t>
            </a:r>
          </a:p>
        </p:txBody>
      </p:sp>
      <p:pic>
        <p:nvPicPr>
          <p:cNvPr id="2" name="Picture 4">
            <a:hlinkClick r:id="rId7" highlightClick="1"/>
            <a:extLst>
              <a:ext uri="{FF2B5EF4-FFF2-40B4-BE49-F238E27FC236}">
                <a16:creationId xmlns="" xmlns:a16="http://schemas.microsoft.com/office/drawing/2014/main" id="{C2CD1B93-1635-4052-B467-C5DE9F04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38" y="4212540"/>
            <a:ext cx="1687646" cy="2217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D049EA4-660F-41BB-982D-BA8D56E5C48C}"/>
              </a:ext>
            </a:extLst>
          </p:cNvPr>
          <p:cNvSpPr txBox="1"/>
          <p:nvPr/>
        </p:nvSpPr>
        <p:spPr>
          <a:xfrm>
            <a:off x="950707" y="4157101"/>
            <a:ext cx="21518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005274"/>
                </a:solidFill>
                <a:effectLst/>
                <a:latin typeface="Open Sans"/>
                <a:hlinkClick r:id="rId9" tooltip="View Volume 30, Issue 1"/>
              </a:rPr>
              <a:t>Volume30, Issue1</a:t>
            </a:r>
            <a:endParaRPr lang="en-US" b="1" i="0" dirty="0">
              <a:solidFill>
                <a:srgbClr val="1C1D1E"/>
              </a:solidFill>
              <a:effectLst/>
              <a:latin typeface="Open Sans"/>
            </a:endParaRPr>
          </a:p>
          <a:p>
            <a:pPr algn="l"/>
            <a:r>
              <a:rPr lang="en-US" b="1" i="0" dirty="0">
                <a:solidFill>
                  <a:srgbClr val="1C1D1E"/>
                </a:solidFill>
                <a:effectLst/>
                <a:latin typeface="Open Sans"/>
              </a:rPr>
              <a:t>January 2020</a:t>
            </a:r>
          </a:p>
          <a:p>
            <a:pPr algn="l"/>
            <a:r>
              <a:rPr lang="en-US" b="1" i="0" dirty="0">
                <a:solidFill>
                  <a:srgbClr val="767676"/>
                </a:solidFill>
                <a:effectLst/>
                <a:latin typeface="Open Sans"/>
              </a:rPr>
              <a:t>Pages 11-17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0582E467-2C31-4675-883C-DDE279A756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355" t="25897" r="41606" b="38068"/>
          <a:stretch/>
        </p:blipFill>
        <p:spPr>
          <a:xfrm>
            <a:off x="238236" y="1762110"/>
            <a:ext cx="5203919" cy="2194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5951AD95-71BA-4DB3-8340-ADB944472E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7" t="35935" r="15749" b="37354"/>
          <a:stretch/>
        </p:blipFill>
        <p:spPr>
          <a:xfrm>
            <a:off x="6555017" y="4567393"/>
            <a:ext cx="4333461" cy="1792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F615EBD0-9C7F-4C86-8287-8EE63504C8D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43414" r="52500" b="11927"/>
          <a:stretch/>
        </p:blipFill>
        <p:spPr>
          <a:xfrm>
            <a:off x="6555017" y="1432358"/>
            <a:ext cx="4333461" cy="3061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9138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577320" y="97737"/>
            <a:ext cx="1506158" cy="1379925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8" y="4351313"/>
              <a:ext cx="1821226" cy="42654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651B24A9-11FC-4CDC-BDBA-8CB0B201B5F2}"/>
              </a:ext>
            </a:extLst>
          </p:cNvPr>
          <p:cNvGrpSpPr/>
          <p:nvPr/>
        </p:nvGrpSpPr>
        <p:grpSpPr>
          <a:xfrm>
            <a:off x="9002795" y="97737"/>
            <a:ext cx="1525729" cy="1397856"/>
            <a:chOff x="1911790" y="2506479"/>
            <a:chExt cx="1845041" cy="1845041"/>
          </a:xfrm>
        </p:grpSpPr>
        <p:pic>
          <p:nvPicPr>
            <p:cNvPr id="1028" name="Picture 4" descr="Ícone Bate Papo Discussão - Imagens grátis no Pixabay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90" y="2506479"/>
              <a:ext cx="1845041" cy="18450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2075547" y="3216129"/>
              <a:ext cx="1523998" cy="365613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INTERPRETAÇÃO</a:t>
              </a:r>
            </a:p>
          </p:txBody>
        </p:sp>
      </p:grpSp>
      <p:sp>
        <p:nvSpPr>
          <p:cNvPr id="14" name="Retângulo: Cantos Arredondados 13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D4C426CD-BEF2-435D-A175-D80B93D17B3E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94D4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DISCUSSÃO 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ED6E7EDB-10A9-4350-95C5-27B86F9A44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97" t="52808" r="23422" b="21214"/>
          <a:stretch/>
        </p:blipFill>
        <p:spPr>
          <a:xfrm>
            <a:off x="4494963" y="3172934"/>
            <a:ext cx="7111568" cy="2671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="" xmlns:a16="http://schemas.microsoft.com/office/drawing/2014/main" id="{E39CB1CC-A34B-47EE-BCE2-E776AAA436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56" y="1826432"/>
            <a:ext cx="5723181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hlinkClick r:id="rId9" highlightClick="1"/>
            <a:extLst>
              <a:ext uri="{FF2B5EF4-FFF2-40B4-BE49-F238E27FC236}">
                <a16:creationId xmlns="" xmlns:a16="http://schemas.microsoft.com/office/drawing/2014/main" id="{2A856E7C-108A-49A1-989A-40E60D7AA8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46" t="30854" r="75324" b="63958"/>
          <a:stretch/>
        </p:blipFill>
        <p:spPr>
          <a:xfrm>
            <a:off x="451519" y="3477331"/>
            <a:ext cx="3511387" cy="55863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0004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6AD308BC-401D-44E1-AC8D-A3C6C00148E1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="" xmlns:a16="http://schemas.microsoft.com/office/drawing/2014/main" id="{E0D183DF-C459-47DE-B1C0-FFD1D75054BE}"/>
              </a:ext>
            </a:extLst>
          </p:cNvPr>
          <p:cNvGrpSpPr/>
          <p:nvPr/>
        </p:nvGrpSpPr>
        <p:grpSpPr>
          <a:xfrm>
            <a:off x="10336155" y="283122"/>
            <a:ext cx="1520024" cy="1406502"/>
            <a:chOff x="512910" y="3653900"/>
            <a:chExt cx="1821374" cy="1821374"/>
          </a:xfrm>
        </p:grpSpPr>
        <p:pic>
          <p:nvPicPr>
            <p:cNvPr id="23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C53D97E-FA23-4CAB-97D9-BD3CAB88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="" xmlns:a16="http://schemas.microsoft.com/office/drawing/2014/main" id="{56E32187-1FA0-4CE7-86FE-6DB735BFD219}"/>
                </a:ext>
              </a:extLst>
            </p:cNvPr>
            <p:cNvSpPr txBox="1"/>
            <p:nvPr/>
          </p:nvSpPr>
          <p:spPr>
            <a:xfrm>
              <a:off x="513057" y="4355342"/>
              <a:ext cx="1821227" cy="41848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500" b="1" dirty="0"/>
                <a:t>DISCUSSÃO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651B24A9-11FC-4CDC-BDBA-8CB0B201B5F2}"/>
              </a:ext>
            </a:extLst>
          </p:cNvPr>
          <p:cNvGrpSpPr/>
          <p:nvPr/>
        </p:nvGrpSpPr>
        <p:grpSpPr>
          <a:xfrm>
            <a:off x="8697865" y="283122"/>
            <a:ext cx="1539775" cy="1424778"/>
            <a:chOff x="1911790" y="2506479"/>
            <a:chExt cx="1845041" cy="1845041"/>
          </a:xfrm>
        </p:grpSpPr>
        <p:pic>
          <p:nvPicPr>
            <p:cNvPr id="1028" name="Picture 4" descr="Ícone Bate Papo Discussão - Imagens grátis no Pixabay">
              <a:hlinkClick r:id="" action="ppaction://noaction" highlightClick="1"/>
              <a:extLst>
                <a:ext uri="{FF2B5EF4-FFF2-40B4-BE49-F238E27FC236}">
                  <a16:creationId xmlns="" xmlns:a16="http://schemas.microsoft.com/office/drawing/2014/main" id="{A4EF9390-C7E4-4133-A07A-073CBFDF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790" y="2506479"/>
              <a:ext cx="1845041" cy="18450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="" xmlns:a16="http://schemas.microsoft.com/office/drawing/2014/main" id="{BF6EBC04-61AD-44D6-9D9F-CB56FEBC1ED2}"/>
                </a:ext>
              </a:extLst>
            </p:cNvPr>
            <p:cNvSpPr txBox="1"/>
            <p:nvPr/>
          </p:nvSpPr>
          <p:spPr>
            <a:xfrm>
              <a:off x="2075547" y="3219583"/>
              <a:ext cx="1523998" cy="358705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b="1" dirty="0"/>
                <a:t>GENERALIZAÇÃO</a:t>
              </a:r>
            </a:p>
          </p:txBody>
        </p:sp>
      </p:grpSp>
      <p:sp>
        <p:nvSpPr>
          <p:cNvPr id="14" name="Retângulo: Cantos Arredondados 13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D4C426CD-BEF2-435D-A175-D80B93D17B3E}"/>
              </a:ext>
            </a:extLst>
          </p:cNvPr>
          <p:cNvSpPr/>
          <p:nvPr/>
        </p:nvSpPr>
        <p:spPr>
          <a:xfrm>
            <a:off x="598539" y="5711611"/>
            <a:ext cx="1608674" cy="681694"/>
          </a:xfrm>
          <a:prstGeom prst="roundRect">
            <a:avLst/>
          </a:prstGeom>
          <a:solidFill>
            <a:srgbClr val="94D4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DISCUSSÃO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04B9339-DD63-4B86-BC4F-E8C38D43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200" b="0" i="0" u="none" strike="noStrike" cap="none" normalizeH="0" baseline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</a:t>
            </a:r>
            <a:r>
              <a:rPr kumimoji="0" lang="pt-BR" altLang="pt-B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423CDB5C-D7AF-4F4D-A274-3D6A4A361B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78" t="15720" r="33116" b="45666"/>
          <a:stretch/>
        </p:blipFill>
        <p:spPr>
          <a:xfrm>
            <a:off x="341227" y="2116607"/>
            <a:ext cx="6535711" cy="2646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A51DB74E-A6BE-40AF-B304-B130585F84C6}"/>
              </a:ext>
            </a:extLst>
          </p:cNvPr>
          <p:cNvSpPr txBox="1"/>
          <p:nvPr/>
        </p:nvSpPr>
        <p:spPr>
          <a:xfrm>
            <a:off x="239151" y="4894592"/>
            <a:ext cx="613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8"/>
              </a:rPr>
              <a:t>https://pubmed.ncbi.nlm.nih.gov/29393165/</a:t>
            </a:r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BA553031-838D-4E5B-9F73-B344C30369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762" t="36312" r="36189" b="18674"/>
          <a:stretch/>
        </p:blipFill>
        <p:spPr>
          <a:xfrm>
            <a:off x="7176355" y="1782878"/>
            <a:ext cx="4674418" cy="407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0356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268179" y="969831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="" xmlns:a16="http://schemas.microsoft.com/office/drawing/2014/main" id="{D807D56F-5C98-4BF8-A8CB-1E1C1806D160}"/>
              </a:ext>
            </a:extLst>
          </p:cNvPr>
          <p:cNvGrpSpPr/>
          <p:nvPr/>
        </p:nvGrpSpPr>
        <p:grpSpPr>
          <a:xfrm>
            <a:off x="10034805" y="283122"/>
            <a:ext cx="1821374" cy="1821374"/>
            <a:chOff x="512910" y="3653900"/>
            <a:chExt cx="1821374" cy="1821374"/>
          </a:xfrm>
        </p:grpSpPr>
        <p:pic>
          <p:nvPicPr>
            <p:cNvPr id="25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2761949A-622B-452E-B7A6-0A2EA7E04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ixaDeTexto 25">
              <a:extLst>
                <a:ext uri="{FF2B5EF4-FFF2-40B4-BE49-F238E27FC236}">
                  <a16:creationId xmlns="" xmlns:a16="http://schemas.microsoft.com/office/drawing/2014/main" id="{F79F42EA-D888-4CB4-924B-7109D3A44736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OUTRAS INFORMAÇÕES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="" xmlns:a16="http://schemas.microsoft.com/office/drawing/2014/main" id="{CA95638B-00EA-4CB8-91E1-877DB8970C32}"/>
              </a:ext>
            </a:extLst>
          </p:cNvPr>
          <p:cNvGrpSpPr/>
          <p:nvPr/>
        </p:nvGrpSpPr>
        <p:grpSpPr>
          <a:xfrm>
            <a:off x="7506942" y="388946"/>
            <a:ext cx="2838450" cy="1609725"/>
            <a:chOff x="7506942" y="388946"/>
            <a:chExt cx="2838450" cy="1609725"/>
          </a:xfrm>
        </p:grpSpPr>
        <p:pic>
          <p:nvPicPr>
            <p:cNvPr id="1028" name="Picture 4" descr="Ícones de computador financiamento organização de caridade, financiamento,  doação, logotipo, instituição de caridade Organização png | PNGWing">
              <a:extLst>
                <a:ext uri="{FF2B5EF4-FFF2-40B4-BE49-F238E27FC236}">
                  <a16:creationId xmlns="" xmlns:a16="http://schemas.microsoft.com/office/drawing/2014/main" id="{03A2CE0B-F11F-40B8-96DC-6552044F5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17" b="94675" l="9732" r="89933">
                          <a14:foregroundMark x1="48322" y1="94675" x2="48322" y2="94675"/>
                          <a14:foregroundMark x1="47315" y1="5917" x2="47315" y2="5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6942" y="388946"/>
              <a:ext cx="2838450" cy="160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15">
              <a:extLst>
                <a:ext uri="{FF2B5EF4-FFF2-40B4-BE49-F238E27FC236}">
                  <a16:creationId xmlns="" xmlns:a16="http://schemas.microsoft.com/office/drawing/2014/main" id="{C8E94CB0-6963-4DF5-9622-7B1AC04280AE}"/>
                </a:ext>
              </a:extLst>
            </p:cNvPr>
            <p:cNvSpPr txBox="1"/>
            <p:nvPr/>
          </p:nvSpPr>
          <p:spPr>
            <a:xfrm>
              <a:off x="8117057" y="1019258"/>
              <a:ext cx="1603717" cy="276999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FINANCIAMENTO</a:t>
              </a: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EA2F5162-537F-4730-BFE1-D364726571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97" t="58952" r="22336" b="23145"/>
          <a:stretch/>
        </p:blipFill>
        <p:spPr>
          <a:xfrm>
            <a:off x="4881667" y="4091606"/>
            <a:ext cx="6470779" cy="162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Interface gráfica do usuário, Texto&#10;&#10;Descrição gerada automaticamente">
            <a:extLst>
              <a:ext uri="{FF2B5EF4-FFF2-40B4-BE49-F238E27FC236}">
                <a16:creationId xmlns="" xmlns:a16="http://schemas.microsoft.com/office/drawing/2014/main" id="{9A03DA32-9651-4631-B6A1-AC669F69D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73" y="2656529"/>
            <a:ext cx="5723181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hlinkClick r:id="rId8" highlightClick="1"/>
            <a:extLst>
              <a:ext uri="{FF2B5EF4-FFF2-40B4-BE49-F238E27FC236}">
                <a16:creationId xmlns="" xmlns:a16="http://schemas.microsoft.com/office/drawing/2014/main" id="{2637380E-E777-45E7-B3F0-F534AD228A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6" t="30854" r="75324" b="63958"/>
          <a:stretch/>
        </p:blipFill>
        <p:spPr>
          <a:xfrm>
            <a:off x="556801" y="3525189"/>
            <a:ext cx="3511387" cy="55863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tângulo: Cantos Arredondados 13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5760D744-7BCD-4384-AB0E-9FE9CB61D7A0}"/>
              </a:ext>
            </a:extLst>
          </p:cNvPr>
          <p:cNvSpPr/>
          <p:nvPr/>
        </p:nvSpPr>
        <p:spPr>
          <a:xfrm>
            <a:off x="598539" y="5711611"/>
            <a:ext cx="2285338" cy="681694"/>
          </a:xfrm>
          <a:prstGeom prst="roundRect">
            <a:avLst/>
          </a:prstGeom>
          <a:solidFill>
            <a:srgbClr val="CF4C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VOLTAR PARA FINANCIAMENTO !</a:t>
            </a:r>
          </a:p>
        </p:txBody>
      </p:sp>
    </p:spTree>
    <p:extLst>
      <p:ext uri="{BB962C8B-B14F-4D97-AF65-F5344CB8AC3E}">
        <p14:creationId xmlns:p14="http://schemas.microsoft.com/office/powerpoint/2010/main" val="4191332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DCD85EF-9BA3-4288-BB01-026BF4ADDB3D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8EECCCC6-C507-41D6-966F-050126B4AA42}"/>
              </a:ext>
            </a:extLst>
          </p:cNvPr>
          <p:cNvGrpSpPr/>
          <p:nvPr/>
        </p:nvGrpSpPr>
        <p:grpSpPr>
          <a:xfrm>
            <a:off x="10552968" y="94140"/>
            <a:ext cx="1399881" cy="1489156"/>
            <a:chOff x="512910" y="3653900"/>
            <a:chExt cx="1821374" cy="1821374"/>
          </a:xfrm>
        </p:grpSpPr>
        <p:pic>
          <p:nvPicPr>
            <p:cNvPr id="29" name="Picture 2" descr="Resultados dos Trabalhos | EPEPE - Encontro de Pesquisa em Processos  Educacionais - Câmpus Itumbiara">
              <a:extLst>
                <a:ext uri="{FF2B5EF4-FFF2-40B4-BE49-F238E27FC236}">
                  <a16:creationId xmlns="" xmlns:a16="http://schemas.microsoft.com/office/drawing/2014/main" id="{ED66538F-92E0-417E-8198-23DD84D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0" y="3653900"/>
              <a:ext cx="1821374" cy="1821374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135BBF6B-1A86-4B66-BE76-148415704E7B}"/>
                </a:ext>
              </a:extLst>
            </p:cNvPr>
            <p:cNvSpPr txBox="1"/>
            <p:nvPr/>
          </p:nvSpPr>
          <p:spPr>
            <a:xfrm>
              <a:off x="513057" y="4403004"/>
              <a:ext cx="1821227" cy="3231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/>
                <a:t>MÉTODOS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="" xmlns:a16="http://schemas.microsoft.com/office/drawing/2014/main" id="{CDD248A1-9751-4D90-9041-1EA866D2CD30}"/>
              </a:ext>
            </a:extLst>
          </p:cNvPr>
          <p:cNvGrpSpPr/>
          <p:nvPr/>
        </p:nvGrpSpPr>
        <p:grpSpPr>
          <a:xfrm>
            <a:off x="9017255" y="204427"/>
            <a:ext cx="1246461" cy="1268582"/>
            <a:chOff x="1903759" y="2802064"/>
            <a:chExt cx="1742744" cy="1742744"/>
          </a:xfrm>
        </p:grpSpPr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D4CB759-DA3E-4EE9-AB03-379978E6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3759" y="2802064"/>
              <a:ext cx="1742744" cy="1742744"/>
            </a:xfrm>
            <a:prstGeom prst="round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="" xmlns:a16="http://schemas.microsoft.com/office/drawing/2014/main" id="{3D79B22F-7985-4466-BFF5-EAF832BC02CC}"/>
                </a:ext>
              </a:extLst>
            </p:cNvPr>
            <p:cNvSpPr txBox="1"/>
            <p:nvPr/>
          </p:nvSpPr>
          <p:spPr>
            <a:xfrm>
              <a:off x="1903759" y="3401806"/>
              <a:ext cx="1742743" cy="6719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MÉTODOS ESTATÍSTICOS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89289B92-92CA-4BEA-9E7C-013C27927D5C}"/>
              </a:ext>
            </a:extLst>
          </p:cNvPr>
          <p:cNvSpPr txBox="1"/>
          <p:nvPr/>
        </p:nvSpPr>
        <p:spPr>
          <a:xfrm>
            <a:off x="269071" y="756615"/>
            <a:ext cx="845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PRECISA DE </a:t>
            </a:r>
          </a:p>
          <a:p>
            <a:r>
              <a:rPr lang="pt-BR" sz="30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ORIENTAÇÕES SOBRE...  </a:t>
            </a:r>
          </a:p>
        </p:txBody>
      </p:sp>
      <p:sp>
        <p:nvSpPr>
          <p:cNvPr id="8" name="Retângulo: Cantos Arredondados 7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E05A8ECA-3133-4C34-91D2-F5DC4B86FC49}"/>
              </a:ext>
            </a:extLst>
          </p:cNvPr>
          <p:cNvSpPr/>
          <p:nvPr/>
        </p:nvSpPr>
        <p:spPr>
          <a:xfrm>
            <a:off x="134755" y="6072462"/>
            <a:ext cx="1649075" cy="681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21F07BD6-CBFE-4236-A464-8B821AE109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33035" r="52826" b="44152"/>
          <a:stretch/>
        </p:blipFill>
        <p:spPr>
          <a:xfrm>
            <a:off x="6590281" y="3963190"/>
            <a:ext cx="5263018" cy="1638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B70E38B3-01A2-48BD-B52C-4AB372944C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4" t="36248" r="11075" b="40299"/>
          <a:stretch/>
        </p:blipFill>
        <p:spPr>
          <a:xfrm>
            <a:off x="6590281" y="2011394"/>
            <a:ext cx="5263018" cy="1695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3EF70C41-FE35-4C84-8DCD-1084F51701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t="8676" r="16957" b="41058"/>
          <a:stretch/>
        </p:blipFill>
        <p:spPr>
          <a:xfrm>
            <a:off x="134755" y="2045430"/>
            <a:ext cx="6116296" cy="2737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4F23106-0232-447E-B3A5-D8F233E11F1D}"/>
              </a:ext>
            </a:extLst>
          </p:cNvPr>
          <p:cNvSpPr txBox="1"/>
          <p:nvPr/>
        </p:nvSpPr>
        <p:spPr>
          <a:xfrm>
            <a:off x="1312090" y="4943305"/>
            <a:ext cx="345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10"/>
              </a:rPr>
              <a:t>https://pubmed.ncbi.nlm.nih.gov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44477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FB24481A-2BBB-4E0A-92B0-D83A2B052EA3}"/>
              </a:ext>
            </a:extLst>
          </p:cNvPr>
          <p:cNvSpPr txBox="1"/>
          <p:nvPr/>
        </p:nvSpPr>
        <p:spPr>
          <a:xfrm>
            <a:off x="4767943" y="6546724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pic>
        <p:nvPicPr>
          <p:cNvPr id="6" name="Picture 6" descr="logo-ufpa-sem_fundo-2.png">
            <a:extLst>
              <a:ext uri="{FF2B5EF4-FFF2-40B4-BE49-F238E27FC236}">
                <a16:creationId xmlns="" xmlns:a16="http://schemas.microsoft.com/office/drawing/2014/main" id="{7FA779C2-A5FC-4125-B313-95D948BBF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07" y="833268"/>
            <a:ext cx="1012367" cy="12107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1C6E4D33-74D0-42E3-9E8E-EAD3D4E31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25" y="281725"/>
            <a:ext cx="2071649" cy="55154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A0425249-AE93-4A21-9738-EEC1D741AAAE}"/>
              </a:ext>
            </a:extLst>
          </p:cNvPr>
          <p:cNvSpPr txBox="1"/>
          <p:nvPr/>
        </p:nvSpPr>
        <p:spPr>
          <a:xfrm>
            <a:off x="3020938" y="357441"/>
            <a:ext cx="6647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REFERÊNCIAS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ACC855D-8BB7-4426-9CDD-EC29EA19B2B6}"/>
              </a:ext>
            </a:extLst>
          </p:cNvPr>
          <p:cNvSpPr txBox="1"/>
          <p:nvPr/>
        </p:nvSpPr>
        <p:spPr>
          <a:xfrm>
            <a:off x="268179" y="964079"/>
            <a:ext cx="10750528" cy="603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Metodologia Científica – Ciência, Ensino e Pesquisa. Carlos Estrela. 3ªEd – São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Paulo:Artes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Médicas,2018.</a:t>
            </a:r>
          </a:p>
          <a:p>
            <a:pPr algn="just">
              <a:lnSpc>
                <a:spcPct val="20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Malta, M; Cardoso, LO; Bastos, FI.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Magnanine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MMF; Silva, CMFP. Iniciativa STROBE: subsídios para a comunicação de estudos observacionais.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Saúde Pública, 2010;44(3):559-65.</a:t>
            </a:r>
          </a:p>
          <a:p>
            <a:pPr algn="just">
              <a:lnSpc>
                <a:spcPct val="20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Giolo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SR. Introdução à análise de dados categóricos com aplicações. Editora Edgard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Blücher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Ltda. 2017.</a:t>
            </a:r>
          </a:p>
          <a:p>
            <a:pPr algn="just">
              <a:lnSpc>
                <a:spcPct val="20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STROBE Statement—checklist of items that should be included in reports of observational studies.2010.</a:t>
            </a:r>
          </a:p>
          <a:p>
            <a:pPr algn="just">
              <a:lnSpc>
                <a:spcPct val="20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Silva FA, Barros ES, Lopes ALC, Silva CM, Araújo JLN, Loretto SC. Tutorial STROBE. Research Gates. 2019.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https://doi.10.13140/RG.2.2.13774.20804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Ferreira, JC; Patino, CM. Tipos de desfecho em pesquisa clínica. J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Pneumol.2017;43(1):5-5. </a:t>
            </a:r>
            <a:r>
              <a:rPr lang="pt-BR" sz="1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https://doi.org/10.1590/s1806-37562017000000021</a:t>
            </a:r>
            <a:r>
              <a:rPr lang="pt-BR" sz="13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20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Moirão Junior, CA. Estatística: Armadilhas e como evitá-las. Bol. Cent. Biol.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Juiz de Fora. 2007;26(1/2):73-76.</a:t>
            </a:r>
          </a:p>
          <a:p>
            <a:pPr algn="just">
              <a:lnSpc>
                <a:spcPct val="20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Epidemiologia. Medronho RA,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Block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KV, Werneck GL. 2ªEd – São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Paulo:Atheneu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</a:p>
          <a:p>
            <a:pPr algn="just">
              <a:lnSpc>
                <a:spcPct val="20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Prati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Pirani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Zamparini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F,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Gatto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MR,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Gandolfi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MG.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20‐year historical prospective cohort study of root canal treatments. A Multilevel analysis. Int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Endod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2018;51(9).</a:t>
            </a:r>
          </a:p>
          <a:p>
            <a:pPr algn="just">
              <a:lnSpc>
                <a:spcPct val="20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Kawataba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Relationship Between Prehypertension/Hypertension and Periodontal Disease: A Prospective Cohort Study. AJH.2016;29(3):388-396.</a:t>
            </a:r>
          </a:p>
          <a:p>
            <a:pPr algn="just">
              <a:lnSpc>
                <a:spcPct val="20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Faria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PC, Gonçalves SP, Jorge MLR, Paiva SM,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Pordeus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IA. Developmental enamel defects are associated with early childhood caries: Case-control study. IAPD. 2020;30(1).</a:t>
            </a:r>
          </a:p>
          <a:p>
            <a:pPr algn="just">
              <a:lnSpc>
                <a:spcPct val="200000"/>
              </a:lnSpc>
            </a:pPr>
            <a:endParaRPr lang="pt-BR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ta: para a Direita 2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BF3E20FA-1F5C-403A-9456-4DDA91B3249C}"/>
              </a:ext>
            </a:extLst>
          </p:cNvPr>
          <p:cNvSpPr/>
          <p:nvPr/>
        </p:nvSpPr>
        <p:spPr>
          <a:xfrm>
            <a:off x="10241281" y="6175717"/>
            <a:ext cx="125976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PRÓXIMA</a:t>
            </a:r>
          </a:p>
        </p:txBody>
      </p:sp>
    </p:spTree>
    <p:extLst>
      <p:ext uri="{BB962C8B-B14F-4D97-AF65-F5344CB8AC3E}">
        <p14:creationId xmlns:p14="http://schemas.microsoft.com/office/powerpoint/2010/main" val="6828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FB24481A-2BBB-4E0A-92B0-D83A2B052EA3}"/>
              </a:ext>
            </a:extLst>
          </p:cNvPr>
          <p:cNvSpPr txBox="1"/>
          <p:nvPr/>
        </p:nvSpPr>
        <p:spPr>
          <a:xfrm>
            <a:off x="4767943" y="6546724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pic>
        <p:nvPicPr>
          <p:cNvPr id="6" name="Picture 6" descr="logo-ufpa-sem_fundo-2.png">
            <a:extLst>
              <a:ext uri="{FF2B5EF4-FFF2-40B4-BE49-F238E27FC236}">
                <a16:creationId xmlns="" xmlns:a16="http://schemas.microsoft.com/office/drawing/2014/main" id="{7FA779C2-A5FC-4125-B313-95D948BBF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07" y="833268"/>
            <a:ext cx="1012367" cy="12107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1C6E4D33-74D0-42E3-9E8E-EAD3D4E31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25" y="281725"/>
            <a:ext cx="2071649" cy="55154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A0425249-AE93-4A21-9738-EEC1D741AAAE}"/>
              </a:ext>
            </a:extLst>
          </p:cNvPr>
          <p:cNvSpPr txBox="1"/>
          <p:nvPr/>
        </p:nvSpPr>
        <p:spPr>
          <a:xfrm>
            <a:off x="3020938" y="357441"/>
            <a:ext cx="6647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REFERÊNCIAS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B1D335F8-C822-41F3-A778-26113EF6B4D2}"/>
              </a:ext>
            </a:extLst>
          </p:cNvPr>
          <p:cNvSpPr txBox="1"/>
          <p:nvPr/>
        </p:nvSpPr>
        <p:spPr>
          <a:xfrm>
            <a:off x="404445" y="1179690"/>
            <a:ext cx="10614262" cy="6036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Silva Junior MF, Batista MJ, Sousa MLR. Risk factors for tooth loss in adults: A population-based prospective cohort study. PLOS ONE. 2019;14(12): e0226794.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https://doi.org/10.1371/journal.pone.0226794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Sfreddo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CS, Maier J, De David SC, Susin C, Moreira CHC. Periodontitis and breast cancer: A case-control study. Community Dent Oral Epidemiol. 2017 Dec;45(6):545-551.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10.1111/cdoe.12318.</a:t>
            </a:r>
          </a:p>
          <a:p>
            <a:pPr algn="just">
              <a:lnSpc>
                <a:spcPct val="200000"/>
              </a:lnSpc>
              <a:defRPr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Skoskiewicz-Malinowska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Malicka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Zietek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Kaczmarek U. Oral health condition and occurrence of depression in the elderly. Medicine. 2018;97(41).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15. Gomes-Filho IS,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Soledade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-Marques KR,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Seixas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Cruz S, de Santana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Passos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-Soares J, Trindade SC, Souza-Machado A, Fischer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Rubira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-Bullen IR, de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Moraes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Marcílio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Cerqueira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E, Barreto ML, Costa de Santana T, Freitas Coelho JM. Does periodontal infection have an effect on severe asthma in adults? J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Periodontol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2014 Jun;85(6):e179-87.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10.1902/jop.2013.130509.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Epub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2013 Nov 14. PMID: 24224961.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-Veloso I,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Pordeus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IA,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Homem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MA, Ramos-Jorge J, Oliveira-Ferreira F, Ramos-Jorge ML, Paiva SM. Disorder Increase the Odds of Dental Caries? A Case-Control Study. 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Caries Res 2018;52:212–219.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17.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Mehtonen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IT,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Rantala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AK,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Hugg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TT,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Jaakkola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MS,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Jaakkola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JJK. Dental caries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associated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lower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respiratory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tract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infections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population-based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cohort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study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Respir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Med. 2019 Oct-Nov;158:1-5.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doi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10.1016/j.rmed.2019.09.002.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Epub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2019 </a:t>
            </a:r>
            <a:r>
              <a:rPr kumimoji="0" lang="pt-B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Sep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 PMID: 31526970.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4BE1E820-3657-4D02-99A5-4227BAE6F715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5" name="Modelo 3D 14" descr="Seta Inversa Grossa Cinza-Escuro">
                  <a:hlinkClick r:id="rId6" action="ppaction://hlinksldjump" highlightClick="1"/>
                  <a:extLst>
                    <a:ext uri="{FF2B5EF4-FFF2-40B4-BE49-F238E27FC236}">
                      <a16:creationId xmlns:a16="http://schemas.microsoft.com/office/drawing/2014/main" id="{E51E1CCB-EB28-4466-A8C9-EB7BE6F3522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2217288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" name="Modelo 3D 14" descr="Seta Inversa Grossa Cinza-Escuro">
                  <a:hlinkClick r:id="rId6" action="ppaction://hlinksldjump" highlightClick="1"/>
                  <a:extLst>
                    <a:ext uri="{FF2B5EF4-FFF2-40B4-BE49-F238E27FC236}">
                      <a16:creationId xmlns="" xmlns:a16="http://schemas.microsoft.com/office/drawing/2014/main" id="{E51E1CCB-EB28-4466-A8C9-EB7BE6F3522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7" name="CaixaDeTexto 16">
              <a:extLst>
                <a:ext uri="{FF2B5EF4-FFF2-40B4-BE49-F238E27FC236}">
                  <a16:creationId xmlns="" xmlns:a16="http://schemas.microsoft.com/office/drawing/2014/main" id="{1A851C03-CBBD-47F5-8B37-BCFF08790B0B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9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126610"/>
            <a:ext cx="48674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677831"/>
            <a:ext cx="3516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2902130" y="-78172"/>
            <a:ext cx="61264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1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logo-ufpa-sem_fundo-2.png">
            <a:extLst>
              <a:ext uri="{FF2B5EF4-FFF2-40B4-BE49-F238E27FC236}">
                <a16:creationId xmlns="" xmlns:a16="http://schemas.microsoft.com/office/drawing/2014/main" id="{308C73D4-5096-4776-99C9-BB83BC702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07" y="1470564"/>
            <a:ext cx="1012367" cy="121077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C40B139A-7819-440C-B4B4-0B5F80EE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25" y="281725"/>
            <a:ext cx="2071649" cy="55154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785F18F4-C721-4EF4-AFA6-2822A1A4C33A}"/>
              </a:ext>
            </a:extLst>
          </p:cNvPr>
          <p:cNvSpPr txBox="1"/>
          <p:nvPr/>
        </p:nvSpPr>
        <p:spPr>
          <a:xfrm>
            <a:off x="455596" y="5334830"/>
            <a:ext cx="1157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Subsídios para a comunicação de </a:t>
            </a:r>
            <a:r>
              <a:rPr lang="pt-BR" sz="4000" i="1" dirty="0">
                <a:solidFill>
                  <a:schemeClr val="accent2">
                    <a:lumMod val="75000"/>
                  </a:schemeClr>
                </a:solidFill>
                <a:latin typeface="Bahnschrift Light Condensed" panose="020B0502040204020203" pitchFamily="34" charset="0"/>
              </a:rPr>
              <a:t>estudos observacionais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FB24481A-2BBB-4E0A-92B0-D83A2B052EA3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502E3ABA-20A0-4D84-9BA3-964CA1EE17EA}"/>
              </a:ext>
            </a:extLst>
          </p:cNvPr>
          <p:cNvSpPr txBox="1"/>
          <p:nvPr/>
        </p:nvSpPr>
        <p:spPr>
          <a:xfrm>
            <a:off x="9973493" y="791432"/>
            <a:ext cx="199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Programa de Pós-Graduação de Odontologia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D8C8B4CE-FBE3-434F-9E1F-624139A7B8BC}"/>
              </a:ext>
            </a:extLst>
          </p:cNvPr>
          <p:cNvSpPr txBox="1"/>
          <p:nvPr/>
        </p:nvSpPr>
        <p:spPr>
          <a:xfrm>
            <a:off x="3513232" y="2555300"/>
            <a:ext cx="5460205" cy="1477328"/>
          </a:xfrm>
          <a:prstGeom prst="rect">
            <a:avLst/>
          </a:prstGeom>
          <a:solidFill>
            <a:schemeClr val="accent4">
              <a:lumMod val="20000"/>
              <a:lumOff val="80000"/>
              <a:alpha val="64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FFFF00"/>
                </a:solidFill>
                <a:hlinkClick r:id="rId5"/>
              </a:rPr>
              <a:t>cintia.souza@ics.ufpa.br</a:t>
            </a:r>
            <a:endParaRPr lang="pt-BR" sz="3000" dirty="0">
              <a:solidFill>
                <a:srgbClr val="FFFF00"/>
              </a:solidFill>
            </a:endParaRPr>
          </a:p>
          <a:p>
            <a:pPr algn="ctr"/>
            <a:r>
              <a:rPr lang="pt-BR" sz="3000" dirty="0">
                <a:solidFill>
                  <a:srgbClr val="FFFF00"/>
                </a:solidFill>
                <a:hlinkClick r:id="rId6"/>
              </a:rPr>
              <a:t>raissa.mendonca@ics.ufpa.br</a:t>
            </a:r>
            <a:endParaRPr lang="pt-BR" sz="3000" dirty="0">
              <a:solidFill>
                <a:srgbClr val="FFFF00"/>
              </a:solidFill>
            </a:endParaRPr>
          </a:p>
          <a:p>
            <a:pPr algn="ctr"/>
            <a:r>
              <a:rPr lang="pt-BR" sz="3000" dirty="0">
                <a:solidFill>
                  <a:srgbClr val="FFFF00"/>
                </a:solidFill>
                <a:hlinkClick r:id="rId7"/>
              </a:rPr>
              <a:t>thais.fbarros@ufpa.br</a:t>
            </a:r>
            <a:endParaRPr lang="pt-BR" sz="3000" dirty="0">
              <a:solidFill>
                <a:srgbClr val="FFFF00"/>
              </a:solidFill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="" xmlns:a16="http://schemas.microsoft.com/office/drawing/2014/main" id="{9BC5641E-72F0-429E-B043-2FC29354B1F3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8" name="Modelo 3D 17" descr="Seta Inversa Grossa Cinza-Escuro">
                  <a:hlinkClick r:id="rId8" action="ppaction://hlinksldjump" highlightClick="1"/>
                  <a:extLst>
                    <a:ext uri="{FF2B5EF4-FFF2-40B4-BE49-F238E27FC236}">
                      <a16:creationId xmlns:a16="http://schemas.microsoft.com/office/drawing/2014/main" id="{5A69CE5D-98AE-4B8A-9456-C23E34CCDC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49279765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Modelo 3D 17" descr="Seta Inversa Grossa Cinza-Escuro">
                  <a:hlinkClick r:id="rId8" action="ppaction://hlinksldjump" highlightClick="1"/>
                  <a:extLst>
                    <a:ext uri="{FF2B5EF4-FFF2-40B4-BE49-F238E27FC236}">
                      <a16:creationId xmlns="" xmlns:a16="http://schemas.microsoft.com/office/drawing/2014/main" id="{5A69CE5D-98AE-4B8A-9456-C23E34CCDC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1" name="CaixaDeTexto 20">
              <a:extLst>
                <a:ext uri="{FF2B5EF4-FFF2-40B4-BE49-F238E27FC236}">
                  <a16:creationId xmlns="" xmlns:a16="http://schemas.microsoft.com/office/drawing/2014/main" id="{417771ED-AE6E-45F1-B959-C8876377BC20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39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4665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tângulo: Cantos Arredondados 31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3EC2AFC4-ED0A-48C3-8E0A-3A214C805AF4}"/>
              </a:ext>
            </a:extLst>
          </p:cNvPr>
          <p:cNvSpPr/>
          <p:nvPr/>
        </p:nvSpPr>
        <p:spPr>
          <a:xfrm>
            <a:off x="4874330" y="5646982"/>
            <a:ext cx="2797200" cy="7459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VAMOS AO STROBE !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5785547" y="108133"/>
            <a:ext cx="624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COORTE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10A7579-AC2F-448E-85CC-6745A9FC3CB7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9" name="Retângulo: Cantos Arredondados 8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EEC375B4-AB50-44EC-9413-1660781AB8AF}"/>
              </a:ext>
            </a:extLst>
          </p:cNvPr>
          <p:cNvSpPr/>
          <p:nvPr/>
        </p:nvSpPr>
        <p:spPr>
          <a:xfrm>
            <a:off x="614089" y="5646982"/>
            <a:ext cx="1482726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="" xmlns:a16="http://schemas.microsoft.com/office/drawing/2014/main" id="{1DF006DC-31F9-45B4-BB60-495F51112840}"/>
              </a:ext>
            </a:extLst>
          </p:cNvPr>
          <p:cNvSpPr/>
          <p:nvPr/>
        </p:nvSpPr>
        <p:spPr>
          <a:xfrm>
            <a:off x="840658" y="998270"/>
            <a:ext cx="9749783" cy="4520716"/>
          </a:xfrm>
          <a:prstGeom prst="roundRect">
            <a:avLst/>
          </a:prstGeom>
          <a:solidFill>
            <a:srgbClr val="FFF8E5">
              <a:alpha val="80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4" name="Conector: Angulado 23">
            <a:extLst>
              <a:ext uri="{FF2B5EF4-FFF2-40B4-BE49-F238E27FC236}">
                <a16:creationId xmlns="" xmlns:a16="http://schemas.microsoft.com/office/drawing/2014/main" id="{C3F51367-D514-4C5B-A000-282A87F6A7C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609764" y="3320859"/>
            <a:ext cx="1600192" cy="844307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do 28">
            <a:extLst>
              <a:ext uri="{FF2B5EF4-FFF2-40B4-BE49-F238E27FC236}">
                <a16:creationId xmlns="" xmlns:a16="http://schemas.microsoft.com/office/drawing/2014/main" id="{6A8854B2-72F1-42EB-8FD8-735A16528055}"/>
              </a:ext>
            </a:extLst>
          </p:cNvPr>
          <p:cNvCxnSpPr>
            <a:cxnSpLocks/>
          </p:cNvCxnSpPr>
          <p:nvPr/>
        </p:nvCxnSpPr>
        <p:spPr>
          <a:xfrm flipV="1">
            <a:off x="3668756" y="2156813"/>
            <a:ext cx="1432158" cy="1153374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Modelo 3D 5" descr="Esfera">
                <a:extLst>
                  <a:ext uri="{FF2B5EF4-FFF2-40B4-BE49-F238E27FC236}">
                    <a16:creationId xmlns:a16="http://schemas.microsoft.com/office/drawing/2014/main" id="{64979797-AD7A-4130-BBD6-8BFDF64946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5885327"/>
                  </p:ext>
                </p:extLst>
              </p:nvPr>
            </p:nvGraphicFramePr>
            <p:xfrm>
              <a:off x="1083196" y="1780985"/>
              <a:ext cx="2865630" cy="284767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865630" cy="284767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0793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Esfera">
                <a:extLst>
                  <a:ext uri="{FF2B5EF4-FFF2-40B4-BE49-F238E27FC236}">
                    <a16:creationId xmlns="" xmlns:a16="http://schemas.microsoft.com/office/drawing/2014/main" id="{64979797-AD7A-4130-BBD6-8BFDF64946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3196" y="1780985"/>
                <a:ext cx="2865630" cy="2847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" name="Modelo 3D 7" descr="Elipsoide Cinza-Claro">
                <a:extLst>
                  <a:ext uri="{FF2B5EF4-FFF2-40B4-BE49-F238E27FC236}">
                    <a16:creationId xmlns:a16="http://schemas.microsoft.com/office/drawing/2014/main" id="{96787816-60EB-41C7-852A-6DE2B4F59F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4269093"/>
                  </p:ext>
                </p:extLst>
              </p:nvPr>
            </p:nvGraphicFramePr>
            <p:xfrm>
              <a:off x="2043915" y="2809040"/>
              <a:ext cx="1939671" cy="1025275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939671" cy="1025275"/>
                    </a:xfrm>
                    <a:prstGeom prst="rect">
                      <a:avLst/>
                    </a:prstGeom>
                  </am3d:spPr>
                  <am3d:camera>
                    <am3d:pos x="0" y="0" z="707139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38416" d="1000000"/>
                    <am3d:preTrans dx="0" dy="-91816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9281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Elipsoide Cinza-Claro">
                <a:extLst>
                  <a:ext uri="{FF2B5EF4-FFF2-40B4-BE49-F238E27FC236}">
                    <a16:creationId xmlns="" xmlns:a16="http://schemas.microsoft.com/office/drawing/2014/main" id="{96787816-60EB-41C7-852A-6DE2B4F59F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43915" y="2809040"/>
                <a:ext cx="1939671" cy="1025275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D38AFC29-CD25-4C37-A694-317E67547344}"/>
              </a:ext>
            </a:extLst>
          </p:cNvPr>
          <p:cNvSpPr txBox="1"/>
          <p:nvPr/>
        </p:nvSpPr>
        <p:spPr>
          <a:xfrm>
            <a:off x="2550771" y="3133391"/>
            <a:ext cx="1412803" cy="37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AMOSTRA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F196DA03-4528-4D28-A205-D72A4AD1C1FD}"/>
              </a:ext>
            </a:extLst>
          </p:cNvPr>
          <p:cNvSpPr txBox="1"/>
          <p:nvPr/>
        </p:nvSpPr>
        <p:spPr>
          <a:xfrm>
            <a:off x="1334445" y="2131482"/>
            <a:ext cx="23457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População de indivíduos sadios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CCE4C65B-ED52-459F-A472-FF9C5277C569}"/>
              </a:ext>
            </a:extLst>
          </p:cNvPr>
          <p:cNvSpPr txBox="1"/>
          <p:nvPr/>
        </p:nvSpPr>
        <p:spPr>
          <a:xfrm>
            <a:off x="1765580" y="3403170"/>
            <a:ext cx="29831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COORTE</a:t>
            </a:r>
          </a:p>
        </p:txBody>
      </p:sp>
      <p:cxnSp>
        <p:nvCxnSpPr>
          <p:cNvPr id="30" name="Conector: Curvo 29">
            <a:extLst>
              <a:ext uri="{FF2B5EF4-FFF2-40B4-BE49-F238E27FC236}">
                <a16:creationId xmlns="" xmlns:a16="http://schemas.microsoft.com/office/drawing/2014/main" id="{1E33A212-2318-4128-A46A-F7E877E3BAEF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60362" y="1550021"/>
            <a:ext cx="1162480" cy="5679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Curvo 30">
            <a:extLst>
              <a:ext uri="{FF2B5EF4-FFF2-40B4-BE49-F238E27FC236}">
                <a16:creationId xmlns="" xmlns:a16="http://schemas.microsoft.com/office/drawing/2014/main" id="{703FBFFB-DE64-4365-A95B-5052F34A4F44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771133" y="2106933"/>
            <a:ext cx="1162480" cy="5679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Curvo 35">
            <a:extLst>
              <a:ext uri="{FF2B5EF4-FFF2-40B4-BE49-F238E27FC236}">
                <a16:creationId xmlns="" xmlns:a16="http://schemas.microsoft.com/office/drawing/2014/main" id="{37344D15-9915-4DB0-AE80-C2F2AAEF9A16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42536" y="3718073"/>
            <a:ext cx="1162480" cy="5679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: Curvo 37">
            <a:extLst>
              <a:ext uri="{FF2B5EF4-FFF2-40B4-BE49-F238E27FC236}">
                <a16:creationId xmlns="" xmlns:a16="http://schemas.microsoft.com/office/drawing/2014/main" id="{2E163010-4034-45F6-A971-44FAD2FC3BD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749172" y="4274984"/>
            <a:ext cx="1162480" cy="5679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9" name="Modelo 3D 38" descr="Cúpulas E Pinacoide Vermelho">
                <a:extLst>
                  <a:ext uri="{FF2B5EF4-FFF2-40B4-BE49-F238E27FC236}">
                    <a16:creationId xmlns:a16="http://schemas.microsoft.com/office/drawing/2014/main" id="{A2898B08-49FC-4503-B56A-CD4F3359B8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3932848"/>
                  </p:ext>
                </p:extLst>
              </p:nvPr>
            </p:nvGraphicFramePr>
            <p:xfrm flipH="1">
              <a:off x="8384819" y="1980797"/>
              <a:ext cx="1353998" cy="964065"/>
            </p:xfrm>
            <a:graphic>
              <a:graphicData uri="http://schemas.microsoft.com/office/drawing/2017/model3d">
                <am3d:model3d r:embed="rId11">
                  <am3d:spPr>
                    <a:xfrm flipH="1">
                      <a:off x="0" y="0"/>
                      <a:ext cx="1353998" cy="964065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4138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9" name="Modelo 3D 38" descr="Cúpulas E Pinacoide Vermelho">
                <a:extLst>
                  <a:ext uri="{FF2B5EF4-FFF2-40B4-BE49-F238E27FC236}">
                    <a16:creationId xmlns="" xmlns:a16="http://schemas.microsoft.com/office/drawing/2014/main" id="{A2898B08-49FC-4503-B56A-CD4F3359B8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H="1">
                <a:off x="8384819" y="1980797"/>
                <a:ext cx="1353998" cy="964065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Agrupar 39">
            <a:extLst>
              <a:ext uri="{FF2B5EF4-FFF2-40B4-BE49-F238E27FC236}">
                <a16:creationId xmlns="" xmlns:a16="http://schemas.microsoft.com/office/drawing/2014/main" id="{6580A47E-E43E-433C-A6C0-42AF7D681BC5}"/>
              </a:ext>
            </a:extLst>
          </p:cNvPr>
          <p:cNvGrpSpPr/>
          <p:nvPr/>
        </p:nvGrpSpPr>
        <p:grpSpPr>
          <a:xfrm flipH="1">
            <a:off x="8386604" y="1082994"/>
            <a:ext cx="1368711" cy="784716"/>
            <a:chOff x="1565921" y="1227636"/>
            <a:chExt cx="1450986" cy="837131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41" name="Modelo 3D 40" descr="Cúpulas E Pinacoide Cinza">
                  <a:extLst>
                    <a:ext uri="{FF2B5EF4-FFF2-40B4-BE49-F238E27FC236}">
                      <a16:creationId xmlns:a16="http://schemas.microsoft.com/office/drawing/2014/main" id="{B5D77D3B-0E50-46B7-9203-013E46FE854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61221174"/>
                    </p:ext>
                  </p:extLst>
                </p:nvPr>
              </p:nvGraphicFramePr>
              <p:xfrm>
                <a:off x="1565921" y="1227636"/>
                <a:ext cx="1450986" cy="837131"/>
              </p:xfrm>
              <a:graphic>
                <a:graphicData uri="http://schemas.microsoft.com/office/drawing/2017/model3d">
                  <am3d:model3d r:embed="rId14">
                    <am3d:spPr>
                      <a:xfrm flipH="1">
                        <a:off x="0" y="0"/>
                        <a:ext cx="1450986" cy="837131"/>
                      </a:xfrm>
                      <a:prstGeom prst="rect">
                        <a:avLst/>
                      </a:prstGeom>
                    </am3d:spPr>
                    <am3d:camera>
                      <am3d:pos x="0" y="0" z="6163451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5404" d="1000000"/>
                      <am3d:preTrans dx="-38771" dy="-620292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3434" ay="1561199" az="293788"/>
                      <am3d:postTrans dx="0" dy="0" dz="0"/>
                    </am3d:trans>
                    <am3d:raster rName="Office3DRenderer" rVer="16.0.8326">
                      <am3d:blip r:embed="rId15"/>
                    </am3d:raster>
                    <am3d:objViewport viewportSz="141540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1" name="Modelo 3D 40" descr="Cúpulas E Pinacoide Cinza">
                  <a:extLst>
                    <a:ext uri="{FF2B5EF4-FFF2-40B4-BE49-F238E27FC236}">
                      <a16:creationId xmlns="" xmlns:a16="http://schemas.microsoft.com/office/drawing/2014/main" id="{B5D77D3B-0E50-46B7-9203-013E46FE85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 flipH="1">
                  <a:off x="8386604" y="1082994"/>
                  <a:ext cx="1368711" cy="78471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2" name="CaixaDeTexto 41">
              <a:extLst>
                <a:ext uri="{FF2B5EF4-FFF2-40B4-BE49-F238E27FC236}">
                  <a16:creationId xmlns="" xmlns:a16="http://schemas.microsoft.com/office/drawing/2014/main" id="{AE43FB43-296C-4525-9912-1CB3874B046E}"/>
                </a:ext>
              </a:extLst>
            </p:cNvPr>
            <p:cNvSpPr txBox="1"/>
            <p:nvPr/>
          </p:nvSpPr>
          <p:spPr>
            <a:xfrm>
              <a:off x="1988932" y="1560368"/>
              <a:ext cx="983186" cy="3119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pt-BR" sz="1300" b="1" dirty="0">
                  <a:solidFill>
                    <a:schemeClr val="bg1"/>
                  </a:solidFill>
                </a:rPr>
                <a:t>SADIOS</a:t>
              </a:r>
            </a:p>
          </p:txBody>
        </p:sp>
      </p:grp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3" name="Modelo 3D 42" descr="Cúpulas E Pinacoide Vermelho">
                <a:extLst>
                  <a:ext uri="{FF2B5EF4-FFF2-40B4-BE49-F238E27FC236}">
                    <a16:creationId xmlns:a16="http://schemas.microsoft.com/office/drawing/2014/main" id="{2C78A656-E85F-48B1-BC23-E82A18301C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005144"/>
                  </p:ext>
                </p:extLst>
              </p:nvPr>
            </p:nvGraphicFramePr>
            <p:xfrm flipH="1">
              <a:off x="8370106" y="4267232"/>
              <a:ext cx="1353998" cy="964065"/>
            </p:xfrm>
            <a:graphic>
              <a:graphicData uri="http://schemas.microsoft.com/office/drawing/2017/model3d">
                <am3d:model3d r:embed="rId11">
                  <am3d:spPr>
                    <a:xfrm flipH="1">
                      <a:off x="0" y="0"/>
                      <a:ext cx="1353998" cy="964065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4138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3" name="Modelo 3D 42" descr="Cúpulas E Pinacoide Vermelho">
                <a:extLst>
                  <a:ext uri="{FF2B5EF4-FFF2-40B4-BE49-F238E27FC236}">
                    <a16:creationId xmlns="" xmlns:a16="http://schemas.microsoft.com/office/drawing/2014/main" id="{2C78A656-E85F-48B1-BC23-E82A18301C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H="1">
                <a:off x="8370106" y="4267232"/>
                <a:ext cx="1353998" cy="964065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Agrupar 43">
            <a:extLst>
              <a:ext uri="{FF2B5EF4-FFF2-40B4-BE49-F238E27FC236}">
                <a16:creationId xmlns="" xmlns:a16="http://schemas.microsoft.com/office/drawing/2014/main" id="{0FB369C2-A514-40B3-9A92-EB1EB993DC01}"/>
              </a:ext>
            </a:extLst>
          </p:cNvPr>
          <p:cNvGrpSpPr/>
          <p:nvPr/>
        </p:nvGrpSpPr>
        <p:grpSpPr>
          <a:xfrm flipH="1">
            <a:off x="8370106" y="2410756"/>
            <a:ext cx="1368711" cy="1620150"/>
            <a:chOff x="1565923" y="21083"/>
            <a:chExt cx="1450983" cy="1728366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45" name="Modelo 3D 44" descr="Cúpulas E Pinacoide Cinza">
                  <a:extLst>
                    <a:ext uri="{FF2B5EF4-FFF2-40B4-BE49-F238E27FC236}">
                      <a16:creationId xmlns:a16="http://schemas.microsoft.com/office/drawing/2014/main" id="{0DAABFF1-6FE9-435B-8F05-34E8DCF03AB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74811820"/>
                    </p:ext>
                  </p:extLst>
                </p:nvPr>
              </p:nvGraphicFramePr>
              <p:xfrm>
                <a:off x="1565923" y="912319"/>
                <a:ext cx="1450983" cy="837130"/>
              </p:xfrm>
              <a:graphic>
                <a:graphicData uri="http://schemas.microsoft.com/office/drawing/2017/model3d">
                  <am3d:model3d r:embed="rId14">
                    <am3d:spPr>
                      <a:xfrm flipH="1">
                        <a:off x="0" y="0"/>
                        <a:ext cx="1450983" cy="837130"/>
                      </a:xfrm>
                      <a:prstGeom prst="rect">
                        <a:avLst/>
                      </a:prstGeom>
                    </am3d:spPr>
                    <am3d:camera>
                      <am3d:pos x="0" y="0" z="6163451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5404" d="1000000"/>
                      <am3d:preTrans dx="-38771" dy="-620292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3434" ay="1561199" az="293788"/>
                      <am3d:postTrans dx="0" dy="0" dz="0"/>
                    </am3d:trans>
                    <am3d:raster rName="Office3DRenderer" rVer="16.0.8326">
                      <am3d:blip r:embed="rId15"/>
                    </am3d:raster>
                    <am3d:objViewport viewportSz="141540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5" name="Modelo 3D 44" descr="Cúpulas E Pinacoide Cinza">
                  <a:extLst>
                    <a:ext uri="{FF2B5EF4-FFF2-40B4-BE49-F238E27FC236}">
                      <a16:creationId xmlns="" xmlns:a16="http://schemas.microsoft.com/office/drawing/2014/main" id="{0DAABFF1-6FE9-435B-8F05-34E8DCF03AB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 flipH="1">
                  <a:off x="8370106" y="3246190"/>
                  <a:ext cx="1368711" cy="78471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6" name="CaixaDeTexto 45">
              <a:extLst>
                <a:ext uri="{FF2B5EF4-FFF2-40B4-BE49-F238E27FC236}">
                  <a16:creationId xmlns="" xmlns:a16="http://schemas.microsoft.com/office/drawing/2014/main" id="{7A8F6AEB-958E-457A-9046-7C5907F5CADD}"/>
                </a:ext>
              </a:extLst>
            </p:cNvPr>
            <p:cNvSpPr txBox="1"/>
            <p:nvPr/>
          </p:nvSpPr>
          <p:spPr>
            <a:xfrm>
              <a:off x="1975667" y="21083"/>
              <a:ext cx="983185" cy="3119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pt-BR" sz="1300" b="1" dirty="0">
                  <a:solidFill>
                    <a:schemeClr val="bg1"/>
                  </a:solidFill>
                </a:rPr>
                <a:t>DOENTES</a:t>
              </a:r>
            </a:p>
          </p:txBody>
        </p:sp>
      </p:grp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5" name="Modelo 3D 24" descr="Elipsoide Vermelho">
                <a:extLst>
                  <a:ext uri="{FF2B5EF4-FFF2-40B4-BE49-F238E27FC236}">
                    <a16:creationId xmlns:a16="http://schemas.microsoft.com/office/drawing/2014/main" id="{1ACF88C3-9780-4420-8367-921E31B3F0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8613600"/>
                  </p:ext>
                </p:extLst>
              </p:nvPr>
            </p:nvGraphicFramePr>
            <p:xfrm flipH="1">
              <a:off x="5254154" y="3778317"/>
              <a:ext cx="1683616" cy="941683"/>
            </p:xfrm>
            <a:graphic>
              <a:graphicData uri="http://schemas.microsoft.com/office/drawing/2017/model3d">
                <am3d:model3d r:embed="rId17">
                  <am3d:spPr>
                    <a:xfrm flipH="1">
                      <a:off x="0" y="0"/>
                      <a:ext cx="1683616" cy="941683"/>
                    </a:xfrm>
                    <a:prstGeom prst="rect">
                      <a:avLst/>
                    </a:prstGeom>
                  </am3d:spPr>
                  <am3d:camera>
                    <am3d:pos x="0" y="0" z="707139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38416" d="1000000"/>
                    <am3d:preTrans dx="0" dy="-91816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9031536" ay="-4712751" az="9061006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25396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 descr="Elipsoide Vermelho">
                <a:extLst>
                  <a:ext uri="{FF2B5EF4-FFF2-40B4-BE49-F238E27FC236}">
                    <a16:creationId xmlns="" xmlns:a16="http://schemas.microsoft.com/office/drawing/2014/main" id="{1ACF88C3-9780-4420-8367-921E31B3F0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5254154" y="3778317"/>
                <a:ext cx="1683616" cy="941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6" name="Modelo 3D 25" descr="Elipsoide">
                <a:extLst>
                  <a:ext uri="{FF2B5EF4-FFF2-40B4-BE49-F238E27FC236}">
                    <a16:creationId xmlns:a16="http://schemas.microsoft.com/office/drawing/2014/main" id="{750E5B81-B354-4702-B3D8-0C4AA91FB9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4223159"/>
                  </p:ext>
                </p:extLst>
              </p:nvPr>
            </p:nvGraphicFramePr>
            <p:xfrm flipH="1">
              <a:off x="5151627" y="1688656"/>
              <a:ext cx="1683614" cy="903636"/>
            </p:xfrm>
            <a:graphic>
              <a:graphicData uri="http://schemas.microsoft.com/office/drawing/2017/model3d">
                <am3d:model3d r:embed="rId20">
                  <am3d:spPr>
                    <a:xfrm flipH="1">
                      <a:off x="0" y="0"/>
                      <a:ext cx="1683614" cy="903636"/>
                    </a:xfrm>
                    <a:prstGeom prst="rect">
                      <a:avLst/>
                    </a:prstGeom>
                  </am3d:spPr>
                  <am3d:camera>
                    <am3d:pos x="0" y="0" z="707139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38416" d="1000000"/>
                    <am3d:preTrans dx="0" dy="-91816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25396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 descr="Elipsoide">
                <a:extLst>
                  <a:ext uri="{FF2B5EF4-FFF2-40B4-BE49-F238E27FC236}">
                    <a16:creationId xmlns="" xmlns:a16="http://schemas.microsoft.com/office/drawing/2014/main" id="{750E5B81-B354-4702-B3D8-0C4AA91FB9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flipH="1">
                <a:off x="5151627" y="1688656"/>
                <a:ext cx="1683614" cy="903636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CaixaDeTexto 26">
            <a:extLst>
              <a:ext uri="{FF2B5EF4-FFF2-40B4-BE49-F238E27FC236}">
                <a16:creationId xmlns="" xmlns:a16="http://schemas.microsoft.com/office/drawing/2014/main" id="{DE614372-A880-451C-89BE-B924B74A12EC}"/>
              </a:ext>
            </a:extLst>
          </p:cNvPr>
          <p:cNvSpPr txBox="1"/>
          <p:nvPr/>
        </p:nvSpPr>
        <p:spPr>
          <a:xfrm flipH="1">
            <a:off x="5393470" y="1944385"/>
            <a:ext cx="119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EXPOSTOS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C99ECA8A-0EA4-42DF-BF63-A6D83DDA791B}"/>
              </a:ext>
            </a:extLst>
          </p:cNvPr>
          <p:cNvSpPr txBox="1"/>
          <p:nvPr/>
        </p:nvSpPr>
        <p:spPr>
          <a:xfrm flipH="1">
            <a:off x="5418963" y="3881899"/>
            <a:ext cx="135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</a:t>
            </a:r>
          </a:p>
          <a:p>
            <a:pPr algn="ct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EXPOSTOS</a:t>
            </a:r>
            <a:endParaRPr lang="pt-BR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B2E3C6EA-71E8-4436-8A7D-F5BCCFE29346}"/>
              </a:ext>
            </a:extLst>
          </p:cNvPr>
          <p:cNvSpPr txBox="1"/>
          <p:nvPr/>
        </p:nvSpPr>
        <p:spPr>
          <a:xfrm flipH="1">
            <a:off x="8428853" y="3580897"/>
            <a:ext cx="927437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SADIOS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4C3B665E-F816-4B95-B1B8-747E7E894C7B}"/>
              </a:ext>
            </a:extLst>
          </p:cNvPr>
          <p:cNvSpPr txBox="1"/>
          <p:nvPr/>
        </p:nvSpPr>
        <p:spPr>
          <a:xfrm flipH="1">
            <a:off x="8424868" y="4668774"/>
            <a:ext cx="927438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DOENTES</a:t>
            </a:r>
          </a:p>
        </p:txBody>
      </p:sp>
      <p:sp>
        <p:nvSpPr>
          <p:cNvPr id="19" name="Seta: para a Esquerda 18">
            <a:extLst>
              <a:ext uri="{FF2B5EF4-FFF2-40B4-BE49-F238E27FC236}">
                <a16:creationId xmlns="" xmlns:a16="http://schemas.microsoft.com/office/drawing/2014/main" id="{8FD2120C-E884-42B0-BFF3-DEE8AC6F6978}"/>
              </a:ext>
            </a:extLst>
          </p:cNvPr>
          <p:cNvSpPr/>
          <p:nvPr/>
        </p:nvSpPr>
        <p:spPr>
          <a:xfrm flipH="1">
            <a:off x="2400763" y="4988376"/>
            <a:ext cx="6179273" cy="465084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B28FF963-41AA-455C-A133-2127E94100DD}"/>
              </a:ext>
            </a:extLst>
          </p:cNvPr>
          <p:cNvSpPr txBox="1"/>
          <p:nvPr/>
        </p:nvSpPr>
        <p:spPr>
          <a:xfrm>
            <a:off x="3388995" y="5039252"/>
            <a:ext cx="392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PROSPECTIVO OU LONGITUDINAL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D9D98679-DC4B-41DF-AF8D-CA8D47E07CA8}"/>
              </a:ext>
            </a:extLst>
          </p:cNvPr>
          <p:cNvSpPr txBox="1"/>
          <p:nvPr/>
        </p:nvSpPr>
        <p:spPr>
          <a:xfrm>
            <a:off x="7810684" y="265773"/>
            <a:ext cx="214811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Classificação após período de segmento</a:t>
            </a:r>
          </a:p>
        </p:txBody>
      </p:sp>
      <p:sp>
        <p:nvSpPr>
          <p:cNvPr id="51" name="Seta: para Baixo 50">
            <a:extLst>
              <a:ext uri="{FF2B5EF4-FFF2-40B4-BE49-F238E27FC236}">
                <a16:creationId xmlns="" xmlns:a16="http://schemas.microsoft.com/office/drawing/2014/main" id="{416A2A0C-057F-43E1-BD0E-0E0B587B7D70}"/>
              </a:ext>
            </a:extLst>
          </p:cNvPr>
          <p:cNvSpPr/>
          <p:nvPr/>
        </p:nvSpPr>
        <p:spPr>
          <a:xfrm>
            <a:off x="8737258" y="727437"/>
            <a:ext cx="374160" cy="509835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="" xmlns:a16="http://schemas.microsoft.com/office/drawing/2014/main" id="{06D78E19-A936-4353-BDB0-4F4DCC59C60D}"/>
              </a:ext>
            </a:extLst>
          </p:cNvPr>
          <p:cNvSpPr txBox="1"/>
          <p:nvPr/>
        </p:nvSpPr>
        <p:spPr>
          <a:xfrm>
            <a:off x="3294435" y="1072354"/>
            <a:ext cx="214811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Formação dos grupos por observação da exposição</a:t>
            </a:r>
          </a:p>
        </p:txBody>
      </p:sp>
      <p:sp>
        <p:nvSpPr>
          <p:cNvPr id="55" name="Seta: para Baixo 54">
            <a:extLst>
              <a:ext uri="{FF2B5EF4-FFF2-40B4-BE49-F238E27FC236}">
                <a16:creationId xmlns="" xmlns:a16="http://schemas.microsoft.com/office/drawing/2014/main" id="{BC25FB43-08C7-42D6-A049-1F7C506B32A5}"/>
              </a:ext>
            </a:extLst>
          </p:cNvPr>
          <p:cNvSpPr/>
          <p:nvPr/>
        </p:nvSpPr>
        <p:spPr>
          <a:xfrm>
            <a:off x="4169807" y="1515242"/>
            <a:ext cx="400446" cy="583919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>
            <a:extLst>
              <a:ext uri="{FF2B5EF4-FFF2-40B4-BE49-F238E27FC236}">
                <a16:creationId xmlns="" xmlns:a16="http://schemas.microsoft.com/office/drawing/2014/main" id="{CDEDFD88-0D97-489E-9027-143499E0E664}"/>
              </a:ext>
            </a:extLst>
          </p:cNvPr>
          <p:cNvSpPr txBox="1"/>
          <p:nvPr/>
        </p:nvSpPr>
        <p:spPr>
          <a:xfrm>
            <a:off x="8280468" y="5528720"/>
            <a:ext cx="2206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Fonte: Adaptado de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</a:rPr>
              <a:t>Giolo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, 2017</a:t>
            </a:r>
          </a:p>
        </p:txBody>
      </p:sp>
      <p:grpSp>
        <p:nvGrpSpPr>
          <p:cNvPr id="47" name="Agrupar 46">
            <a:extLst>
              <a:ext uri="{FF2B5EF4-FFF2-40B4-BE49-F238E27FC236}">
                <a16:creationId xmlns="" xmlns:a16="http://schemas.microsoft.com/office/drawing/2014/main" id="{8F329DB1-2475-41DC-8702-C1016D278997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48" name="Modelo 3D 47" descr="Seta Inversa Grossa Cinza-Escuro">
                  <a:hlinkClick r:id="rId23" action="ppaction://hlinksldjump" highlightClick="1"/>
                  <a:extLst>
                    <a:ext uri="{FF2B5EF4-FFF2-40B4-BE49-F238E27FC236}">
                      <a16:creationId xmlns:a16="http://schemas.microsoft.com/office/drawing/2014/main" id="{C69D9AC8-634C-4C8C-8AEE-23D0BB84DF3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24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5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8" name="Modelo 3D 47" descr="Seta Inversa Grossa Cinza-Escuro">
                  <a:hlinkClick r:id="rId23" action="ppaction://hlinksldjump" highlightClick="1"/>
                  <a:extLst>
                    <a:ext uri="{FF2B5EF4-FFF2-40B4-BE49-F238E27FC236}">
                      <a16:creationId xmlns="" xmlns:a16="http://schemas.microsoft.com/office/drawing/2014/main" id="{C69D9AC8-634C-4C8C-8AEE-23D0BB84DF3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9" name="CaixaDeTexto 48">
              <a:extLst>
                <a:ext uri="{FF2B5EF4-FFF2-40B4-BE49-F238E27FC236}">
                  <a16:creationId xmlns="" xmlns:a16="http://schemas.microsoft.com/office/drawing/2014/main" id="{2FA2BF93-3282-4499-BE2E-1B202FBF6BE8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7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E89118F-6B80-489C-B4CF-AE84B2698681}"/>
              </a:ext>
            </a:extLst>
          </p:cNvPr>
          <p:cNvSpPr txBox="1"/>
          <p:nvPr/>
        </p:nvSpPr>
        <p:spPr>
          <a:xfrm>
            <a:off x="239151" y="83067"/>
            <a:ext cx="486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35DD17-08D9-4C59-951F-86581A07B611}"/>
              </a:ext>
            </a:extLst>
          </p:cNvPr>
          <p:cNvSpPr txBox="1"/>
          <p:nvPr/>
        </p:nvSpPr>
        <p:spPr>
          <a:xfrm>
            <a:off x="268179" y="284720"/>
            <a:ext cx="3516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DIRETRIZ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3A1F11-CD2C-4376-9E09-5CBFF901859D}"/>
              </a:ext>
            </a:extLst>
          </p:cNvPr>
          <p:cNvSpPr txBox="1"/>
          <p:nvPr/>
        </p:nvSpPr>
        <p:spPr>
          <a:xfrm>
            <a:off x="1312091" y="43542"/>
            <a:ext cx="2926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STROBE</a:t>
            </a:r>
            <a:endParaRPr lang="pt-BR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25F964E5-BA4D-4445-A898-A86F113D76E3}"/>
              </a:ext>
            </a:extLst>
          </p:cNvPr>
          <p:cNvSpPr txBox="1"/>
          <p:nvPr/>
        </p:nvSpPr>
        <p:spPr>
          <a:xfrm>
            <a:off x="915900" y="1661441"/>
            <a:ext cx="10185297" cy="2071208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dirty="0"/>
              <a:t> Neste estudo, a situação de saúde de uma determinada população é avaliada a partir do estado de cada indivíduo que a compõe. </a:t>
            </a:r>
            <a:r>
              <a:rPr lang="pt-BR" sz="2200" b="1" dirty="0"/>
              <a:t>Estudos transversais medem a prevalência da doença</a:t>
            </a:r>
            <a:r>
              <a:rPr lang="pt-BR" sz="2200" dirty="0"/>
              <a:t> (proporção da população que tem a doença num determinado momento), e, por essa razão, são frequentemente chamados de estudo de prevalência</a:t>
            </a:r>
            <a:r>
              <a:rPr lang="pt-BR" sz="2200" baseline="30000" dirty="0"/>
              <a:t> 1</a:t>
            </a:r>
            <a:r>
              <a:rPr lang="pt-BR" sz="2200" dirty="0"/>
              <a:t>.</a:t>
            </a:r>
          </a:p>
        </p:txBody>
      </p:sp>
      <p:sp>
        <p:nvSpPr>
          <p:cNvPr id="32" name="Retângulo: Cantos Arredondados 31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3EC2AFC4-ED0A-48C3-8E0A-3A214C805AF4}"/>
              </a:ext>
            </a:extLst>
          </p:cNvPr>
          <p:cNvSpPr/>
          <p:nvPr/>
        </p:nvSpPr>
        <p:spPr>
          <a:xfrm>
            <a:off x="4874330" y="5646982"/>
            <a:ext cx="2797200" cy="7459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VAMOS AO STROBE !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3FAB5C1B-56A3-4C8F-A5C2-867EB6116BD1}"/>
              </a:ext>
            </a:extLst>
          </p:cNvPr>
          <p:cNvSpPr txBox="1"/>
          <p:nvPr/>
        </p:nvSpPr>
        <p:spPr>
          <a:xfrm>
            <a:off x="5703376" y="94237"/>
            <a:ext cx="6249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ESTUDO TRANSVERSAL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44EA597-7748-478A-85A9-3351A3EF78E2}"/>
              </a:ext>
            </a:extLst>
          </p:cNvPr>
          <p:cNvSpPr txBox="1"/>
          <p:nvPr/>
        </p:nvSpPr>
        <p:spPr>
          <a:xfrm>
            <a:off x="4767028" y="6520895"/>
            <a:ext cx="2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pic>
        <p:nvPicPr>
          <p:cNvPr id="2" name="Gráfico 1" descr="Gráfico de barras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1C91FC64-DD39-406E-AD28-28F7DA640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6797" y="3962379"/>
            <a:ext cx="914400" cy="9144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AB4D6C74-55B4-4D99-85C7-DFBD019A5F8E}"/>
              </a:ext>
            </a:extLst>
          </p:cNvPr>
          <p:cNvSpPr txBox="1"/>
          <p:nvPr/>
        </p:nvSpPr>
        <p:spPr>
          <a:xfrm>
            <a:off x="9964654" y="4752314"/>
            <a:ext cx="1358685" cy="27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Ver esquema</a:t>
            </a:r>
          </a:p>
        </p:txBody>
      </p:sp>
      <p:sp>
        <p:nvSpPr>
          <p:cNvPr id="9" name="Retângulo: Cantos Arredondados 8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EBA9C1BA-9C2E-4BDA-AADA-7CA9C75CE37D}"/>
              </a:ext>
            </a:extLst>
          </p:cNvPr>
          <p:cNvSpPr/>
          <p:nvPr/>
        </p:nvSpPr>
        <p:spPr>
          <a:xfrm>
            <a:off x="614089" y="5646982"/>
            <a:ext cx="1482726" cy="745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F880909C-AC7E-4E46-A85C-8BA09BFA47FC}"/>
              </a:ext>
            </a:extLst>
          </p:cNvPr>
          <p:cNvGrpSpPr/>
          <p:nvPr/>
        </p:nvGrpSpPr>
        <p:grpSpPr>
          <a:xfrm>
            <a:off x="10833315" y="6086807"/>
            <a:ext cx="1358685" cy="697517"/>
            <a:chOff x="10833315" y="6086807"/>
            <a:chExt cx="1358685" cy="697517"/>
          </a:xfrm>
        </p:grpSpPr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6" name="Modelo 3D 15" descr="Seta Inversa Grossa Cinza-Escuro">
                  <a:hlinkClick r:id="rId7" action="ppaction://hlinksldjump" highlightClick="1"/>
                  <a:extLst>
                    <a:ext uri="{FF2B5EF4-FFF2-40B4-BE49-F238E27FC236}">
                      <a16:creationId xmlns:a16="http://schemas.microsoft.com/office/drawing/2014/main" id="{008FAB6D-D896-4EB8-A824-0FEF2C01A87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78823884"/>
                    </p:ext>
                  </p:extLst>
                </p:nvPr>
              </p:nvGraphicFramePr>
              <p:xfrm>
                <a:off x="11193572" y="6086807"/>
                <a:ext cx="662607" cy="409428"/>
              </p:xfrm>
              <a:graphic>
                <a:graphicData uri="http://schemas.microsoft.com/office/drawing/2017/model3d">
                  <am3d:model3d r:embed="rId8">
                    <am3d:spPr>
                      <a:xfrm>
                        <a:off x="0" y="0"/>
                        <a:ext cx="662607" cy="409428"/>
                      </a:xfrm>
                      <a:prstGeom prst="rect">
                        <a:avLst/>
                      </a:prstGeom>
                    </am3d:spPr>
                    <am3d:camera>
                      <am3d:pos x="0" y="0" z="553404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216795" d="1000000"/>
                      <am3d:preTrans dx="0" dy="-1112225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8302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Modelo 3D 15" descr="Seta Inversa Grossa Cinza-Escuro">
                  <a:hlinkClick r:id="rId7" action="ppaction://hlinksldjump" highlightClick="1"/>
                  <a:extLst>
                    <a:ext uri="{FF2B5EF4-FFF2-40B4-BE49-F238E27FC236}">
                      <a16:creationId xmlns="" xmlns:a16="http://schemas.microsoft.com/office/drawing/2014/main" id="{008FAB6D-D896-4EB8-A824-0FEF2C01A87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93572" y="6086807"/>
                  <a:ext cx="662607" cy="40942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7" name="CaixaDeTexto 16">
              <a:extLst>
                <a:ext uri="{FF2B5EF4-FFF2-40B4-BE49-F238E27FC236}">
                  <a16:creationId xmlns="" xmlns:a16="http://schemas.microsoft.com/office/drawing/2014/main" id="{9EB1931A-4131-4899-9FF0-411F09702B89}"/>
                </a:ext>
              </a:extLst>
            </p:cNvPr>
            <p:cNvSpPr txBox="1"/>
            <p:nvPr/>
          </p:nvSpPr>
          <p:spPr>
            <a:xfrm>
              <a:off x="10833315" y="6509288"/>
              <a:ext cx="1358685" cy="27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Voltar ao início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76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5160</TotalTime>
  <Words>3786</Words>
  <Application>Microsoft Macintosh PowerPoint</Application>
  <PresentationFormat>Widescreen</PresentationFormat>
  <Paragraphs>1084</Paragraphs>
  <Slides>78</Slides>
  <Notes>61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89" baseType="lpstr">
      <vt:lpstr>Agency FB</vt:lpstr>
      <vt:lpstr>Bahnschrift Light Condensed</vt:lpstr>
      <vt:lpstr>BlinkMacSystemFont</vt:lpstr>
      <vt:lpstr>Calibri</vt:lpstr>
      <vt:lpstr>Calibri Light</vt:lpstr>
      <vt:lpstr>Consolas</vt:lpstr>
      <vt:lpstr>Open Sans</vt:lpstr>
      <vt:lpstr>Times New Roman</vt:lpstr>
      <vt:lpstr>Wingdings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Família Barros</dc:creator>
  <cp:lastModifiedBy>jesuinalamartine@hotmail.com</cp:lastModifiedBy>
  <cp:revision>230</cp:revision>
  <dcterms:created xsi:type="dcterms:W3CDTF">2020-10-15T12:29:11Z</dcterms:created>
  <dcterms:modified xsi:type="dcterms:W3CDTF">2021-03-25T13:56:26Z</dcterms:modified>
</cp:coreProperties>
</file>