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340" r:id="rId2"/>
    <p:sldId id="339" r:id="rId3"/>
    <p:sldId id="256" r:id="rId4"/>
    <p:sldId id="278" r:id="rId5"/>
    <p:sldId id="301" r:id="rId6"/>
    <p:sldId id="312" r:id="rId7"/>
    <p:sldId id="342" r:id="rId8"/>
    <p:sldId id="257" r:id="rId9"/>
    <p:sldId id="258" r:id="rId10"/>
    <p:sldId id="259" r:id="rId11"/>
    <p:sldId id="260" r:id="rId12"/>
    <p:sldId id="313" r:id="rId13"/>
    <p:sldId id="341" r:id="rId14"/>
    <p:sldId id="262" r:id="rId15"/>
    <p:sldId id="314" r:id="rId16"/>
    <p:sldId id="343" r:id="rId17"/>
    <p:sldId id="383" r:id="rId18"/>
    <p:sldId id="288" r:id="rId19"/>
    <p:sldId id="315" r:id="rId20"/>
    <p:sldId id="344" r:id="rId21"/>
    <p:sldId id="376" r:id="rId22"/>
    <p:sldId id="289" r:id="rId23"/>
    <p:sldId id="316" r:id="rId24"/>
    <p:sldId id="345" r:id="rId25"/>
    <p:sldId id="370" r:id="rId26"/>
    <p:sldId id="382" r:id="rId27"/>
    <p:sldId id="380" r:id="rId28"/>
    <p:sldId id="379" r:id="rId29"/>
    <p:sldId id="265" r:id="rId30"/>
    <p:sldId id="308" r:id="rId31"/>
    <p:sldId id="267" r:id="rId32"/>
    <p:sldId id="300" r:id="rId33"/>
    <p:sldId id="266" r:id="rId34"/>
    <p:sldId id="317" r:id="rId35"/>
    <p:sldId id="346" r:id="rId36"/>
    <p:sldId id="377" r:id="rId37"/>
    <p:sldId id="268" r:id="rId38"/>
    <p:sldId id="318" r:id="rId39"/>
    <p:sldId id="347" r:id="rId40"/>
    <p:sldId id="269" r:id="rId41"/>
    <p:sldId id="319" r:id="rId42"/>
    <p:sldId id="348" r:id="rId43"/>
    <p:sldId id="270" r:id="rId44"/>
    <p:sldId id="320" r:id="rId45"/>
    <p:sldId id="349" r:id="rId46"/>
    <p:sldId id="272" r:id="rId47"/>
    <p:sldId id="273" r:id="rId48"/>
    <p:sldId id="275" r:id="rId49"/>
    <p:sldId id="290" r:id="rId50"/>
    <p:sldId id="274" r:id="rId51"/>
    <p:sldId id="321" r:id="rId52"/>
    <p:sldId id="350" r:id="rId53"/>
    <p:sldId id="385" r:id="rId54"/>
    <p:sldId id="287" r:id="rId55"/>
    <p:sldId id="322" r:id="rId56"/>
    <p:sldId id="351" r:id="rId57"/>
    <p:sldId id="276" r:id="rId58"/>
    <p:sldId id="323" r:id="rId59"/>
    <p:sldId id="352" r:id="rId60"/>
    <p:sldId id="277" r:id="rId61"/>
    <p:sldId id="324" r:id="rId62"/>
    <p:sldId id="353" r:id="rId63"/>
    <p:sldId id="365" r:id="rId64"/>
    <p:sldId id="303" r:id="rId65"/>
    <p:sldId id="280" r:id="rId66"/>
    <p:sldId id="325" r:id="rId67"/>
    <p:sldId id="354" r:id="rId68"/>
    <p:sldId id="378" r:id="rId69"/>
    <p:sldId id="381" r:id="rId70"/>
    <p:sldId id="304" r:id="rId71"/>
    <p:sldId id="326" r:id="rId72"/>
    <p:sldId id="355" r:id="rId73"/>
    <p:sldId id="384" r:id="rId74"/>
    <p:sldId id="281" r:id="rId75"/>
    <p:sldId id="327" r:id="rId76"/>
    <p:sldId id="356" r:id="rId77"/>
    <p:sldId id="305" r:id="rId78"/>
    <p:sldId id="292" r:id="rId79"/>
    <p:sldId id="328" r:id="rId80"/>
    <p:sldId id="357" r:id="rId81"/>
    <p:sldId id="306" r:id="rId82"/>
    <p:sldId id="329" r:id="rId83"/>
    <p:sldId id="358" r:id="rId84"/>
    <p:sldId id="372" r:id="rId85"/>
    <p:sldId id="284" r:id="rId86"/>
    <p:sldId id="330" r:id="rId87"/>
    <p:sldId id="359" r:id="rId88"/>
    <p:sldId id="285" r:id="rId89"/>
    <p:sldId id="331" r:id="rId90"/>
    <p:sldId id="302" r:id="rId91"/>
    <p:sldId id="332" r:id="rId92"/>
    <p:sldId id="371" r:id="rId93"/>
    <p:sldId id="297" r:id="rId94"/>
    <p:sldId id="295" r:id="rId95"/>
    <p:sldId id="333" r:id="rId96"/>
    <p:sldId id="360" r:id="rId97"/>
    <p:sldId id="299" r:id="rId98"/>
    <p:sldId id="334" r:id="rId99"/>
    <p:sldId id="361" r:id="rId100"/>
    <p:sldId id="298" r:id="rId101"/>
    <p:sldId id="335" r:id="rId102"/>
    <p:sldId id="362" r:id="rId103"/>
    <p:sldId id="296" r:id="rId104"/>
    <p:sldId id="336" r:id="rId105"/>
    <p:sldId id="363" r:id="rId106"/>
    <p:sldId id="309" r:id="rId107"/>
    <p:sldId id="311" r:id="rId108"/>
    <p:sldId id="337" r:id="rId109"/>
    <p:sldId id="364" r:id="rId1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026" userDrawn="1">
          <p15:clr>
            <a:srgbClr val="A4A3A4"/>
          </p15:clr>
        </p15:guide>
        <p15:guide id="3" orient="horz" pos="4292" userDrawn="1">
          <p15:clr>
            <a:srgbClr val="A4A3A4"/>
          </p15:clr>
        </p15:guide>
        <p15:guide id="4" orient="horz" pos="2659" userDrawn="1">
          <p15:clr>
            <a:srgbClr val="A4A3A4"/>
          </p15:clr>
        </p15:guide>
        <p15:guide id="5" pos="46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A2E78"/>
    <a:srgbClr val="6CAAC6"/>
    <a:srgbClr val="A7CCDD"/>
    <a:srgbClr val="4086A6"/>
    <a:srgbClr val="CC9900"/>
    <a:srgbClr val="A71515"/>
    <a:srgbClr val="BF4D4D"/>
    <a:srgbClr val="9EC7DA"/>
    <a:srgbClr val="C0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82051" autoAdjust="0"/>
  </p:normalViewPr>
  <p:slideViewPr>
    <p:cSldViewPr showGuides="1">
      <p:cViewPr varScale="1">
        <p:scale>
          <a:sx n="52" d="100"/>
          <a:sy n="52" d="100"/>
        </p:scale>
        <p:origin x="1012" y="44"/>
      </p:cViewPr>
      <p:guideLst>
        <p:guide orient="horz" pos="4156"/>
        <p:guide pos="2026"/>
        <p:guide orient="horz" pos="4292"/>
        <p:guide orient="horz" pos="2659"/>
        <p:guide pos="461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288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4E13F86-9CBB-4FA1-960B-0997E5BA9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3ED11F-D5A6-4765-A54B-07AE35A50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EEB43-8907-40F7-992D-B254EDE267F4}" type="datetimeFigureOut">
              <a:rPr lang="pt-BR"/>
              <a:pPr>
                <a:defRPr/>
              </a:pPr>
              <a:t>12/12/2022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A10E3B-35A3-4364-833D-BD00DA6394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C59DBF-86DE-47B2-834F-C93C63D877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E58733-428B-4CCF-9099-CF8D10FC39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D261AC8-D642-4609-A6D6-0EFB6BDF4A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D9D747-7E45-4FA9-BD03-781D25B1B6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5395A8B-58DD-45E0-A1EA-12E7DA56C3DE}" type="datetimeFigureOut">
              <a:rPr lang="pt-BR"/>
              <a:pPr>
                <a:defRPr/>
              </a:pPr>
              <a:t>12/12/2022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DBC744FB-7EF9-4C96-B319-1246D9DFC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04BD8C8-F7E0-4D01-8A00-8F0EF828A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3CAD37-97A6-4BCC-B8CE-82686EDCEB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3583AB-AC6B-4EE9-8CD2-BF0409B50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985561B-E284-441F-830D-750B81162D3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3403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>
            <a:extLst>
              <a:ext uri="{FF2B5EF4-FFF2-40B4-BE49-F238E27FC236}">
                <a16:creationId xmlns:a16="http://schemas.microsoft.com/office/drawing/2014/main" id="{8AB55927-5FE3-4EBC-A39A-23A4DA6320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ço Reservado para Anotações 2">
            <a:extLst>
              <a:ext uri="{FF2B5EF4-FFF2-40B4-BE49-F238E27FC236}">
                <a16:creationId xmlns:a16="http://schemas.microsoft.com/office/drawing/2014/main" id="{9F928BAD-92EE-46EB-8D51-B87145C4B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:a16="http://schemas.microsoft.com/office/drawing/2014/main" id="{E9C381A9-E02F-4709-BF98-4C70740E55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3E2FB-9F6E-42DC-8E6F-50D96AF4D927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>
            <a:extLst>
              <a:ext uri="{FF2B5EF4-FFF2-40B4-BE49-F238E27FC236}">
                <a16:creationId xmlns:a16="http://schemas.microsoft.com/office/drawing/2014/main" id="{C349A4D4-5C4F-44B6-83D0-843AB1EB0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>
            <a:extLst>
              <a:ext uri="{FF2B5EF4-FFF2-40B4-BE49-F238E27FC236}">
                <a16:creationId xmlns:a16="http://schemas.microsoft.com/office/drawing/2014/main" id="{39CABDB6-D6FB-442D-A9D0-A0F7C65B8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31748" name="Espaço Reservado para Número de Slide 3">
            <a:extLst>
              <a:ext uri="{FF2B5EF4-FFF2-40B4-BE49-F238E27FC236}">
                <a16:creationId xmlns:a16="http://schemas.microsoft.com/office/drawing/2014/main" id="{D908D268-654C-4B2C-8091-CFDD4E1F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9B6059-6018-46E0-B39A-0514F8EC7617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7336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>
            <a:extLst>
              <a:ext uri="{FF2B5EF4-FFF2-40B4-BE49-F238E27FC236}">
                <a16:creationId xmlns:a16="http://schemas.microsoft.com/office/drawing/2014/main" id="{8813D094-8684-41B7-8CDC-137273217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>
            <a:extLst>
              <a:ext uri="{FF2B5EF4-FFF2-40B4-BE49-F238E27FC236}">
                <a16:creationId xmlns:a16="http://schemas.microsoft.com/office/drawing/2014/main" id="{8E4EE70D-600C-4D9C-8872-279CB1D09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33796" name="Espaço Reservado para Número de Slide 3">
            <a:extLst>
              <a:ext uri="{FF2B5EF4-FFF2-40B4-BE49-F238E27FC236}">
                <a16:creationId xmlns:a16="http://schemas.microsoft.com/office/drawing/2014/main" id="{F6765201-F68E-414A-A092-6C1E95C7E1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24306C-29FB-4046-8B1B-EB37DB507F60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313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6542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>
            <a:extLst>
              <a:ext uri="{FF2B5EF4-FFF2-40B4-BE49-F238E27FC236}">
                <a16:creationId xmlns:a16="http://schemas.microsoft.com/office/drawing/2014/main" id="{19187E4F-8000-409E-9F7D-57D04B4BE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>
            <a:extLst>
              <a:ext uri="{FF2B5EF4-FFF2-40B4-BE49-F238E27FC236}">
                <a16:creationId xmlns:a16="http://schemas.microsoft.com/office/drawing/2014/main" id="{917AB2AC-B2A4-4F30-B9F2-37CF4334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37892" name="Espaço Reservado para Número de Slide 3">
            <a:extLst>
              <a:ext uri="{FF2B5EF4-FFF2-40B4-BE49-F238E27FC236}">
                <a16:creationId xmlns:a16="http://schemas.microsoft.com/office/drawing/2014/main" id="{DC0CC0AF-58FE-43C3-917C-507D7136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D170A6-A167-4ACC-8002-1AEDCB8A4224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9305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6931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0858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:a16="http://schemas.microsoft.com/office/drawing/2014/main" id="{8B67B490-F940-4583-8D48-2B3AA150F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>
            <a:extLst>
              <a:ext uri="{FF2B5EF4-FFF2-40B4-BE49-F238E27FC236}">
                <a16:creationId xmlns:a16="http://schemas.microsoft.com/office/drawing/2014/main" id="{9F95943E-892A-43A4-8B79-10CA7C0C0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41988" name="Espaço Reservado para Número de Slide 3">
            <a:extLst>
              <a:ext uri="{FF2B5EF4-FFF2-40B4-BE49-F238E27FC236}">
                <a16:creationId xmlns:a16="http://schemas.microsoft.com/office/drawing/2014/main" id="{9A532515-F188-4C40-B04C-FF00490A5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E82130-DCD8-40C1-9B25-9F7BC2186569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988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>
            <a:extLst>
              <a:ext uri="{FF2B5EF4-FFF2-40B4-BE49-F238E27FC236}">
                <a16:creationId xmlns:a16="http://schemas.microsoft.com/office/drawing/2014/main" id="{6DB25746-1B87-4490-AD65-87DC58366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>
            <a:extLst>
              <a:ext uri="{FF2B5EF4-FFF2-40B4-BE49-F238E27FC236}">
                <a16:creationId xmlns:a16="http://schemas.microsoft.com/office/drawing/2014/main" id="{01B6CB8E-065B-4A54-A7C5-484FD4AD3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18436" name="Espaço Reservado para Número de Slide 3">
            <a:extLst>
              <a:ext uri="{FF2B5EF4-FFF2-40B4-BE49-F238E27FC236}">
                <a16:creationId xmlns:a16="http://schemas.microsoft.com/office/drawing/2014/main" id="{227C4D03-0EFC-41CD-8C73-CF9A827D21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769408-368B-40E2-B788-024126714F9C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3458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093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id="{E2462CC5-1B33-4DCC-99C7-68A355A29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id="{45C46BB2-5CD5-49CB-96FC-5149E8329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u="sng" dirty="0"/>
          </a:p>
        </p:txBody>
      </p:sp>
      <p:sp>
        <p:nvSpPr>
          <p:cNvPr id="46084" name="Espaço Reservado para Número de Slide 3">
            <a:extLst>
              <a:ext uri="{FF2B5EF4-FFF2-40B4-BE49-F238E27FC236}">
                <a16:creationId xmlns:a16="http://schemas.microsoft.com/office/drawing/2014/main" id="{F1D18A12-4609-409D-9A45-9F00E4CFC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9FD047-9714-4AB1-A106-EE53696957BF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693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2797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837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426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:a16="http://schemas.microsoft.com/office/drawing/2014/main" id="{84353A2A-6D35-4D4B-BB88-FF6D47E810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>
            <a:extLst>
              <a:ext uri="{FF2B5EF4-FFF2-40B4-BE49-F238E27FC236}">
                <a16:creationId xmlns:a16="http://schemas.microsoft.com/office/drawing/2014/main" id="{8CDC570C-CF07-4942-90C3-2B3935E23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0180" name="Espaço Reservado para Número de Slide 3">
            <a:extLst>
              <a:ext uri="{FF2B5EF4-FFF2-40B4-BE49-F238E27FC236}">
                <a16:creationId xmlns:a16="http://schemas.microsoft.com/office/drawing/2014/main" id="{A11A6A09-68F9-435F-B2A4-762702C83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B4996-3022-492B-8165-6832018D0BFC}" type="slidenum">
              <a:rPr lang="pt-BR" altLang="pt-BR" smtClean="0"/>
              <a:pPr/>
              <a:t>29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id="{135261DD-4C0C-4367-B152-2D2F811FD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id="{959B4184-6227-498B-99E6-441F66646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2228" name="Espaço Reservado para Número de Slide 3">
            <a:extLst>
              <a:ext uri="{FF2B5EF4-FFF2-40B4-BE49-F238E27FC236}">
                <a16:creationId xmlns:a16="http://schemas.microsoft.com/office/drawing/2014/main" id="{8F36780E-F3C7-45E2-8E83-B3B45CF85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4A4A99-448E-477F-9AC9-46B56870A728}" type="slidenum">
              <a:rPr lang="pt-BR" altLang="pt-BR" smtClean="0"/>
              <a:pPr/>
              <a:t>30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>
            <a:extLst>
              <a:ext uri="{FF2B5EF4-FFF2-40B4-BE49-F238E27FC236}">
                <a16:creationId xmlns:a16="http://schemas.microsoft.com/office/drawing/2014/main" id="{838B9D83-DB85-4CEE-B93C-7A34BA9DE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>
            <a:extLst>
              <a:ext uri="{FF2B5EF4-FFF2-40B4-BE49-F238E27FC236}">
                <a16:creationId xmlns:a16="http://schemas.microsoft.com/office/drawing/2014/main" id="{9F640C92-1B6B-4D8F-A528-C3652438B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4276" name="Espaço Reservado para Número de Slide 3">
            <a:extLst>
              <a:ext uri="{FF2B5EF4-FFF2-40B4-BE49-F238E27FC236}">
                <a16:creationId xmlns:a16="http://schemas.microsoft.com/office/drawing/2014/main" id="{7E4F97B6-8B85-4D90-868C-E5EA57D97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46DD01-841E-4F27-ACBA-5CE755D3A787}" type="slidenum">
              <a:rPr lang="pt-BR" altLang="pt-BR" smtClean="0"/>
              <a:pPr/>
              <a:t>31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>
            <a:extLst>
              <a:ext uri="{FF2B5EF4-FFF2-40B4-BE49-F238E27FC236}">
                <a16:creationId xmlns:a16="http://schemas.microsoft.com/office/drawing/2014/main" id="{AA14B33F-73FB-4DFA-B0CF-02DD31B56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>
            <a:extLst>
              <a:ext uri="{FF2B5EF4-FFF2-40B4-BE49-F238E27FC236}">
                <a16:creationId xmlns:a16="http://schemas.microsoft.com/office/drawing/2014/main" id="{6DB0E55F-0A51-48A8-9591-43B873CFE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/>
              <a:t> </a:t>
            </a:r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:a16="http://schemas.microsoft.com/office/drawing/2014/main" id="{60AD8916-EA1C-4893-8FCD-CD55E48DA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9E54FE-D95D-4B6D-83DA-FEE51FE3C69F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>
            <a:extLst>
              <a:ext uri="{FF2B5EF4-FFF2-40B4-BE49-F238E27FC236}">
                <a16:creationId xmlns:a16="http://schemas.microsoft.com/office/drawing/2014/main" id="{77D85223-64B1-4805-BB9E-26948EBCA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>
            <a:extLst>
              <a:ext uri="{FF2B5EF4-FFF2-40B4-BE49-F238E27FC236}">
                <a16:creationId xmlns:a16="http://schemas.microsoft.com/office/drawing/2014/main" id="{BC1BBAB2-0409-43D0-A43B-7807A2DA7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6324" name="Espaço Reservado para Número de Slide 3">
            <a:extLst>
              <a:ext uri="{FF2B5EF4-FFF2-40B4-BE49-F238E27FC236}">
                <a16:creationId xmlns:a16="http://schemas.microsoft.com/office/drawing/2014/main" id="{7E82A2E0-9BB6-4B3F-B94D-67ED09A05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809851-1E4C-4626-9BC0-4D3BD83C5A66}" type="slidenum">
              <a:rPr lang="pt-BR" altLang="pt-BR" smtClean="0"/>
              <a:pPr/>
              <a:t>32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0432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3279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3624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0046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3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5664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7796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2133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563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D935C154-7CF6-4A78-8F04-57EDCC92CE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071EFD6E-2C40-4E19-8FB8-92EC7A450B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/>
              <a:t> </a:t>
            </a:r>
            <a:endParaRPr lang="pt-BR" dirty="0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BC1063E6-DCDF-40FF-89D7-4C5838F95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832258-2988-4EB2-BD79-2895DC9A69CE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2820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6982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45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3950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>
            <a:extLst>
              <a:ext uri="{FF2B5EF4-FFF2-40B4-BE49-F238E27FC236}">
                <a16:creationId xmlns:a16="http://schemas.microsoft.com/office/drawing/2014/main" id="{D34A370E-14DC-4BF5-A163-4E8EBFCD9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>
            <a:extLst>
              <a:ext uri="{FF2B5EF4-FFF2-40B4-BE49-F238E27FC236}">
                <a16:creationId xmlns:a16="http://schemas.microsoft.com/office/drawing/2014/main" id="{18DEAC73-0B11-4574-BDC9-2DD7ACA41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70660" name="Espaço Reservado para Número de Slide 3">
            <a:extLst>
              <a:ext uri="{FF2B5EF4-FFF2-40B4-BE49-F238E27FC236}">
                <a16:creationId xmlns:a16="http://schemas.microsoft.com/office/drawing/2014/main" id="{0BB8D467-B23A-4C2B-87C9-1FFF3799D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0E0A4F-D3F1-4041-A621-7084C94DF871}" type="slidenum">
              <a:rPr lang="pt-BR" altLang="pt-BR" smtClean="0"/>
              <a:pPr/>
              <a:t>46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>
            <a:extLst>
              <a:ext uri="{FF2B5EF4-FFF2-40B4-BE49-F238E27FC236}">
                <a16:creationId xmlns:a16="http://schemas.microsoft.com/office/drawing/2014/main" id="{66262365-6D97-413A-B478-AF3BFB96A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>
            <a:extLst>
              <a:ext uri="{FF2B5EF4-FFF2-40B4-BE49-F238E27FC236}">
                <a16:creationId xmlns:a16="http://schemas.microsoft.com/office/drawing/2014/main" id="{42B71364-D2A5-4B75-B8DF-FC8C9C62E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72708" name="Espaço Reservado para Número de Slide 3">
            <a:extLst>
              <a:ext uri="{FF2B5EF4-FFF2-40B4-BE49-F238E27FC236}">
                <a16:creationId xmlns:a16="http://schemas.microsoft.com/office/drawing/2014/main" id="{1CCDBF56-4F77-4A41-9B08-AF36A3162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86698A-C465-4AD2-96C5-E75501F06915}" type="slidenum">
              <a:rPr lang="pt-BR" altLang="pt-BR" smtClean="0"/>
              <a:pPr/>
              <a:t>47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>
            <a:extLst>
              <a:ext uri="{FF2B5EF4-FFF2-40B4-BE49-F238E27FC236}">
                <a16:creationId xmlns:a16="http://schemas.microsoft.com/office/drawing/2014/main" id="{60C234A6-F3F5-4119-83DD-13DF33A20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>
            <a:extLst>
              <a:ext uri="{FF2B5EF4-FFF2-40B4-BE49-F238E27FC236}">
                <a16:creationId xmlns:a16="http://schemas.microsoft.com/office/drawing/2014/main" id="{E8717C19-9FB3-4A87-8B50-A1AD6EA7E5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74756" name="Espaço Reservado para Número de Slide 3">
            <a:extLst>
              <a:ext uri="{FF2B5EF4-FFF2-40B4-BE49-F238E27FC236}">
                <a16:creationId xmlns:a16="http://schemas.microsoft.com/office/drawing/2014/main" id="{846C6307-E30C-4807-AC0B-8E63F2DBA0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D26331-1364-4ABF-BEA0-91F6D55BE85C}" type="slidenum">
              <a:rPr lang="pt-BR" altLang="pt-BR" smtClean="0"/>
              <a:pPr/>
              <a:t>48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>
            <a:extLst>
              <a:ext uri="{FF2B5EF4-FFF2-40B4-BE49-F238E27FC236}">
                <a16:creationId xmlns:a16="http://schemas.microsoft.com/office/drawing/2014/main" id="{776D0A4D-361B-43DF-9002-547CCB71C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>
            <a:extLst>
              <a:ext uri="{FF2B5EF4-FFF2-40B4-BE49-F238E27FC236}">
                <a16:creationId xmlns:a16="http://schemas.microsoft.com/office/drawing/2014/main" id="{96131FA7-0728-4C79-8C24-AC86EDA95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76804" name="Espaço Reservado para Número de Slide 3">
            <a:extLst>
              <a:ext uri="{FF2B5EF4-FFF2-40B4-BE49-F238E27FC236}">
                <a16:creationId xmlns:a16="http://schemas.microsoft.com/office/drawing/2014/main" id="{7AED7112-775B-48CF-A1B0-7E37651DA2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5F8D43-94C5-41B4-B97A-4580A8960BEC}" type="slidenum">
              <a:rPr lang="pt-BR" altLang="pt-BR" smtClean="0"/>
              <a:pPr/>
              <a:t>49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1831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76064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674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6658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73073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77687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6995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15866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73451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59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32397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60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024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61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45294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62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05270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>
            <a:extLst>
              <a:ext uri="{FF2B5EF4-FFF2-40B4-BE49-F238E27FC236}">
                <a16:creationId xmlns:a16="http://schemas.microsoft.com/office/drawing/2014/main" id="{526FFD70-8E75-457A-96AF-DF8ED8C43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>
            <a:extLst>
              <a:ext uri="{FF2B5EF4-FFF2-40B4-BE49-F238E27FC236}">
                <a16:creationId xmlns:a16="http://schemas.microsoft.com/office/drawing/2014/main" id="{A287E4C7-443D-4C26-ADE0-0A3CD334D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u="sng" dirty="0"/>
          </a:p>
        </p:txBody>
      </p:sp>
      <p:sp>
        <p:nvSpPr>
          <p:cNvPr id="91140" name="Espaço Reservado para Número de Slide 3">
            <a:extLst>
              <a:ext uri="{FF2B5EF4-FFF2-40B4-BE49-F238E27FC236}">
                <a16:creationId xmlns:a16="http://schemas.microsoft.com/office/drawing/2014/main" id="{16AF8749-1BBA-413B-A68A-BEA85E7B9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CBD423-3824-4E6E-9166-B64F46C5F973}" type="slidenum">
              <a:rPr lang="pt-BR" altLang="pt-BR" smtClean="0"/>
              <a:pPr/>
              <a:t>63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75644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>
            <a:extLst>
              <a:ext uri="{FF2B5EF4-FFF2-40B4-BE49-F238E27FC236}">
                <a16:creationId xmlns:a16="http://schemas.microsoft.com/office/drawing/2014/main" id="{ED1E29B5-7629-44B9-A067-0DC8AF338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>
            <a:extLst>
              <a:ext uri="{FF2B5EF4-FFF2-40B4-BE49-F238E27FC236}">
                <a16:creationId xmlns:a16="http://schemas.microsoft.com/office/drawing/2014/main" id="{5446CCE7-54C4-40BD-AE86-856E05DE6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93188" name="Espaço Reservado para Número de Slide 3">
            <a:extLst>
              <a:ext uri="{FF2B5EF4-FFF2-40B4-BE49-F238E27FC236}">
                <a16:creationId xmlns:a16="http://schemas.microsoft.com/office/drawing/2014/main" id="{94893C8D-69A1-4528-97B4-317BC1295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BB767-E662-48D4-963B-81A0BA316F20}" type="slidenum">
              <a:rPr lang="pt-BR" altLang="pt-BR" smtClean="0"/>
              <a:pPr/>
              <a:t>64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>
            <a:extLst>
              <a:ext uri="{FF2B5EF4-FFF2-40B4-BE49-F238E27FC236}">
                <a16:creationId xmlns:a16="http://schemas.microsoft.com/office/drawing/2014/main" id="{55C8828F-7327-47D5-A26D-F513D9FD0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ço Reservado para Anotações 2">
            <a:extLst>
              <a:ext uri="{FF2B5EF4-FFF2-40B4-BE49-F238E27FC236}">
                <a16:creationId xmlns:a16="http://schemas.microsoft.com/office/drawing/2014/main" id="{B09395C4-E29A-4A1C-BD5B-B01AA25F2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95236" name="Espaço Reservado para Número de Slide 3">
            <a:extLst>
              <a:ext uri="{FF2B5EF4-FFF2-40B4-BE49-F238E27FC236}">
                <a16:creationId xmlns:a16="http://schemas.microsoft.com/office/drawing/2014/main" id="{B56BAA3A-41AF-4CEB-9D30-57CA88399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9AFAE4-E064-41B2-A2C8-29E24BC96C6F}" type="slidenum">
              <a:rPr lang="pt-BR" altLang="pt-BR" smtClean="0"/>
              <a:pPr/>
              <a:t>65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ço Reservado para Imagem de Slide 1">
            <a:extLst>
              <a:ext uri="{FF2B5EF4-FFF2-40B4-BE49-F238E27FC236}">
                <a16:creationId xmlns:a16="http://schemas.microsoft.com/office/drawing/2014/main" id="{1C473D55-B7AB-46C0-8424-E221422CBB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ço Reservado para Anotações 2">
            <a:extLst>
              <a:ext uri="{FF2B5EF4-FFF2-40B4-BE49-F238E27FC236}">
                <a16:creationId xmlns:a16="http://schemas.microsoft.com/office/drawing/2014/main" id="{0FE35B56-3CC8-488E-AC67-79FF8462F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97284" name="Espaço Reservado para Número de Slide 3">
            <a:extLst>
              <a:ext uri="{FF2B5EF4-FFF2-40B4-BE49-F238E27FC236}">
                <a16:creationId xmlns:a16="http://schemas.microsoft.com/office/drawing/2014/main" id="{C648AB2F-8059-488C-AFEA-0CD753B61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1DA048-2706-4828-BD99-FA647BE25F74}" type="slidenum">
              <a:rPr lang="pt-BR" altLang="pt-BR" smtClean="0"/>
              <a:pPr/>
              <a:t>66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67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15506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>
            <a:extLst>
              <a:ext uri="{FF2B5EF4-FFF2-40B4-BE49-F238E27FC236}">
                <a16:creationId xmlns:a16="http://schemas.microsoft.com/office/drawing/2014/main" id="{EA191D5F-4427-4967-8668-D8213A95B8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>
            <a:extLst>
              <a:ext uri="{FF2B5EF4-FFF2-40B4-BE49-F238E27FC236}">
                <a16:creationId xmlns:a16="http://schemas.microsoft.com/office/drawing/2014/main" id="{6A977392-2EA3-456D-9985-71B02BD10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00356" name="Espaço Reservado para Número de Slide 3">
            <a:extLst>
              <a:ext uri="{FF2B5EF4-FFF2-40B4-BE49-F238E27FC236}">
                <a16:creationId xmlns:a16="http://schemas.microsoft.com/office/drawing/2014/main" id="{E18738CE-3F6C-4040-ABBE-472E6FA30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881E7A-A0E9-4D96-9AC6-1A54A1D738FB}" type="slidenum">
              <a:rPr lang="pt-BR" altLang="pt-BR" smtClean="0"/>
              <a:pPr/>
              <a:t>70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68950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65978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>
            <a:extLst>
              <a:ext uri="{FF2B5EF4-FFF2-40B4-BE49-F238E27FC236}">
                <a16:creationId xmlns:a16="http://schemas.microsoft.com/office/drawing/2014/main" id="{A12D7F02-4927-4532-BB2F-C1D9D7EFB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>
            <a:extLst>
              <a:ext uri="{FF2B5EF4-FFF2-40B4-BE49-F238E27FC236}">
                <a16:creationId xmlns:a16="http://schemas.microsoft.com/office/drawing/2014/main" id="{4B62F735-D11A-456F-A0A3-8AF98F335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04452" name="Espaço Reservado para Número de Slide 3">
            <a:extLst>
              <a:ext uri="{FF2B5EF4-FFF2-40B4-BE49-F238E27FC236}">
                <a16:creationId xmlns:a16="http://schemas.microsoft.com/office/drawing/2014/main" id="{D8038660-B0B8-4318-B7EB-A1903D26F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252BC1-B872-46A5-8A9C-4D481CF4FD22}" type="slidenum">
              <a:rPr lang="pt-BR" altLang="pt-BR" smtClean="0"/>
              <a:pPr/>
              <a:t>74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22383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914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40307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>
            <a:extLst>
              <a:ext uri="{FF2B5EF4-FFF2-40B4-BE49-F238E27FC236}">
                <a16:creationId xmlns:a16="http://schemas.microsoft.com/office/drawing/2014/main" id="{63529F67-A565-4064-BBE9-7C82444F5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ço Reservado para Anotações 2">
            <a:extLst>
              <a:ext uri="{FF2B5EF4-FFF2-40B4-BE49-F238E27FC236}">
                <a16:creationId xmlns:a16="http://schemas.microsoft.com/office/drawing/2014/main" id="{C21EBFAE-96ED-4460-9604-320465646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08548" name="Espaço Reservado para Número de Slide 3">
            <a:extLst>
              <a:ext uri="{FF2B5EF4-FFF2-40B4-BE49-F238E27FC236}">
                <a16:creationId xmlns:a16="http://schemas.microsoft.com/office/drawing/2014/main" id="{7C34E528-3257-4058-9B61-4713380C8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93AE2C-87DE-4F5D-B21F-0DDA7182727F}" type="slidenum">
              <a:rPr lang="pt-BR" altLang="pt-BR" smtClean="0"/>
              <a:pPr/>
              <a:t>77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>
            <a:extLst>
              <a:ext uri="{FF2B5EF4-FFF2-40B4-BE49-F238E27FC236}">
                <a16:creationId xmlns:a16="http://schemas.microsoft.com/office/drawing/2014/main" id="{A0393BEB-C899-4C4E-A716-7ADE548D8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ço Reservado para Anotações 2">
            <a:extLst>
              <a:ext uri="{FF2B5EF4-FFF2-40B4-BE49-F238E27FC236}">
                <a16:creationId xmlns:a16="http://schemas.microsoft.com/office/drawing/2014/main" id="{410477C5-A349-44D0-8B3D-460D1B9B8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110596" name="Espaço Reservado para Número de Slide 3">
            <a:extLst>
              <a:ext uri="{FF2B5EF4-FFF2-40B4-BE49-F238E27FC236}">
                <a16:creationId xmlns:a16="http://schemas.microsoft.com/office/drawing/2014/main" id="{75F952EB-C4E5-40EF-A4D0-758033C1E6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9E8AB8-503A-4020-BC0B-6347CFB6CA96}" type="slidenum">
              <a:rPr lang="pt-BR" altLang="pt-BR" smtClean="0"/>
              <a:pPr/>
              <a:t>78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79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50662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05357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6196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>
            <a:extLst>
              <a:ext uri="{FF2B5EF4-FFF2-40B4-BE49-F238E27FC236}">
                <a16:creationId xmlns:a16="http://schemas.microsoft.com/office/drawing/2014/main" id="{1C613F51-0F96-4D01-AC76-45817F09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Espaço Reservado para Anotações 2">
            <a:extLst>
              <a:ext uri="{FF2B5EF4-FFF2-40B4-BE49-F238E27FC236}">
                <a16:creationId xmlns:a16="http://schemas.microsoft.com/office/drawing/2014/main" id="{ED97E667-9827-406B-B130-85256A023D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  <p:sp>
        <p:nvSpPr>
          <p:cNvPr id="115716" name="Espaço Reservado para Número de Slide 3">
            <a:extLst>
              <a:ext uri="{FF2B5EF4-FFF2-40B4-BE49-F238E27FC236}">
                <a16:creationId xmlns:a16="http://schemas.microsoft.com/office/drawing/2014/main" id="{1AF92B75-4528-44BB-86FC-15B4A7C8E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C2089C-03A4-4EFA-8237-FB22A1B9EFE9}" type="slidenum">
              <a:rPr lang="pt-BR" altLang="pt-BR" smtClean="0"/>
              <a:pPr/>
              <a:t>82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07740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>
            <a:extLst>
              <a:ext uri="{FF2B5EF4-FFF2-40B4-BE49-F238E27FC236}">
                <a16:creationId xmlns:a16="http://schemas.microsoft.com/office/drawing/2014/main" id="{A2C7BC11-4A4C-415E-8F8F-A649D6C818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>
            <a:extLst>
              <a:ext uri="{FF2B5EF4-FFF2-40B4-BE49-F238E27FC236}">
                <a16:creationId xmlns:a16="http://schemas.microsoft.com/office/drawing/2014/main" id="{834B07AE-B0B7-4548-AAB0-740D3EF93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30647C"/>
              </a:solidFill>
            </a:endParaRPr>
          </a:p>
        </p:txBody>
      </p:sp>
      <p:sp>
        <p:nvSpPr>
          <p:cNvPr id="27652" name="Espaço Reservado para Número de Slide 3">
            <a:extLst>
              <a:ext uri="{FF2B5EF4-FFF2-40B4-BE49-F238E27FC236}">
                <a16:creationId xmlns:a16="http://schemas.microsoft.com/office/drawing/2014/main" id="{0314CFD0-E3AE-4908-A7C6-6D0963626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C0886-AF83-4C5F-B091-46952AA31416}" type="slidenum">
              <a:rPr lang="pt-BR" altLang="pt-BR" smtClean="0"/>
              <a:pPr/>
              <a:t>84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9695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Imagem de Slide 1">
            <a:extLst>
              <a:ext uri="{FF2B5EF4-FFF2-40B4-BE49-F238E27FC236}">
                <a16:creationId xmlns:a16="http://schemas.microsoft.com/office/drawing/2014/main" id="{6854FB0B-462E-4D87-ABF3-8C918EC66D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Espaço Reservado para Anotações 2">
            <a:extLst>
              <a:ext uri="{FF2B5EF4-FFF2-40B4-BE49-F238E27FC236}">
                <a16:creationId xmlns:a16="http://schemas.microsoft.com/office/drawing/2014/main" id="{4F600180-4FFC-44D2-A4D8-1FFB7BDA6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20836" name="Espaço Reservado para Número de Slide 3">
            <a:extLst>
              <a:ext uri="{FF2B5EF4-FFF2-40B4-BE49-F238E27FC236}">
                <a16:creationId xmlns:a16="http://schemas.microsoft.com/office/drawing/2014/main" id="{E3AD714C-D5F4-494A-8A4B-E0C0C3003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5291CE-AA7E-45F1-A308-E2AE421F1184}" type="slidenum">
              <a:rPr lang="pt-BR" altLang="pt-BR" smtClean="0"/>
              <a:pPr/>
              <a:t>85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429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>
            <a:extLst>
              <a:ext uri="{FF2B5EF4-FFF2-40B4-BE49-F238E27FC236}">
                <a16:creationId xmlns:a16="http://schemas.microsoft.com/office/drawing/2014/main" id="{A2C7BC11-4A4C-415E-8F8F-A649D6C818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>
            <a:extLst>
              <a:ext uri="{FF2B5EF4-FFF2-40B4-BE49-F238E27FC236}">
                <a16:creationId xmlns:a16="http://schemas.microsoft.com/office/drawing/2014/main" id="{834B07AE-B0B7-4548-AAB0-740D3EF93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30647C"/>
              </a:solidFill>
            </a:endParaRPr>
          </a:p>
        </p:txBody>
      </p:sp>
      <p:sp>
        <p:nvSpPr>
          <p:cNvPr id="27652" name="Espaço Reservado para Número de Slide 3">
            <a:extLst>
              <a:ext uri="{FF2B5EF4-FFF2-40B4-BE49-F238E27FC236}">
                <a16:creationId xmlns:a16="http://schemas.microsoft.com/office/drawing/2014/main" id="{0314CFD0-E3AE-4908-A7C6-6D0963626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C0886-AF83-4C5F-B091-46952AA31416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95336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ço Reservado para Imagem de Slide 1">
            <a:extLst>
              <a:ext uri="{FF2B5EF4-FFF2-40B4-BE49-F238E27FC236}">
                <a16:creationId xmlns:a16="http://schemas.microsoft.com/office/drawing/2014/main" id="{05FC3EC9-FDA7-42C2-B4D9-1CAF4AAD1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Espaço Reservado para Anotações 2">
            <a:extLst>
              <a:ext uri="{FF2B5EF4-FFF2-40B4-BE49-F238E27FC236}">
                <a16:creationId xmlns:a16="http://schemas.microsoft.com/office/drawing/2014/main" id="{37A85580-D1D9-4D60-AE21-CB4CE7268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24932" name="Espaço Reservado para Número de Slide 3">
            <a:extLst>
              <a:ext uri="{FF2B5EF4-FFF2-40B4-BE49-F238E27FC236}">
                <a16:creationId xmlns:a16="http://schemas.microsoft.com/office/drawing/2014/main" id="{923BB490-EC34-4E38-93DA-1C720A877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01B5AB-3FC3-4719-B0EC-170451AC16C5}" type="slidenum">
              <a:rPr lang="pt-BR" altLang="pt-BR" smtClean="0"/>
              <a:pPr/>
              <a:t>88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89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70916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0151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80253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>
            <a:extLst>
              <a:ext uri="{FF2B5EF4-FFF2-40B4-BE49-F238E27FC236}">
                <a16:creationId xmlns:a16="http://schemas.microsoft.com/office/drawing/2014/main" id="{A2C7BC11-4A4C-415E-8F8F-A649D6C818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>
            <a:extLst>
              <a:ext uri="{FF2B5EF4-FFF2-40B4-BE49-F238E27FC236}">
                <a16:creationId xmlns:a16="http://schemas.microsoft.com/office/drawing/2014/main" id="{834B07AE-B0B7-4548-AAB0-740D3EF93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30647C"/>
              </a:solidFill>
            </a:endParaRPr>
          </a:p>
        </p:txBody>
      </p:sp>
      <p:sp>
        <p:nvSpPr>
          <p:cNvPr id="27652" name="Espaço Reservado para Número de Slide 3">
            <a:extLst>
              <a:ext uri="{FF2B5EF4-FFF2-40B4-BE49-F238E27FC236}">
                <a16:creationId xmlns:a16="http://schemas.microsoft.com/office/drawing/2014/main" id="{0314CFD0-E3AE-4908-A7C6-6D0963626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C0886-AF83-4C5F-B091-46952AA31416}" type="slidenum">
              <a:rPr lang="pt-BR" altLang="pt-BR" smtClean="0"/>
              <a:pPr/>
              <a:t>92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9738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ço Reservado para Imagem de Slide 1">
            <a:extLst>
              <a:ext uri="{FF2B5EF4-FFF2-40B4-BE49-F238E27FC236}">
                <a16:creationId xmlns:a16="http://schemas.microsoft.com/office/drawing/2014/main" id="{5ADC2A27-58A7-434C-9584-4AAAD289C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Espaço Reservado para Anotações 2">
            <a:extLst>
              <a:ext uri="{FF2B5EF4-FFF2-40B4-BE49-F238E27FC236}">
                <a16:creationId xmlns:a16="http://schemas.microsoft.com/office/drawing/2014/main" id="{E98F206A-BE47-406C-A807-B66A65D22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32100" name="Espaço Reservado para Número de Slide 3">
            <a:extLst>
              <a:ext uri="{FF2B5EF4-FFF2-40B4-BE49-F238E27FC236}">
                <a16:creationId xmlns:a16="http://schemas.microsoft.com/office/drawing/2014/main" id="{42C03CE8-A879-4085-86D6-798B4B530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63A01D-C76D-4A81-BC64-C1E3D70D73C6}" type="slidenum">
              <a:rPr lang="pt-BR" altLang="pt-BR" smtClean="0"/>
              <a:pPr/>
              <a:t>93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90268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26768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463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>
            <a:extLst>
              <a:ext uri="{FF2B5EF4-FFF2-40B4-BE49-F238E27FC236}">
                <a16:creationId xmlns:a16="http://schemas.microsoft.com/office/drawing/2014/main" id="{41C93F9A-6206-40E4-A21B-888790816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>
            <a:extLst>
              <a:ext uri="{FF2B5EF4-FFF2-40B4-BE49-F238E27FC236}">
                <a16:creationId xmlns:a16="http://schemas.microsoft.com/office/drawing/2014/main" id="{BBABB20C-1D03-402B-BD0D-750D85934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29700" name="Espaço Reservado para Número de Slide 3">
            <a:extLst>
              <a:ext uri="{FF2B5EF4-FFF2-40B4-BE49-F238E27FC236}">
                <a16:creationId xmlns:a16="http://schemas.microsoft.com/office/drawing/2014/main" id="{A3D55E96-4B8F-4F76-8F85-6C6AB5D63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E523C2-37A9-4A89-8C3A-9C0403D99D4D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31129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62687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99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41375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48269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272486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69101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305419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561B-E284-441F-830D-750B81162D3B}" type="slidenum">
              <a:rPr lang="pt-BR" altLang="pt-BR" smtClean="0"/>
              <a:pPr>
                <a:defRPr/>
              </a:pPr>
              <a:t>104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57531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ço Reservado para Imagem de Slide 1">
            <a:extLst>
              <a:ext uri="{FF2B5EF4-FFF2-40B4-BE49-F238E27FC236}">
                <a16:creationId xmlns:a16="http://schemas.microsoft.com/office/drawing/2014/main" id="{E7C29AD6-A3DD-464F-8B4F-DE536F08C8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Espaço Reservado para Anotações 2">
            <a:extLst>
              <a:ext uri="{FF2B5EF4-FFF2-40B4-BE49-F238E27FC236}">
                <a16:creationId xmlns:a16="http://schemas.microsoft.com/office/drawing/2014/main" id="{A1B4131C-C860-49E1-ABF3-FC626388ED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46436" name="Espaço Reservado para Número de Slide 3">
            <a:extLst>
              <a:ext uri="{FF2B5EF4-FFF2-40B4-BE49-F238E27FC236}">
                <a16:creationId xmlns:a16="http://schemas.microsoft.com/office/drawing/2014/main" id="{945A4658-0EC9-4662-8F61-CB135D092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197185-237F-417F-A18E-D52277F4F0D1}" type="slidenum">
              <a:rPr lang="pt-BR" altLang="pt-BR" smtClean="0"/>
              <a:pPr/>
              <a:t>106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ço Reservado para Imagem de Slide 1">
            <a:extLst>
              <a:ext uri="{FF2B5EF4-FFF2-40B4-BE49-F238E27FC236}">
                <a16:creationId xmlns:a16="http://schemas.microsoft.com/office/drawing/2014/main" id="{F0E0B649-A7B4-4CEC-8224-A423CDEA61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Espaço Reservado para Anotações 2">
            <a:extLst>
              <a:ext uri="{FF2B5EF4-FFF2-40B4-BE49-F238E27FC236}">
                <a16:creationId xmlns:a16="http://schemas.microsoft.com/office/drawing/2014/main" id="{7AEBE55B-09DC-40D7-9793-C148FF3E9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48484" name="Espaço Reservado para Número de Slide 3">
            <a:extLst>
              <a:ext uri="{FF2B5EF4-FFF2-40B4-BE49-F238E27FC236}">
                <a16:creationId xmlns:a16="http://schemas.microsoft.com/office/drawing/2014/main" id="{1C4C3BBF-A02C-440E-8A53-4FE33CA230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123CB2-322F-4000-A838-D621C05204BA}" type="slidenum">
              <a:rPr lang="pt-BR" altLang="pt-BR" smtClean="0"/>
              <a:pPr/>
              <a:t>107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56AB634-4690-4392-AC79-EE89812236A6}"/>
              </a:ext>
            </a:extLst>
          </p:cNvPr>
          <p:cNvSpPr txBox="1"/>
          <p:nvPr userDrawn="1"/>
        </p:nvSpPr>
        <p:spPr>
          <a:xfrm>
            <a:off x="9972145" y="172892"/>
            <a:ext cx="2032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VOCÊ ESTÁ NO</a:t>
            </a:r>
          </a:p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“CAMINHO BIOESTAT”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E99725-5508-4AF6-9919-5A2B16850431}"/>
              </a:ext>
            </a:extLst>
          </p:cNvPr>
          <p:cNvSpPr/>
          <p:nvPr userDrawn="1"/>
        </p:nvSpPr>
        <p:spPr>
          <a:xfrm>
            <a:off x="0" y="836613"/>
            <a:ext cx="121920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5AFA8D9-4B5D-4E0E-9228-8A840DF67611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11" name="CaixaDeTexto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52CDF17C-0951-4BAF-8B1F-BE9732C63776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12" name="Gráfico 11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36AE4AED-F38C-4109-9E5F-1375C4529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1916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75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91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3D78545-337B-4B37-85D9-B2B92F8B3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66F1238-9E05-459E-8830-A36EBDBD9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AA13A-93A3-4A56-AB42-610E1568F88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4888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ED1B83-ACD8-412C-BC6F-F4AC86DEBA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6B028-0C00-46F3-A99A-96FB77FC2B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9134-78C1-4CC1-8CFD-0F091CC37B7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7035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438111-A3C3-4C5B-A078-619A5B570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2C9D81-7509-4D92-AE90-17F79C1D09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EA77B-2535-42BA-A668-61BEF2D6B06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8973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D9B44F-FD96-49D7-AB89-5269DBB8C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DCE877-2B1D-422B-B319-47ACC7D07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1528D-2917-4839-A451-3960AC55368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5495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E99725-5508-4AF6-9919-5A2B16850431}"/>
              </a:ext>
            </a:extLst>
          </p:cNvPr>
          <p:cNvSpPr/>
          <p:nvPr userDrawn="1"/>
        </p:nvSpPr>
        <p:spPr>
          <a:xfrm>
            <a:off x="0" y="836613"/>
            <a:ext cx="121920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2E33C1-1E4E-44F4-AFA5-C0B0D03EC996}"/>
              </a:ext>
            </a:extLst>
          </p:cNvPr>
          <p:cNvSpPr txBox="1"/>
          <p:nvPr userDrawn="1"/>
        </p:nvSpPr>
        <p:spPr>
          <a:xfrm>
            <a:off x="10154310" y="172892"/>
            <a:ext cx="185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VOCÊ ESTÁ NO</a:t>
            </a:r>
          </a:p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“CAMINHO JAMOVI”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182842E-731E-43FD-9777-28923CA063E7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15" name="CaixaDeTexto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AB1CC8FE-3009-470F-B41F-95706442CDEB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16" name="Gráfico 15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63D40EAD-F8CC-48D8-819A-FD4CCCD55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51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E99725-5508-4AF6-9919-5A2B16850431}"/>
              </a:ext>
            </a:extLst>
          </p:cNvPr>
          <p:cNvSpPr/>
          <p:nvPr userDrawn="1"/>
        </p:nvSpPr>
        <p:spPr>
          <a:xfrm>
            <a:off x="0" y="836613"/>
            <a:ext cx="121920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DF2356A-3C17-421C-A73A-E421BC2E4DF0}"/>
              </a:ext>
            </a:extLst>
          </p:cNvPr>
          <p:cNvSpPr txBox="1"/>
          <p:nvPr userDrawn="1"/>
        </p:nvSpPr>
        <p:spPr>
          <a:xfrm>
            <a:off x="9582102" y="172892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VOCÊ ESTÁ NO</a:t>
            </a:r>
          </a:p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“CAMINHO VASSARSTATS”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10E53F4-FE61-45B5-960B-25E64CF076AB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12" name="CaixaDeTexto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C4BF7E9E-9E86-4F98-A540-153660E5E13B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13" name="Gráfico 12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1436CD09-153D-4E5B-8029-2752D3EB1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12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BE0068-FC7A-4794-BEBA-DDE48C9E075C}"/>
              </a:ext>
            </a:extLst>
          </p:cNvPr>
          <p:cNvSpPr/>
          <p:nvPr userDrawn="1"/>
        </p:nvSpPr>
        <p:spPr>
          <a:xfrm>
            <a:off x="0" y="0"/>
            <a:ext cx="12192000" cy="1335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A8F1E85-2F38-47F1-97C0-ACCE952482E5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13" name="CaixaDeTexto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8A3F1014-079F-4B17-8CF4-6DC5FAFF7B43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14" name="Gráfico 13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F730CC71-2CF9-4E1D-8D73-12D1398E23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1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BE0068-FC7A-4794-BEBA-DDE48C9E075C}"/>
              </a:ext>
            </a:extLst>
          </p:cNvPr>
          <p:cNvSpPr/>
          <p:nvPr userDrawn="1"/>
        </p:nvSpPr>
        <p:spPr>
          <a:xfrm>
            <a:off x="0" y="0"/>
            <a:ext cx="12192000" cy="1335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90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90195AA-E5C9-42C9-B78A-D17754535489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26" name="CaixaDeTexto 25">
              <a:hlinkClick r:id="rId2" action="ppaction://hlinksldjump"/>
              <a:extLst>
                <a:ext uri="{FF2B5EF4-FFF2-40B4-BE49-F238E27FC236}">
                  <a16:creationId xmlns:a16="http://schemas.microsoft.com/office/drawing/2014/main" id="{29DDE12C-C014-4E76-82B5-9C0C0FC132CE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27" name="Gráfico 26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A3978711-5EA6-4494-8AA2-D559B68EF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23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hlinkClick r:id="rId2" action="ppaction://hlinksldjump"/>
            <a:extLst>
              <a:ext uri="{FF2B5EF4-FFF2-40B4-BE49-F238E27FC236}">
                <a16:creationId xmlns:a16="http://schemas.microsoft.com/office/drawing/2014/main" id="{6C6FC990-7C11-4416-B594-136FB9B397A2}"/>
              </a:ext>
            </a:extLst>
          </p:cNvPr>
          <p:cNvSpPr/>
          <p:nvPr userDrawn="1"/>
        </p:nvSpPr>
        <p:spPr bwMode="auto">
          <a:xfrm>
            <a:off x="8112224" y="3397481"/>
            <a:ext cx="18700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48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  <p15:guide id="2" pos="755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F3BAC78-2CE9-4BD0-9903-3DA12D8B28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0453169-8C6E-4229-ACFB-84B8CF405BD0}"/>
              </a:ext>
            </a:extLst>
          </p:cNvPr>
          <p:cNvSpPr/>
          <p:nvPr userDrawn="1"/>
        </p:nvSpPr>
        <p:spPr>
          <a:xfrm>
            <a:off x="0" y="836613"/>
            <a:ext cx="121920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B7EBC0F-A27F-4B28-8FCC-05C8FC9CB550}"/>
              </a:ext>
            </a:extLst>
          </p:cNvPr>
          <p:cNvGrpSpPr/>
          <p:nvPr userDrawn="1"/>
        </p:nvGrpSpPr>
        <p:grpSpPr>
          <a:xfrm>
            <a:off x="10599392" y="6149006"/>
            <a:ext cx="1364246" cy="550822"/>
            <a:chOff x="10385936" y="6140984"/>
            <a:chExt cx="1364246" cy="550822"/>
          </a:xfrm>
        </p:grpSpPr>
        <p:sp>
          <p:nvSpPr>
            <p:cNvPr id="6" name="CaixaDeText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05513512-AE18-427D-BD92-C2CC171C655B}"/>
                </a:ext>
              </a:extLst>
            </p:cNvPr>
            <p:cNvSpPr txBox="1"/>
            <p:nvPr userDrawn="1"/>
          </p:nvSpPr>
          <p:spPr bwMode="auto">
            <a:xfrm>
              <a:off x="10385936" y="6189104"/>
              <a:ext cx="1209375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cap="none" spc="0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effectLst/>
                  <a:latin typeface="+mn-lt"/>
                </a:rPr>
                <a:t>MENU INICIAL</a:t>
              </a:r>
            </a:p>
          </p:txBody>
        </p:sp>
        <p:pic>
          <p:nvPicPr>
            <p:cNvPr id="8" name="Gráfico 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4508862D-EC40-45DF-AC7C-56D028B44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1247480" y="6140984"/>
              <a:ext cx="502702" cy="502702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3B652BB-42FC-4F32-B87F-0BC38B5167E4}"/>
              </a:ext>
            </a:extLst>
          </p:cNvPr>
          <p:cNvSpPr txBox="1"/>
          <p:nvPr userDrawn="1"/>
        </p:nvSpPr>
        <p:spPr>
          <a:xfrm>
            <a:off x="10154246" y="172892"/>
            <a:ext cx="1850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VOCÊ ESTÁ NO</a:t>
            </a:r>
          </a:p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“CAMINHO JAMOVI”</a:t>
            </a:r>
          </a:p>
          <a:p>
            <a:pPr algn="r"/>
            <a:r>
              <a:rPr lang="pt-BR" sz="1600" b="1" cap="none" spc="0" dirty="0">
                <a:ln w="22225">
                  <a:noFill/>
                  <a:prstDash val="solid"/>
                </a:ln>
                <a:solidFill>
                  <a:srgbClr val="6CAAC6"/>
                </a:solidFill>
                <a:effectLst/>
                <a:latin typeface="+mn-lt"/>
              </a:rPr>
              <a:t>TESTE POST-HOC</a:t>
            </a:r>
          </a:p>
        </p:txBody>
      </p:sp>
    </p:spTree>
    <p:extLst>
      <p:ext uri="{BB962C8B-B14F-4D97-AF65-F5344CB8AC3E}">
        <p14:creationId xmlns:p14="http://schemas.microsoft.com/office/powerpoint/2010/main" val="316359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85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F5B6BB32-DD13-47F9-9B54-2722D3DFD9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04938"/>
            <a:ext cx="12192000" cy="287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t-BR" altLang="pt-BR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27" name="Rectangle 7">
            <a:extLst>
              <a:ext uri="{FF2B5EF4-FFF2-40B4-BE49-F238E27FC236}">
                <a16:creationId xmlns:a16="http://schemas.microsoft.com/office/drawing/2014/main" id="{F4795D14-48D7-4E39-B195-86014C4A259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1331913"/>
            <a:ext cx="12192000" cy="73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t-BR" altLang="pt-BR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Espaço Reservado para Data 5">
            <a:extLst>
              <a:ext uri="{FF2B5EF4-FFF2-40B4-BE49-F238E27FC236}">
                <a16:creationId xmlns:a16="http://schemas.microsoft.com/office/drawing/2014/main" id="{2A8BD970-849D-4F38-A074-5A0B2E1B9DF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688288" y="1348121"/>
            <a:ext cx="316914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sunrise" dir="t"/>
          </a:scene3d>
          <a:sp3d prstMaterial="dkEdge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chilly" dir="t"/>
            </a:scene3d>
            <a:sp3d extrusionH="57150" prstMaterial="dkEdg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950" i="0" spc="300" dirty="0">
                <a:ln>
                  <a:solidFill>
                    <a:srgbClr val="FFF9E7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n-lt"/>
              </a:rPr>
              <a:t>David Normando</a:t>
            </a:r>
            <a:endParaRPr lang="en-US" altLang="pt-BR" sz="1950" i="0" spc="300" dirty="0">
              <a:ln>
                <a:solidFill>
                  <a:srgbClr val="FFF9E7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79" r:id="rId2"/>
    <p:sldLayoutId id="2147484080" r:id="rId3"/>
    <p:sldLayoutId id="2147484068" r:id="rId4"/>
    <p:sldLayoutId id="2147484078" r:id="rId5"/>
    <p:sldLayoutId id="2147484069" r:id="rId6"/>
    <p:sldLayoutId id="2147484070" r:id="rId7"/>
    <p:sldLayoutId id="2147484074" r:id="rId8"/>
    <p:sldLayoutId id="2147484071" r:id="rId9"/>
    <p:sldLayoutId id="2147484072" r:id="rId10"/>
    <p:sldLayoutId id="2147484073" r:id="rId11"/>
    <p:sldLayoutId id="2147484075" r:id="rId12"/>
    <p:sldLayoutId id="2147484076" r:id="rId13"/>
    <p:sldLayoutId id="2147484077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29.xml"/><Relationship Id="rId7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0.sv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9.png"/><Relationship Id="rId7" Type="http://schemas.openxmlformats.org/officeDocument/2006/relationships/slide" Target="slide102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slide" Target="slide92.xml"/><Relationship Id="rId4" Type="http://schemas.openxmlformats.org/officeDocument/2006/relationships/slide" Target="slide101.xml"/><Relationship Id="rId9" Type="http://schemas.openxmlformats.org/officeDocument/2006/relationships/image" Target="../media/image15.sv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0.png"/><Relationship Id="rId7" Type="http://schemas.openxmlformats.org/officeDocument/2006/relationships/slide" Target="slide92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10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07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01.xml"/><Relationship Id="rId4" Type="http://schemas.openxmlformats.org/officeDocument/2006/relationships/image" Target="../media/image108.png"/><Relationship Id="rId9" Type="http://schemas.openxmlformats.org/officeDocument/2006/relationships/image" Target="../media/image2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1.png"/><Relationship Id="rId7" Type="http://schemas.openxmlformats.org/officeDocument/2006/relationships/slide" Target="slide105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slide" Target="slide92.xml"/><Relationship Id="rId4" Type="http://schemas.openxmlformats.org/officeDocument/2006/relationships/slide" Target="slide104.xml"/><Relationship Id="rId9" Type="http://schemas.openxmlformats.org/officeDocument/2006/relationships/image" Target="../media/image15.sv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2.png"/><Relationship Id="rId7" Type="http://schemas.openxmlformats.org/officeDocument/2006/relationships/slide" Target="slide92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10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02.png"/><Relationship Id="rId4" Type="http://schemas.openxmlformats.org/officeDocument/2006/relationships/image" Target="../media/image13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slide" Target="slide3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10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9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9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3.png"/><Relationship Id="rId7" Type="http://schemas.openxmlformats.org/officeDocument/2006/relationships/slide" Target="slide107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109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5.png"/><Relationship Id="rId7" Type="http://schemas.openxmlformats.org/officeDocument/2006/relationships/slide" Target="slide92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10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12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3.xml"/><Relationship Id="rId7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5.png"/><Relationship Id="rId3" Type="http://schemas.openxmlformats.org/officeDocument/2006/relationships/slide" Target="slide15.xml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image" Target="../media/image22.svg"/><Relationship Id="rId5" Type="http://schemas.openxmlformats.org/officeDocument/2006/relationships/image" Target="../media/image13.sv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29.xml"/><Relationship Id="rId1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5.xml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8.png"/><Relationship Id="rId3" Type="http://schemas.openxmlformats.org/officeDocument/2006/relationships/slide" Target="slide19.xml"/><Relationship Id="rId7" Type="http://schemas.openxmlformats.org/officeDocument/2006/relationships/image" Target="../media/image14.png"/><Relationship Id="rId12" Type="http://schemas.openxmlformats.org/officeDocument/2006/relationships/slide" Target="slid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11" Type="http://schemas.openxmlformats.org/officeDocument/2006/relationships/slide" Target="slide15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png"/><Relationship Id="rId7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scielo.br/pdf/dpjo/v15n1/12.pdf" TargetMode="External"/><Relationship Id="rId7" Type="http://schemas.openxmlformats.org/officeDocument/2006/relationships/hyperlink" Target="https://www.psychologie.hhu.de/arbeitsgruppen/allgemeine-psychologie-und-arbeitspsychologie/gpow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vassarstats.net/" TargetMode="External"/><Relationship Id="rId5" Type="http://schemas.openxmlformats.org/officeDocument/2006/relationships/hyperlink" Target="https://www.mamiraua.org.br/downloads/programas/" TargetMode="External"/><Relationship Id="rId4" Type="http://schemas.openxmlformats.org/officeDocument/2006/relationships/hyperlink" Target="http://www.jamovi.org/download.html" TargetMode="Externa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5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9.xml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8.png"/><Relationship Id="rId3" Type="http://schemas.openxmlformats.org/officeDocument/2006/relationships/slide" Target="slide23.xml"/><Relationship Id="rId7" Type="http://schemas.openxmlformats.org/officeDocument/2006/relationships/image" Target="../media/image14.png"/><Relationship Id="rId12" Type="http://schemas.openxmlformats.org/officeDocument/2006/relationships/slide" Target="slide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11" Type="http://schemas.openxmlformats.org/officeDocument/2006/relationships/slide" Target="slide15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8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24.xml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slide" Target="slide25.xml"/><Relationship Id="rId12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23.xml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.sv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slide" Target="slide2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8.png"/><Relationship Id="rId3" Type="http://schemas.openxmlformats.org/officeDocument/2006/relationships/slide" Target="slide34.xml"/><Relationship Id="rId7" Type="http://schemas.openxmlformats.org/officeDocument/2006/relationships/image" Target="../media/image14.png"/><Relationship Id="rId12" Type="http://schemas.openxmlformats.org/officeDocument/2006/relationships/slide" Target="slide3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5.xml"/><Relationship Id="rId11" Type="http://schemas.openxmlformats.org/officeDocument/2006/relationships/slide" Target="slide15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png"/><Relationship Id="rId7" Type="http://schemas.openxmlformats.org/officeDocument/2006/relationships/slide" Target="slide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openxmlformats.org/officeDocument/2006/relationships/slide" Target="slide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3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3.png"/><Relationship Id="rId7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image" Target="../media/image10.png"/><Relationship Id="rId3" Type="http://schemas.openxmlformats.org/officeDocument/2006/relationships/slide" Target="slide5.xml"/><Relationship Id="rId7" Type="http://schemas.openxmlformats.org/officeDocument/2006/relationships/slide" Target="slide84.xml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7.xml"/><Relationship Id="rId11" Type="http://schemas.openxmlformats.org/officeDocument/2006/relationships/image" Target="../media/image8.png"/><Relationship Id="rId5" Type="http://schemas.openxmlformats.org/officeDocument/2006/relationships/slide" Target="slide63.xml"/><Relationship Id="rId10" Type="http://schemas.openxmlformats.org/officeDocument/2006/relationships/image" Target="../media/image7.svg"/><Relationship Id="rId4" Type="http://schemas.openxmlformats.org/officeDocument/2006/relationships/slide" Target="slide8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41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2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5.png"/><Relationship Id="rId7" Type="http://schemas.openxmlformats.org/officeDocument/2006/relationships/slide" Target="slide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6.png"/><Relationship Id="rId7" Type="http://schemas.openxmlformats.org/officeDocument/2006/relationships/slide" Target="slide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4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5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7.png"/><Relationship Id="rId7" Type="http://schemas.openxmlformats.org/officeDocument/2006/relationships/slide" Target="slide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png"/><Relationship Id="rId7" Type="http://schemas.openxmlformats.org/officeDocument/2006/relationships/slide" Target="slide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6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8.png"/><Relationship Id="rId3" Type="http://schemas.openxmlformats.org/officeDocument/2006/relationships/slide" Target="slide51.xml"/><Relationship Id="rId7" Type="http://schemas.openxmlformats.org/officeDocument/2006/relationships/image" Target="../media/image14.png"/><Relationship Id="rId12" Type="http://schemas.openxmlformats.org/officeDocument/2006/relationships/slide" Target="slide5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2.xml"/><Relationship Id="rId11" Type="http://schemas.openxmlformats.org/officeDocument/2006/relationships/slide" Target="slide15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2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9.png"/><Relationship Id="rId7" Type="http://schemas.openxmlformats.org/officeDocument/2006/relationships/slide" Target="slide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51.xml"/><Relationship Id="rId4" Type="http://schemas.openxmlformats.org/officeDocument/2006/relationships/image" Target="../media/image61.png"/><Relationship Id="rId9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55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3.png"/><Relationship Id="rId7" Type="http://schemas.openxmlformats.org/officeDocument/2006/relationships/slide" Target="slide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5.xml"/><Relationship Id="rId7" Type="http://schemas.openxmlformats.org/officeDocument/2006/relationships/slide" Target="slide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5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9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5.png"/><Relationship Id="rId7" Type="http://schemas.openxmlformats.org/officeDocument/2006/relationships/slide" Target="slide8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6.png"/><Relationship Id="rId7" Type="http://schemas.openxmlformats.org/officeDocument/2006/relationships/slide" Target="slide8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61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2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8.png"/><Relationship Id="rId7" Type="http://schemas.openxmlformats.org/officeDocument/2006/relationships/slide" Target="slide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" Target="slide64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slide" Target="slide77.xml"/><Relationship Id="rId10" Type="http://schemas.openxmlformats.org/officeDocument/2006/relationships/image" Target="../media/image22.svg"/><Relationship Id="rId4" Type="http://schemas.openxmlformats.org/officeDocument/2006/relationships/slide" Target="slide74.xml"/><Relationship Id="rId9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" Target="slide70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5.png"/><Relationship Id="rId3" Type="http://schemas.openxmlformats.org/officeDocument/2006/relationships/slide" Target="slide74.xml"/><Relationship Id="rId7" Type="http://schemas.openxmlformats.org/officeDocument/2006/relationships/image" Target="../media/image12.png"/><Relationship Id="rId12" Type="http://schemas.openxmlformats.org/officeDocument/2006/relationships/slide" Target="slide63.xml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66.xml"/><Relationship Id="rId11" Type="http://schemas.openxmlformats.org/officeDocument/2006/relationships/image" Target="../media/image15.svg"/><Relationship Id="rId5" Type="http://schemas.openxmlformats.org/officeDocument/2006/relationships/image" Target="../media/image22.svg"/><Relationship Id="rId15" Type="http://schemas.openxmlformats.org/officeDocument/2006/relationships/slide" Target="slide68.xml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slide" Target="slide67.xml"/><Relationship Id="rId14" Type="http://schemas.openxmlformats.org/officeDocument/2006/relationships/slide" Target="slide1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image" Target="../media/image69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67.xml"/><Relationship Id="rId4" Type="http://schemas.openxmlformats.org/officeDocument/2006/relationships/image" Target="../media/image70.png"/><Relationship Id="rId9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1.png"/><Relationship Id="rId7" Type="http://schemas.openxmlformats.org/officeDocument/2006/relationships/slide" Target="slide6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5.png"/><Relationship Id="rId3" Type="http://schemas.openxmlformats.org/officeDocument/2006/relationships/slide" Target="slide74.xml"/><Relationship Id="rId7" Type="http://schemas.openxmlformats.org/officeDocument/2006/relationships/image" Target="../media/image12.png"/><Relationship Id="rId12" Type="http://schemas.openxmlformats.org/officeDocument/2006/relationships/slide" Target="slide63.xml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1.xml"/><Relationship Id="rId11" Type="http://schemas.openxmlformats.org/officeDocument/2006/relationships/image" Target="../media/image15.svg"/><Relationship Id="rId5" Type="http://schemas.openxmlformats.org/officeDocument/2006/relationships/image" Target="../media/image22.svg"/><Relationship Id="rId15" Type="http://schemas.openxmlformats.org/officeDocument/2006/relationships/slide" Target="slide73.xml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slide" Target="slide72.xml"/><Relationship Id="rId14" Type="http://schemas.openxmlformats.org/officeDocument/2006/relationships/slide" Target="slide1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2.xml"/><Relationship Id="rId5" Type="http://schemas.openxmlformats.org/officeDocument/2006/relationships/image" Target="../media/image76.png"/><Relationship Id="rId10" Type="http://schemas.openxmlformats.org/officeDocument/2006/relationships/image" Target="../media/image25.png"/><Relationship Id="rId4" Type="http://schemas.openxmlformats.org/officeDocument/2006/relationships/image" Target="../media/image75.png"/><Relationship Id="rId9" Type="http://schemas.openxmlformats.org/officeDocument/2006/relationships/slide" Target="slide6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slide" Target="slide63.xml"/><Relationship Id="rId4" Type="http://schemas.openxmlformats.org/officeDocument/2006/relationships/slide" Target="slide71.xml"/><Relationship Id="rId9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75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6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6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1.png"/><Relationship Id="rId7" Type="http://schemas.openxmlformats.org/officeDocument/2006/relationships/slide" Target="slide6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1.png"/><Relationship Id="rId7" Type="http://schemas.openxmlformats.org/officeDocument/2006/relationships/slide" Target="slide63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8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79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0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6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2.png"/><Relationship Id="rId7" Type="http://schemas.openxmlformats.org/officeDocument/2006/relationships/slide" Target="slide63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" Target="slide9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slide" Target="slide46.xml"/><Relationship Id="rId10" Type="http://schemas.openxmlformats.org/officeDocument/2006/relationships/image" Target="../media/image22.svg"/><Relationship Id="rId4" Type="http://schemas.openxmlformats.org/officeDocument/2006/relationships/slide" Target="slide29.xml"/><Relationship Id="rId9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79.xm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25.png"/><Relationship Id="rId5" Type="http://schemas.openxmlformats.org/officeDocument/2006/relationships/image" Target="../media/image13.svg"/><Relationship Id="rId10" Type="http://schemas.openxmlformats.org/officeDocument/2006/relationships/slide" Target="slide63.xml"/><Relationship Id="rId4" Type="http://schemas.openxmlformats.org/officeDocument/2006/relationships/image" Target="../media/image12.png"/><Relationship Id="rId9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" Target="slide82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3.xml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6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7.png"/><Relationship Id="rId7" Type="http://schemas.openxmlformats.org/officeDocument/2006/relationships/slide" Target="slide63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8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3.png"/><Relationship Id="rId7" Type="http://schemas.openxmlformats.org/officeDocument/2006/relationships/slide" Target="slide79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slide" Target="slide63.xml"/><Relationship Id="rId5" Type="http://schemas.openxmlformats.org/officeDocument/2006/relationships/image" Target="../media/image12.png"/><Relationship Id="rId10" Type="http://schemas.openxmlformats.org/officeDocument/2006/relationships/image" Target="../media/image86.png"/><Relationship Id="rId4" Type="http://schemas.openxmlformats.org/officeDocument/2006/relationships/slide" Target="slide82.xml"/><Relationship Id="rId9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" Target="slide85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slide" Target="slide90.xml"/><Relationship Id="rId10" Type="http://schemas.openxmlformats.org/officeDocument/2006/relationships/image" Target="../media/image22.svg"/><Relationship Id="rId4" Type="http://schemas.openxmlformats.org/officeDocument/2006/relationships/slide" Target="slide88.xml"/><Relationship Id="rId9" Type="http://schemas.openxmlformats.org/officeDocument/2006/relationships/image" Target="../media/image2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8.xml"/><Relationship Id="rId18" Type="http://schemas.openxmlformats.org/officeDocument/2006/relationships/image" Target="../media/image25.png"/><Relationship Id="rId3" Type="http://schemas.openxmlformats.org/officeDocument/2006/relationships/image" Target="../media/image88.png"/><Relationship Id="rId7" Type="http://schemas.openxmlformats.org/officeDocument/2006/relationships/slide" Target="slide87.xml"/><Relationship Id="rId12" Type="http://schemas.openxmlformats.org/officeDocument/2006/relationships/image" Target="../media/image22.svg"/><Relationship Id="rId17" Type="http://schemas.openxmlformats.org/officeDocument/2006/relationships/slide" Target="slide84.xml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slide" Target="slide88.xml"/><Relationship Id="rId4" Type="http://schemas.openxmlformats.org/officeDocument/2006/relationships/slide" Target="slide86.xml"/><Relationship Id="rId9" Type="http://schemas.openxmlformats.org/officeDocument/2006/relationships/image" Target="../media/image15.svg"/><Relationship Id="rId14" Type="http://schemas.openxmlformats.org/officeDocument/2006/relationships/slide" Target="slide2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7.xml"/><Relationship Id="rId5" Type="http://schemas.openxmlformats.org/officeDocument/2006/relationships/image" Target="../media/image91.png"/><Relationship Id="rId10" Type="http://schemas.openxmlformats.org/officeDocument/2006/relationships/image" Target="../media/image25.png"/><Relationship Id="rId4" Type="http://schemas.openxmlformats.org/officeDocument/2006/relationships/image" Target="../media/image90.png"/><Relationship Id="rId9" Type="http://schemas.openxmlformats.org/officeDocument/2006/relationships/slide" Target="slide8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" Target="slide86.xml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slide" Target="slide8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" Target="slide37.xml"/><Relationship Id="rId7" Type="http://schemas.openxmlformats.org/officeDocument/2006/relationships/slide" Target="slide89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sv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slide" Target="slide84.xml"/><Relationship Id="rId4" Type="http://schemas.openxmlformats.org/officeDocument/2006/relationships/slide" Target="slide43.xml"/><Relationship Id="rId9" Type="http://schemas.openxmlformats.org/officeDocument/2006/relationships/image" Target="../media/image9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4.xml"/><Relationship Id="rId4" Type="http://schemas.openxmlformats.org/officeDocument/2006/relationships/hyperlink" Target="http://www.vassarstats.ne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11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slide" Target="slide22.xml"/><Relationship Id="rId10" Type="http://schemas.openxmlformats.org/officeDocument/2006/relationships/image" Target="../media/image22.svg"/><Relationship Id="rId4" Type="http://schemas.openxmlformats.org/officeDocument/2006/relationships/slide" Target="slide10.xml"/><Relationship Id="rId9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4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4.xml"/><Relationship Id="rId4" Type="http://schemas.openxmlformats.org/officeDocument/2006/relationships/hyperlink" Target="http://www.vassarstats.net/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93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slide" Target="slide103.xml"/><Relationship Id="rId9" Type="http://schemas.openxmlformats.org/officeDocument/2006/relationships/image" Target="../media/image22.sv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94.xml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slide" Target="slide97.xml"/><Relationship Id="rId10" Type="http://schemas.openxmlformats.org/officeDocument/2006/relationships/image" Target="../media/image10.png"/><Relationship Id="rId4" Type="http://schemas.openxmlformats.org/officeDocument/2006/relationships/slide" Target="slide100.xml"/><Relationship Id="rId9" Type="http://schemas.openxmlformats.org/officeDocument/2006/relationships/image" Target="../media/image9.sv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9.png"/><Relationship Id="rId7" Type="http://schemas.openxmlformats.org/officeDocument/2006/relationships/slide" Target="slide96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slide" Target="slide92.xml"/><Relationship Id="rId4" Type="http://schemas.openxmlformats.org/officeDocument/2006/relationships/slide" Target="slide95.xml"/><Relationship Id="rId9" Type="http://schemas.openxmlformats.org/officeDocument/2006/relationships/image" Target="../media/image15.sv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00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96.xml"/><Relationship Id="rId4" Type="http://schemas.openxmlformats.org/officeDocument/2006/relationships/image" Target="../media/image101.png"/><Relationship Id="rId9" Type="http://schemas.openxmlformats.org/officeDocument/2006/relationships/image" Target="../media/image2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95.xml"/><Relationship Id="rId7" Type="http://schemas.openxmlformats.org/officeDocument/2006/relationships/slide" Target="slide92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3" Type="http://schemas.openxmlformats.org/officeDocument/2006/relationships/image" Target="../media/image103.png"/><Relationship Id="rId7" Type="http://schemas.openxmlformats.org/officeDocument/2006/relationships/slide" Target="slide99.xml"/><Relationship Id="rId12" Type="http://schemas.openxmlformats.org/officeDocument/2006/relationships/slide" Target="slide92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105.png"/><Relationship Id="rId5" Type="http://schemas.openxmlformats.org/officeDocument/2006/relationships/image" Target="../media/image12.png"/><Relationship Id="rId10" Type="http://schemas.openxmlformats.org/officeDocument/2006/relationships/image" Target="../media/image104.png"/><Relationship Id="rId4" Type="http://schemas.openxmlformats.org/officeDocument/2006/relationships/slide" Target="slide98.xml"/><Relationship Id="rId9" Type="http://schemas.openxmlformats.org/officeDocument/2006/relationships/image" Target="../media/image15.sv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6.png"/><Relationship Id="rId7" Type="http://schemas.openxmlformats.org/officeDocument/2006/relationships/slide" Target="slide92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99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07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98.xml"/><Relationship Id="rId4" Type="http://schemas.openxmlformats.org/officeDocument/2006/relationships/image" Target="../media/image108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7FDDE4A-7B8B-4446-B5C6-8E734513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989138"/>
            <a:ext cx="9468544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ts val="3000"/>
              </a:lnSpc>
              <a:buFontTx/>
              <a:buNone/>
              <a:defRPr/>
            </a:pPr>
            <a:r>
              <a:rPr lang="en-US" altLang="pt-BR" sz="2400" kern="0" dirty="0" err="1">
                <a:latin typeface="Abadi Extra Light" panose="020B0204020104020204" pitchFamily="34" charset="0"/>
              </a:rPr>
              <a:t>Esta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apresentação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tem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o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objetivo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de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auxiliar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pesquisadores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e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estudantes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na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escolha do teste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estatístico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apropriado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para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estudos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examinando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uma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ou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duas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variáveis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.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Algumas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análises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multivariadas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foram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 </a:t>
            </a:r>
            <a:r>
              <a:rPr lang="en-US" altLang="pt-BR" sz="2400" kern="0" dirty="0" err="1">
                <a:latin typeface="Abadi Extra Light" panose="020B0204020104020204" pitchFamily="34" charset="0"/>
              </a:rPr>
              <a:t>incluídas</a:t>
            </a:r>
            <a:r>
              <a:rPr lang="en-US" altLang="pt-BR" sz="2400" kern="0" dirty="0">
                <a:latin typeface="Abadi Extra Light" panose="020B0204020104020204" pitchFamily="34" charset="0"/>
              </a:rPr>
              <a:t>. </a:t>
            </a: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12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400" kern="0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400" kern="0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Avance</a:t>
            </a:r>
            <a:r>
              <a:rPr lang="en-US" altLang="pt-BR" sz="2400" kern="0" dirty="0">
                <a:solidFill>
                  <a:srgbClr val="30647C"/>
                </a:solidFill>
                <a:latin typeface="Abadi Extra Light" panose="020B0204020104020204" pitchFamily="34" charset="0"/>
              </a:rPr>
              <a:t> para a próxima página…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44B09E5-2223-4901-9AE4-5E5A40D9D830}"/>
              </a:ext>
            </a:extLst>
          </p:cNvPr>
          <p:cNvSpPr/>
          <p:nvPr/>
        </p:nvSpPr>
        <p:spPr>
          <a:xfrm>
            <a:off x="1524000" y="-26988"/>
            <a:ext cx="9144000" cy="143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Tutorial para escolha do Teste Estatístico </a:t>
            </a:r>
          </a:p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para a Pesquisa Científica</a:t>
            </a:r>
            <a:endParaRPr lang="pt-BR" sz="36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5364" name="Agrupar 14">
            <a:extLst>
              <a:ext uri="{FF2B5EF4-FFF2-40B4-BE49-F238E27FC236}">
                <a16:creationId xmlns:a16="http://schemas.microsoft.com/office/drawing/2014/main" id="{EECAA511-9211-4BCF-9888-A5CC7BF95C4A}"/>
              </a:ext>
            </a:extLst>
          </p:cNvPr>
          <p:cNvGrpSpPr>
            <a:grpSpLocks/>
          </p:cNvGrpSpPr>
          <p:nvPr/>
        </p:nvGrpSpPr>
        <p:grpSpPr bwMode="auto">
          <a:xfrm>
            <a:off x="4119563" y="3570288"/>
            <a:ext cx="3952875" cy="1344612"/>
            <a:chOff x="4519614" y="3645024"/>
            <a:chExt cx="3952650" cy="1344613"/>
          </a:xfrm>
        </p:grpSpPr>
        <p:pic>
          <p:nvPicPr>
            <p:cNvPr id="15369" name="Imagem 3">
              <a:extLst>
                <a:ext uri="{FF2B5EF4-FFF2-40B4-BE49-F238E27FC236}">
                  <a16:creationId xmlns:a16="http://schemas.microsoft.com/office/drawing/2014/main" id="{2BA27582-4455-4C8A-8219-0DE3FA83F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77" r="32675" b="24661"/>
            <a:stretch>
              <a:fillRect/>
            </a:stretch>
          </p:blipFill>
          <p:spPr bwMode="auto">
            <a:xfrm>
              <a:off x="5699436" y="3954774"/>
              <a:ext cx="2772828" cy="9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2">
              <a:extLst>
                <a:ext uri="{FF2B5EF4-FFF2-40B4-BE49-F238E27FC236}">
                  <a16:creationId xmlns:a16="http://schemas.microsoft.com/office/drawing/2014/main" id="{1B94DF05-F190-4017-AF67-DA0C654D2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614" y="3645024"/>
              <a:ext cx="968375" cy="134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F58CC5D-1609-469C-B232-B404013D1A2D}"/>
              </a:ext>
            </a:extLst>
          </p:cNvPr>
          <p:cNvGrpSpPr>
            <a:grpSpLocks/>
          </p:cNvGrpSpPr>
          <p:nvPr/>
        </p:nvGrpSpPr>
        <p:grpSpPr bwMode="auto">
          <a:xfrm>
            <a:off x="0" y="5916885"/>
            <a:ext cx="12192000" cy="981791"/>
            <a:chOff x="0" y="6172007"/>
            <a:chExt cx="12192000" cy="717723"/>
          </a:xfrm>
        </p:grpSpPr>
        <p:sp>
          <p:nvSpPr>
            <p:cNvPr id="15366" name="Rectangle 7">
              <a:extLst>
                <a:ext uri="{FF2B5EF4-FFF2-40B4-BE49-F238E27FC236}">
                  <a16:creationId xmlns:a16="http://schemas.microsoft.com/office/drawing/2014/main" id="{CDECFEF7-91DB-4C6E-8995-40331D1EA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72007"/>
              <a:ext cx="12192000" cy="62234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 dirty="0">
                <a:solidFill>
                  <a:srgbClr val="FFC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5367" name="Rectangle 7">
              <a:extLst>
                <a:ext uri="{FF2B5EF4-FFF2-40B4-BE49-F238E27FC236}">
                  <a16:creationId xmlns:a16="http://schemas.microsoft.com/office/drawing/2014/main" id="{A2753D19-367C-485F-AE2D-D2D8851728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6792768"/>
              <a:ext cx="12192000" cy="730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rgbClr val="FFC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491A5A4C-78D9-4ECB-93F6-A7AC8D37F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2300" y="6248330"/>
              <a:ext cx="8420100" cy="641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b="1" dirty="0">
                  <a:solidFill>
                    <a:schemeClr val="bg1"/>
                  </a:solidFill>
                  <a:latin typeface="+mn-lt"/>
                </a:rPr>
                <a:t>Se você tem alguma crítica ou sugestão, por favor entre em contato </a:t>
              </a:r>
            </a:p>
            <a:p>
              <a:pPr algn="ctr" eaLnBrk="1" hangingPunct="1">
                <a:defRPr/>
              </a:pPr>
              <a:r>
                <a:rPr lang="pt-BR" altLang="pt-BR" b="1" dirty="0">
                  <a:solidFill>
                    <a:schemeClr val="bg1"/>
                  </a:solidFill>
                  <a:latin typeface="+mn-lt"/>
                </a:rPr>
                <a:t>com o autor pelo e-mail: </a:t>
              </a:r>
              <a:r>
                <a:rPr lang="pt-BR" alt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davidnormando@hotmail.com</a:t>
              </a:r>
              <a:endParaRPr lang="en-US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5823128A-57EF-486A-8A2B-2060F8342E1E}"/>
              </a:ext>
            </a:extLst>
          </p:cNvPr>
          <p:cNvSpPr/>
          <p:nvPr/>
        </p:nvSpPr>
        <p:spPr>
          <a:xfrm>
            <a:off x="8544574" y="5877272"/>
            <a:ext cx="36000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Colaboração:</a:t>
            </a:r>
          </a:p>
          <a:p>
            <a:pPr algn="r"/>
            <a:r>
              <a:rPr lang="pt-BR" sz="1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Darlyane</a:t>
            </a:r>
            <a:r>
              <a:rPr lang="pt-BR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Torres</a:t>
            </a:r>
          </a:p>
          <a:p>
            <a:pPr algn="r"/>
            <a:r>
              <a:rPr lang="pt-BR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Renata Travassos da Rosa Moreira Bastos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utoUpdateAnimBg="0" advAuto="10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14E33CEF-8BBB-463B-B785-686CC7F70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149225"/>
            <a:ext cx="8507412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paramétricos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) </a:t>
            </a:r>
            <a:br>
              <a:rPr lang="en-US" altLang="pt-BR" sz="4000" kern="0" dirty="0">
                <a:solidFill>
                  <a:schemeClr val="tx1"/>
                </a:solidFill>
              </a:rPr>
            </a:br>
            <a:r>
              <a:rPr lang="en-US" altLang="pt-BR" sz="2800" kern="0" dirty="0">
                <a:solidFill>
                  <a:srgbClr val="30647C"/>
                </a:solidFill>
              </a:rPr>
              <a:t>Se a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distribuição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Não</a:t>
            </a:r>
            <a:r>
              <a:rPr lang="en-US" altLang="pt-BR" sz="2800" kern="0" dirty="0">
                <a:solidFill>
                  <a:srgbClr val="30647C"/>
                </a:solidFill>
              </a:rPr>
              <a:t> for normal, clique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na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Gota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Vermelha</a:t>
            </a:r>
            <a:r>
              <a:rPr lang="en-US" altLang="pt-BR" sz="2800" kern="0" dirty="0">
                <a:solidFill>
                  <a:srgbClr val="30647C"/>
                </a:solidFill>
              </a:rPr>
              <a:t>.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7A39CF11-AAEC-4C26-8EBB-710D96FB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694" y="1925503"/>
            <a:ext cx="819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latin typeface="+mn-lt"/>
              </a:rPr>
              <a:t>As suas amostras são pareadas ou dependentes?</a:t>
            </a:r>
            <a:endParaRPr lang="en-US" altLang="pt-BR" sz="3200" b="1" dirty="0">
              <a:latin typeface="+mn-lt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A8E7E8E-E78F-43E0-9114-C15A20DDA028}"/>
              </a:ext>
            </a:extLst>
          </p:cNvPr>
          <p:cNvGrpSpPr/>
          <p:nvPr/>
        </p:nvGrpSpPr>
        <p:grpSpPr>
          <a:xfrm>
            <a:off x="678268" y="5207490"/>
            <a:ext cx="1258763" cy="1258763"/>
            <a:chOff x="-1248816" y="1852880"/>
            <a:chExt cx="1547983" cy="1547983"/>
          </a:xfrm>
          <a:solidFill>
            <a:srgbClr val="CC0000"/>
          </a:solidFill>
        </p:grpSpPr>
        <p:pic>
          <p:nvPicPr>
            <p:cNvPr id="32" name="Gráfico 31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28454E13-D0B1-4AEA-950B-549502D3B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3" name="Lua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709D21F8-E74A-4847-A4E0-A0875F658718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5" name="Text Box 10">
            <a:extLst>
              <a:ext uri="{FF2B5EF4-FFF2-40B4-BE49-F238E27FC236}">
                <a16:creationId xmlns:a16="http://schemas.microsoft.com/office/drawing/2014/main" id="{69942861-D474-41F3-B597-4F51F06C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165" y="4944642"/>
            <a:ext cx="421227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latin typeface="+mj-lt"/>
              </a:rPr>
              <a:t>Não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tem</a:t>
            </a:r>
            <a:r>
              <a:rPr lang="en-US" sz="2500" b="1" dirty="0">
                <a:latin typeface="+mj-lt"/>
              </a:rPr>
              <a:t> </a:t>
            </a:r>
            <a:r>
              <a:rPr lang="en-US" sz="2500" b="1" dirty="0" err="1">
                <a:latin typeface="+mj-lt"/>
              </a:rPr>
              <a:t>certeza</a:t>
            </a:r>
            <a:r>
              <a:rPr lang="en-US" sz="2500" b="1" dirty="0">
                <a:latin typeface="+mj-lt"/>
              </a:rPr>
              <a:t>? </a:t>
            </a:r>
            <a:br>
              <a:rPr lang="en-US" sz="2000" b="1" dirty="0">
                <a:latin typeface="+mj-lt"/>
              </a:rPr>
            </a:br>
            <a:r>
              <a:rPr lang="en-US" sz="2000" dirty="0" err="1">
                <a:latin typeface="+mj-lt"/>
              </a:rPr>
              <a:t>Amostras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dependentes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são</a:t>
            </a:r>
            <a:r>
              <a:rPr lang="en-US" sz="2000" dirty="0">
                <a:latin typeface="+mj-lt"/>
              </a:rPr>
              <a:t>: </a:t>
            </a:r>
          </a:p>
          <a:p>
            <a:pPr algn="ctr" eaLnBrk="1" hangingPunct="1">
              <a:defRPr/>
            </a:pPr>
            <a:r>
              <a:rPr lang="en-US" sz="2000" dirty="0">
                <a:latin typeface="+mj-lt"/>
              </a:rPr>
              <a:t>Antes X </a:t>
            </a:r>
            <a:r>
              <a:rPr lang="en-US" sz="2000" dirty="0" err="1">
                <a:latin typeface="+mj-lt"/>
              </a:rPr>
              <a:t>Depois</a:t>
            </a:r>
            <a:r>
              <a:rPr lang="en-US" sz="2000" dirty="0"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2000" dirty="0">
                <a:latin typeface="+mj-lt"/>
              </a:rPr>
              <a:t>Lado </a:t>
            </a:r>
            <a:r>
              <a:rPr lang="en-US" sz="2000" dirty="0" err="1">
                <a:latin typeface="+mj-lt"/>
              </a:rPr>
              <a:t>Esquerdo</a:t>
            </a:r>
            <a:r>
              <a:rPr lang="en-US" sz="2000" dirty="0">
                <a:latin typeface="+mj-lt"/>
              </a:rPr>
              <a:t>  X  Lado </a:t>
            </a:r>
            <a:r>
              <a:rPr lang="en-US" sz="2000" dirty="0" err="1">
                <a:latin typeface="+mj-lt"/>
              </a:rPr>
              <a:t>Direito</a:t>
            </a:r>
            <a:endParaRPr lang="en-US" sz="200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+mj-lt"/>
              </a:rPr>
              <a:t>T1 x T 2 x T3</a:t>
            </a:r>
          </a:p>
        </p:txBody>
      </p:sp>
      <p:sp>
        <p:nvSpPr>
          <p:cNvPr id="46" name="CaixaDeTexto 45">
            <a:hlinkClick r:id="rId6" action="ppaction://hlinksldjump"/>
            <a:extLst>
              <a:ext uri="{FF2B5EF4-FFF2-40B4-BE49-F238E27FC236}">
                <a16:creationId xmlns:a16="http://schemas.microsoft.com/office/drawing/2014/main" id="{E90DB46D-6CB0-4D9C-BC62-4979AFCCD8EA}"/>
              </a:ext>
            </a:extLst>
          </p:cNvPr>
          <p:cNvSpPr txBox="1"/>
          <p:nvPr/>
        </p:nvSpPr>
        <p:spPr>
          <a:xfrm>
            <a:off x="4784696" y="3171365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SIM</a:t>
            </a:r>
          </a:p>
        </p:txBody>
      </p:sp>
      <p:sp>
        <p:nvSpPr>
          <p:cNvPr id="47" name="CaixaDeTexto 46">
            <a:hlinkClick r:id="rId7" action="ppaction://hlinksldjump"/>
            <a:extLst>
              <a:ext uri="{FF2B5EF4-FFF2-40B4-BE49-F238E27FC236}">
                <a16:creationId xmlns:a16="http://schemas.microsoft.com/office/drawing/2014/main" id="{660876D7-2B07-4777-AED3-22F22BF453ED}"/>
              </a:ext>
            </a:extLst>
          </p:cNvPr>
          <p:cNvSpPr txBox="1"/>
          <p:nvPr/>
        </p:nvSpPr>
        <p:spPr>
          <a:xfrm>
            <a:off x="7896200" y="3128877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NÃO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7952930A-8704-45EB-85B0-4553B361ECF7}"/>
              </a:ext>
            </a:extLst>
          </p:cNvPr>
          <p:cNvGrpSpPr/>
          <p:nvPr/>
        </p:nvGrpSpPr>
        <p:grpSpPr>
          <a:xfrm>
            <a:off x="3404067" y="2723859"/>
            <a:ext cx="1547983" cy="1547983"/>
            <a:chOff x="-1248816" y="1852880"/>
            <a:chExt cx="1547983" cy="1547983"/>
          </a:xfrm>
          <a:solidFill>
            <a:srgbClr val="64B620"/>
          </a:solidFill>
        </p:grpSpPr>
        <p:pic>
          <p:nvPicPr>
            <p:cNvPr id="49" name="Gráfico 48" descr="Água">
              <a:hlinkClick r:id="rId6" action="ppaction://hlinksldjump"/>
              <a:extLst>
                <a:ext uri="{FF2B5EF4-FFF2-40B4-BE49-F238E27FC236}">
                  <a16:creationId xmlns:a16="http://schemas.microsoft.com/office/drawing/2014/main" id="{09498CA7-565E-476C-B385-BD262101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0" name="Lua 49">
              <a:hlinkClick r:id="rId6" action="ppaction://hlinksldjump"/>
              <a:extLst>
                <a:ext uri="{FF2B5EF4-FFF2-40B4-BE49-F238E27FC236}">
                  <a16:creationId xmlns:a16="http://schemas.microsoft.com/office/drawing/2014/main" id="{9F11F388-F9B2-407A-98BF-F400CE12ADF1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>
                <a:solidFill>
                  <a:srgbClr val="2F7B7D"/>
                </a:solidFill>
              </a:endParaRP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B511F01-22E8-440B-9D45-51FF849BF82F}"/>
              </a:ext>
            </a:extLst>
          </p:cNvPr>
          <p:cNvGrpSpPr/>
          <p:nvPr/>
        </p:nvGrpSpPr>
        <p:grpSpPr>
          <a:xfrm>
            <a:off x="6592607" y="2646834"/>
            <a:ext cx="1547983" cy="1547983"/>
            <a:chOff x="-1248816" y="1852880"/>
            <a:chExt cx="1547983" cy="1547983"/>
          </a:xfrm>
          <a:solidFill>
            <a:srgbClr val="64B620"/>
          </a:solidFill>
        </p:grpSpPr>
        <p:pic>
          <p:nvPicPr>
            <p:cNvPr id="52" name="Gráfico 51" descr="Água">
              <a:hlinkClick r:id="rId7" action="ppaction://hlinksldjump"/>
              <a:extLst>
                <a:ext uri="{FF2B5EF4-FFF2-40B4-BE49-F238E27FC236}">
                  <a16:creationId xmlns:a16="http://schemas.microsoft.com/office/drawing/2014/main" id="{0D737D73-BDF7-4230-B39E-0053B229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3" name="Lua 52">
              <a:hlinkClick r:id="rId7" action="ppaction://hlinksldjump"/>
              <a:extLst>
                <a:ext uri="{FF2B5EF4-FFF2-40B4-BE49-F238E27FC236}">
                  <a16:creationId xmlns:a16="http://schemas.microsoft.com/office/drawing/2014/main" id="{5AD521CE-503A-4EC0-B277-E6442708F62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F7B7D"/>
                </a:solidFill>
              </a:endParaRPr>
            </a:p>
          </p:txBody>
        </p:sp>
      </p:grpSp>
      <p:sp>
        <p:nvSpPr>
          <p:cNvPr id="54" name="CaixaDeTexto 53">
            <a:hlinkClick r:id="rId3" action="ppaction://hlinksldjump"/>
            <a:extLst>
              <a:ext uri="{FF2B5EF4-FFF2-40B4-BE49-F238E27FC236}">
                <a16:creationId xmlns:a16="http://schemas.microsoft.com/office/drawing/2014/main" id="{45147554-860E-42FF-A621-E4F8EF6AB1E5}"/>
              </a:ext>
            </a:extLst>
          </p:cNvPr>
          <p:cNvSpPr txBox="1"/>
          <p:nvPr/>
        </p:nvSpPr>
        <p:spPr>
          <a:xfrm>
            <a:off x="1836738" y="5612173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ABE5BBAE-7EFB-488F-97F0-66ACA27D33D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365125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chemeClr val="tx1"/>
                </a:solidFill>
              </a:rPr>
              <a:t>Gráfico para Testes de Correlação ou Regressão</a:t>
            </a:r>
            <a:endParaRPr lang="en-US" altLang="pt-BR" sz="3600" b="1">
              <a:solidFill>
                <a:schemeClr val="tx1"/>
              </a:solidFill>
            </a:endParaRPr>
          </a:p>
        </p:txBody>
      </p:sp>
      <p:pic>
        <p:nvPicPr>
          <p:cNvPr id="139267" name="Picture 11">
            <a:extLst>
              <a:ext uri="{FF2B5EF4-FFF2-40B4-BE49-F238E27FC236}">
                <a16:creationId xmlns:a16="http://schemas.microsoft.com/office/drawing/2014/main" id="{8313A35B-2A88-49A9-8BDD-E2E3AA08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047761"/>
            <a:ext cx="464820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02E559BD-9435-4285-9E70-CB7EC585C96C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23EC70B-0138-4CE1-838F-85063998243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4" name="Gráfico 13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3A208E87-23D7-44B9-9283-0359D0ED7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E1023A5-B830-48B6-BA43-7B8809A0BA8F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0" name="CaixaDeTexto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920CF1DA-D9D1-435A-AA7F-8F1810B47900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1" name="Gráfico 20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69F0FB42-0B54-4AD6-8846-5203D2110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1F57651-ACE7-47F8-B505-DDB16C623714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3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85637D-BB74-4D6F-94CE-FD81D7DE7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6F52375-D850-4E34-A237-2578D77BF18E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m 6">
            <a:extLst>
              <a:ext uri="{FF2B5EF4-FFF2-40B4-BE49-F238E27FC236}">
                <a16:creationId xmlns:a16="http://schemas.microsoft.com/office/drawing/2014/main" id="{0486D206-018F-41C9-95FC-4258F158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1" b="36873"/>
          <a:stretch>
            <a:fillRect/>
          </a:stretch>
        </p:blipFill>
        <p:spPr bwMode="auto">
          <a:xfrm>
            <a:off x="334963" y="323850"/>
            <a:ext cx="7827962" cy="522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957BD38-02C2-431E-9A85-8FD7BD8A582A}"/>
              </a:ext>
            </a:extLst>
          </p:cNvPr>
          <p:cNvGrpSpPr/>
          <p:nvPr/>
        </p:nvGrpSpPr>
        <p:grpSpPr>
          <a:xfrm>
            <a:off x="9758486" y="5868222"/>
            <a:ext cx="1162050" cy="831489"/>
            <a:chOff x="8760296" y="5948890"/>
            <a:chExt cx="1162050" cy="831489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29022-7252-4E18-A98B-72525E7933B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C40E5700-9BD3-4842-B430-D392A26AE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8890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2A5D9B5-7053-4349-BA94-7F9878B56B40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DA309173-EDDC-41E9-B8DE-6B7E32E6C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0E76CB3-268C-4D83-8E16-1E505369B8FD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Imagem 2">
            <a:extLst>
              <a:ext uri="{FF2B5EF4-FFF2-40B4-BE49-F238E27FC236}">
                <a16:creationId xmlns:a16="http://schemas.microsoft.com/office/drawing/2014/main" id="{AC7928E4-D884-4282-BD03-A9E5B3379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60350"/>
            <a:ext cx="2276475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F1502E-F588-4D7C-8C09-2FB68FB68543}"/>
              </a:ext>
            </a:extLst>
          </p:cNvPr>
          <p:cNvSpPr txBox="1"/>
          <p:nvPr/>
        </p:nvSpPr>
        <p:spPr>
          <a:xfrm>
            <a:off x="2711450" y="260350"/>
            <a:ext cx="1226618" cy="1286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Exploration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 err="1">
                <a:latin typeface="+mn-lt"/>
              </a:rPr>
              <a:t>Scatterplot</a:t>
            </a:r>
            <a:r>
              <a:rPr lang="pt-BR" dirty="0">
                <a:latin typeface="+mn-lt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FDA5FFD-49DF-464E-9CAB-B51D1E6D1E32}"/>
              </a:ext>
            </a:extLst>
          </p:cNvPr>
          <p:cNvSpPr/>
          <p:nvPr/>
        </p:nvSpPr>
        <p:spPr>
          <a:xfrm>
            <a:off x="4370759" y="763328"/>
            <a:ext cx="19669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6"/>
                </a:solidFill>
              </a:rPr>
              <a:t>Adicionar módulo</a:t>
            </a:r>
          </a:p>
        </p:txBody>
      </p:sp>
      <p:pic>
        <p:nvPicPr>
          <p:cNvPr id="141317" name="Imagem 4">
            <a:extLst>
              <a:ext uri="{FF2B5EF4-FFF2-40B4-BE49-F238E27FC236}">
                <a16:creationId xmlns:a16="http://schemas.microsoft.com/office/drawing/2014/main" id="{8260024F-16AC-4E4D-B580-3C8A1CEA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59" y="1223703"/>
            <a:ext cx="69818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445707A-221F-4C2C-AF11-6565F6D3A9D6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5" action="ppaction://hlinksldjump"/>
              <a:extLst>
                <a:ext uri="{FF2B5EF4-FFF2-40B4-BE49-F238E27FC236}">
                  <a16:creationId xmlns:a16="http://schemas.microsoft.com/office/drawing/2014/main" id="{6FB1DA51-250C-4BAA-A1BE-3CDA66CF30C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3A353D3D-E194-4CC0-BFB3-156B6D36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0640F2B-7F97-49F1-BAC1-C98408928B74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0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A6D51B91-B5E8-42F1-834D-E337A35D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B44DB5-994C-4745-BE0F-539ABEC11D28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80E1FBCD-FBA4-472E-9B1C-4190518A2B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11588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 dirty="0">
                <a:solidFill>
                  <a:schemeClr val="tx1"/>
                </a:solidFill>
              </a:rPr>
              <a:t>Gráfico em Barra / Coluna</a:t>
            </a:r>
            <a:br>
              <a:rPr lang="pt-BR" altLang="pt-BR" sz="3600" dirty="0">
                <a:solidFill>
                  <a:srgbClr val="30647C"/>
                </a:solidFill>
              </a:rPr>
            </a:br>
            <a:r>
              <a:rPr lang="pt-BR" altLang="pt-BR" sz="3000" dirty="0">
                <a:solidFill>
                  <a:srgbClr val="30647C"/>
                </a:solidFill>
              </a:rPr>
              <a:t>para dados Nominais (Frequência)</a:t>
            </a:r>
            <a:endParaRPr lang="en-US" altLang="pt-BR" sz="3000" dirty="0">
              <a:solidFill>
                <a:srgbClr val="30647C"/>
              </a:solidFill>
            </a:endParaRPr>
          </a:p>
        </p:txBody>
      </p:sp>
      <p:pic>
        <p:nvPicPr>
          <p:cNvPr id="142339" name="Picture 13">
            <a:extLst>
              <a:ext uri="{FF2B5EF4-FFF2-40B4-BE49-F238E27FC236}">
                <a16:creationId xmlns:a16="http://schemas.microsoft.com/office/drawing/2014/main" id="{48E538AF-84DC-4267-A145-709779DF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28125" r="5663" b="12811"/>
          <a:stretch>
            <a:fillRect/>
          </a:stretch>
        </p:blipFill>
        <p:spPr bwMode="auto">
          <a:xfrm>
            <a:off x="2815974" y="2492375"/>
            <a:ext cx="6576714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6F47697A-2491-401B-BF10-4B6EF6426144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4CB98C5-D52A-4DBF-86BE-A3D4A2C056F1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521C1AB7-810F-4E1B-B70D-EA6566569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0F6EC26-D5C9-467A-8E2B-F516662B3F71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C982D2-6F39-46CD-B80E-552AA6685337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C935DAEF-176A-4383-8B47-760BA6907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2260E05-7F97-47BF-B2B2-DD0E0579F43F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7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59F910-1DA6-4390-B9C6-CC8BA9C52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36FF243-3840-4762-A59C-D9AC82EDFCE7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Imagem 5">
            <a:extLst>
              <a:ext uri="{FF2B5EF4-FFF2-40B4-BE49-F238E27FC236}">
                <a16:creationId xmlns:a16="http://schemas.microsoft.com/office/drawing/2014/main" id="{7983AAB1-7E11-4DC9-9FA3-1A69B4D5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37399"/>
          <a:stretch>
            <a:fillRect/>
          </a:stretch>
        </p:blipFill>
        <p:spPr bwMode="auto">
          <a:xfrm>
            <a:off x="334963" y="333375"/>
            <a:ext cx="7489825" cy="511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A94686D-5531-410D-B263-378E5DA723DB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0A7404ED-361B-4CC8-9860-69C3E2D2FCF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6F85A250-D242-45CB-BAC9-B1AB609B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725DB92-76B4-401C-8091-C7862BB6B4FC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9B3DA65A-B28F-4238-9FB6-F75FFC081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DBCD0C-1BA0-45F6-997D-4F4A0E2031C6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C8209BF-617E-4A5E-B3AF-1861F2578BC1}"/>
              </a:ext>
            </a:extLst>
          </p:cNvPr>
          <p:cNvSpPr txBox="1"/>
          <p:nvPr/>
        </p:nvSpPr>
        <p:spPr>
          <a:xfrm>
            <a:off x="5447184" y="218520"/>
            <a:ext cx="1595309" cy="21169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Exploration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Descriptives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Plots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Marcar Bar-</a:t>
            </a:r>
            <a:r>
              <a:rPr lang="pt-BR" b="1" dirty="0" err="1">
                <a:latin typeface="+mn-lt"/>
              </a:rPr>
              <a:t>Plot</a:t>
            </a:r>
            <a:endParaRPr lang="pt-BR" b="1" dirty="0">
              <a:latin typeface="+mn-lt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9FC4E54-4952-45B1-BBB6-B71793D3372F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6" name="CaixaDeTexto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EEF6C1B-FAD5-48A0-A7BB-F449432250BD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7" name="Gráfico 6" descr="Pegadas">
              <a:hlinkClick r:id="rId2" action="ppaction://hlinksldjump"/>
              <a:extLst>
                <a:ext uri="{FF2B5EF4-FFF2-40B4-BE49-F238E27FC236}">
                  <a16:creationId xmlns:a16="http://schemas.microsoft.com/office/drawing/2014/main" id="{DBBB3748-24C8-4452-B507-30A730A27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947C9B7-901D-479B-80E4-2581B26C9AD3}"/>
              </a:ext>
            </a:extLst>
          </p:cNvPr>
          <p:cNvGrpSpPr/>
          <p:nvPr/>
        </p:nvGrpSpPr>
        <p:grpSpPr>
          <a:xfrm>
            <a:off x="767408" y="218520"/>
            <a:ext cx="4679776" cy="5672317"/>
            <a:chOff x="192088" y="188913"/>
            <a:chExt cx="4622800" cy="6021387"/>
          </a:xfrm>
        </p:grpSpPr>
        <p:pic>
          <p:nvPicPr>
            <p:cNvPr id="144386" name="Imagem 2">
              <a:extLst>
                <a:ext uri="{FF2B5EF4-FFF2-40B4-BE49-F238E27FC236}">
                  <a16:creationId xmlns:a16="http://schemas.microsoft.com/office/drawing/2014/main" id="{65178B6D-F451-4E16-819C-AB1CD0D6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88" y="188913"/>
              <a:ext cx="4622800" cy="6021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EAAF12D-F765-4CFF-8690-1726030B96E6}"/>
                </a:ext>
              </a:extLst>
            </p:cNvPr>
            <p:cNvSpPr/>
            <p:nvPr/>
          </p:nvSpPr>
          <p:spPr>
            <a:xfrm>
              <a:off x="3503712" y="4437112"/>
              <a:ext cx="936104" cy="57606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395C13F-8601-4A8E-ABBD-171F04EF23BD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3" name="Gráfico 27" descr="Compartilhar">
              <a:hlinkClick r:id="rId6" action="ppaction://hlinksldjump"/>
              <a:extLst>
                <a:ext uri="{FF2B5EF4-FFF2-40B4-BE49-F238E27FC236}">
                  <a16:creationId xmlns:a16="http://schemas.microsoft.com/office/drawing/2014/main" id="{DB410AFA-B7E4-44DE-A881-57426F78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4" name="CaixaDeTexto 1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9814665-57C8-4253-85F0-186896B80991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18B1F8DD-81AC-4E12-AC41-9DD3D50E85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00213" y="115888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000" dirty="0">
                <a:solidFill>
                  <a:srgbClr val="30647C"/>
                </a:solidFill>
              </a:rPr>
              <a:t>(Não Paramétricos)</a:t>
            </a:r>
            <a:endParaRPr lang="en-US" altLang="pt-BR" sz="3000" dirty="0">
              <a:solidFill>
                <a:srgbClr val="30647C"/>
              </a:solidFill>
            </a:endParaRPr>
          </a:p>
        </p:txBody>
      </p:sp>
      <p:sp>
        <p:nvSpPr>
          <p:cNvPr id="13" name="CaixaDeTexto 12">
            <a:hlinkClick r:id="rId3" action="ppaction://hlinksldjump"/>
            <a:extLst>
              <a:ext uri="{FF2B5EF4-FFF2-40B4-BE49-F238E27FC236}">
                <a16:creationId xmlns:a16="http://schemas.microsoft.com/office/drawing/2014/main" id="{FC09650F-64A5-4632-A8BA-9BE6FA4B4BA0}"/>
              </a:ext>
            </a:extLst>
          </p:cNvPr>
          <p:cNvSpPr txBox="1"/>
          <p:nvPr/>
        </p:nvSpPr>
        <p:spPr>
          <a:xfrm>
            <a:off x="4722818" y="3590172"/>
            <a:ext cx="4191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2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ABE1407-8DF5-4028-97AF-55B0971D3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88" y="2641312"/>
            <a:ext cx="6356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A71515"/>
                </a:solidFill>
                <a:latin typeface="+mn-lt"/>
              </a:rPr>
              <a:t>Quantos grupos (amostras) você tem?</a:t>
            </a:r>
            <a:endParaRPr lang="en-US" altLang="pt-BR" sz="32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5" name="CaixaDeTexto 14">
            <a:hlinkClick r:id="rId4" action="ppaction://hlinksldjump"/>
            <a:extLst>
              <a:ext uri="{FF2B5EF4-FFF2-40B4-BE49-F238E27FC236}">
                <a16:creationId xmlns:a16="http://schemas.microsoft.com/office/drawing/2014/main" id="{0189C10E-49FF-4865-94F1-B5A2BEA11E72}"/>
              </a:ext>
            </a:extLst>
          </p:cNvPr>
          <p:cNvSpPr txBox="1"/>
          <p:nvPr/>
        </p:nvSpPr>
        <p:spPr>
          <a:xfrm>
            <a:off x="6894912" y="3590172"/>
            <a:ext cx="6639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&gt;2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FB38234-B9F4-494F-B0B2-AC20B9CB0B55}"/>
              </a:ext>
            </a:extLst>
          </p:cNvPr>
          <p:cNvGrpSpPr/>
          <p:nvPr/>
        </p:nvGrpSpPr>
        <p:grpSpPr>
          <a:xfrm>
            <a:off x="4158377" y="4185351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17" name="Gráfico 16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3482C5A1-2812-409F-8189-085090B85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8" name="Lua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3E27585C-63BA-4950-902D-493246BC9426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D5590C2-A367-4877-9604-EE901F7CA010}"/>
              </a:ext>
            </a:extLst>
          </p:cNvPr>
          <p:cNvGrpSpPr/>
          <p:nvPr/>
        </p:nvGrpSpPr>
        <p:grpSpPr>
          <a:xfrm>
            <a:off x="6460149" y="4193475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20" name="Gráfico 19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064F5AE9-2EE3-40DC-9950-7D3C2F5C6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1" name="Lua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5DED19-94E0-49AB-A422-40B07CAE768C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BE8A9009-602C-4994-9702-756757844E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51013" y="341313"/>
            <a:ext cx="86868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 sz="4000" b="1">
                <a:solidFill>
                  <a:schemeClr val="tx1"/>
                </a:solidFill>
              </a:rPr>
              <a:t>Análise de Sobrevivência</a:t>
            </a:r>
            <a:endParaRPr lang="en-US" altLang="pt-BR" b="1">
              <a:solidFill>
                <a:schemeClr val="tx1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130FDC2B-0A47-41E6-9265-934332FB1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387302"/>
            <a:ext cx="11530012" cy="4210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just" eaLnBrk="1" hangingPunct="1">
              <a:spcBef>
                <a:spcPts val="1600"/>
              </a:spcBef>
              <a:buFontTx/>
              <a:buNone/>
              <a:defRPr/>
            </a:pPr>
            <a:r>
              <a:rPr lang="pt-BR" altLang="pt-BR" sz="2400" kern="0" dirty="0"/>
              <a:t>Considere:	</a:t>
            </a:r>
          </a:p>
          <a:p>
            <a:pPr algn="just" eaLnBrk="1" hangingPunct="1">
              <a:spcBef>
                <a:spcPts val="1600"/>
              </a:spcBef>
              <a:buFontTx/>
              <a:buChar char="-"/>
              <a:defRPr/>
            </a:pPr>
            <a:r>
              <a:rPr lang="pt-BR" altLang="pt-BR" sz="2400" b="1" kern="0" dirty="0"/>
              <a:t>Log-rank: </a:t>
            </a:r>
            <a:r>
              <a:rPr lang="pt-BR" altLang="pt-BR" sz="2400" kern="0" dirty="0"/>
              <a:t>para a comparação da sobrevivência de 2 grupos com intervalos de tempo idênticos.</a:t>
            </a:r>
          </a:p>
          <a:p>
            <a:pPr algn="just" eaLnBrk="1" hangingPunct="1">
              <a:spcBef>
                <a:spcPts val="1600"/>
              </a:spcBef>
              <a:buFontTx/>
              <a:buChar char="-"/>
              <a:defRPr/>
            </a:pPr>
            <a:r>
              <a:rPr lang="pt-BR" altLang="pt-BR" sz="2400" b="1" kern="0" dirty="0"/>
              <a:t>Kaplan-Meier: </a:t>
            </a:r>
            <a:r>
              <a:rPr lang="pt-BR" altLang="pt-BR" sz="2400" kern="0" dirty="0"/>
              <a:t>quando a sobrevivência de 2 grupos é comparada em intervalos de tempo menores (dias ou meses), não obrigatoriamente espaçados com o mesmo intervalo.</a:t>
            </a:r>
          </a:p>
          <a:p>
            <a:pPr algn="just" eaLnBrk="1" hangingPunct="1">
              <a:spcBef>
                <a:spcPts val="1600"/>
              </a:spcBef>
              <a:buFontTx/>
              <a:buChar char="-"/>
              <a:defRPr/>
            </a:pPr>
            <a:r>
              <a:rPr lang="en-US" altLang="pt-BR" sz="2400" b="1" kern="0" dirty="0" err="1"/>
              <a:t>Risco</a:t>
            </a:r>
            <a:r>
              <a:rPr lang="en-US" altLang="pt-BR" sz="2400" b="1" kern="0" dirty="0"/>
              <a:t> </a:t>
            </a:r>
            <a:r>
              <a:rPr lang="en-US" altLang="pt-BR" sz="2400" b="1" kern="0" dirty="0" err="1"/>
              <a:t>Proporcional</a:t>
            </a:r>
            <a:r>
              <a:rPr lang="en-US" altLang="pt-BR" sz="2400" b="1" kern="0" dirty="0"/>
              <a:t> de Cox</a:t>
            </a:r>
            <a:r>
              <a:rPr lang="en-US" altLang="pt-BR" sz="2400" kern="0" dirty="0"/>
              <a:t> (Hazard Ratio- HR): </a:t>
            </a:r>
            <a:r>
              <a:rPr lang="en-US" altLang="pt-BR" sz="2400" kern="0" dirty="0" err="1"/>
              <a:t>análise</a:t>
            </a:r>
            <a:r>
              <a:rPr lang="en-US" altLang="pt-BR" sz="2400" kern="0" dirty="0"/>
              <a:t> de </a:t>
            </a:r>
            <a:r>
              <a:rPr lang="en-US" altLang="pt-BR" sz="2400" kern="0" dirty="0" err="1"/>
              <a:t>sobrevivência</a:t>
            </a:r>
            <a:r>
              <a:rPr lang="en-US" altLang="pt-BR" sz="2400" kern="0" dirty="0"/>
              <a:t> </a:t>
            </a:r>
            <a:r>
              <a:rPr lang="en-US" altLang="pt-BR" sz="2400" kern="0" dirty="0" err="1"/>
              <a:t>multivariada</a:t>
            </a:r>
            <a:r>
              <a:rPr lang="en-US" altLang="pt-BR" sz="2400" kern="0" dirty="0"/>
              <a:t> (</a:t>
            </a:r>
            <a:r>
              <a:rPr lang="en-US" altLang="pt-BR" sz="2400" kern="0" dirty="0" err="1"/>
              <a:t>várias</a:t>
            </a:r>
            <a:r>
              <a:rPr lang="en-US" altLang="pt-BR" sz="2400" kern="0" dirty="0"/>
              <a:t> </a:t>
            </a:r>
            <a:r>
              <a:rPr lang="en-US" altLang="pt-BR" sz="2400" kern="0" dirty="0" err="1"/>
              <a:t>variáveis</a:t>
            </a:r>
            <a:r>
              <a:rPr lang="en-US" altLang="pt-BR" sz="2400" kern="0" dirty="0"/>
              <a:t> </a:t>
            </a:r>
            <a:r>
              <a:rPr lang="en-US" altLang="pt-BR" sz="2400" kern="0" dirty="0" err="1"/>
              <a:t>preditoras</a:t>
            </a:r>
            <a:r>
              <a:rPr lang="en-US" altLang="pt-BR" sz="2400" kern="0" dirty="0"/>
              <a:t>), </a:t>
            </a:r>
            <a:r>
              <a:rPr lang="en-US" altLang="pt-BR" sz="2400" kern="0" dirty="0" err="1"/>
              <a:t>onde</a:t>
            </a:r>
            <a:r>
              <a:rPr lang="en-US" altLang="pt-BR" sz="2400" kern="0" dirty="0"/>
              <a:t> o TEMPO é a </a:t>
            </a:r>
            <a:r>
              <a:rPr lang="en-US" altLang="pt-BR" sz="2400" kern="0" dirty="0" err="1"/>
              <a:t>variável</a:t>
            </a:r>
            <a:r>
              <a:rPr lang="en-US" altLang="pt-BR" sz="2400" kern="0" dirty="0"/>
              <a:t> principal (Y).</a:t>
            </a:r>
          </a:p>
          <a:p>
            <a:pPr algn="just" eaLnBrk="1" hangingPunct="1">
              <a:spcBef>
                <a:spcPts val="1600"/>
              </a:spcBef>
              <a:buFontTx/>
              <a:buChar char="-"/>
              <a:defRPr/>
            </a:pPr>
            <a:endParaRPr lang="pt-BR" altLang="pt-BR" sz="2400" kern="0" dirty="0"/>
          </a:p>
          <a:p>
            <a:pPr algn="just" eaLnBrk="1" hangingPunct="1">
              <a:spcBef>
                <a:spcPts val="1600"/>
              </a:spcBef>
              <a:buFontTx/>
              <a:buNone/>
              <a:defRPr/>
            </a:pPr>
            <a:endParaRPr lang="en-US" altLang="pt-BR" sz="2400" kern="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1D3393D-A652-4B58-ABEF-8AB17947D413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85F9A3A-11EB-4062-A125-A940D0C99316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471809BB-710E-4822-B10E-A279D863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9BEE7DB-4599-4B34-A07A-82E724FF798D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463D7BB6-9E34-4273-92EE-E77426FB0059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BB815DD8-478C-4B05-9022-371ADFAC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B84B13D-157B-4BE5-B917-5F3F2CEFF412}"/>
              </a:ext>
            </a:extLst>
          </p:cNvPr>
          <p:cNvGrpSpPr>
            <a:grpSpLocks/>
          </p:cNvGrpSpPr>
          <p:nvPr/>
        </p:nvGrpSpPr>
        <p:grpSpPr bwMode="auto">
          <a:xfrm>
            <a:off x="147171" y="6038654"/>
            <a:ext cx="2244421" cy="585115"/>
            <a:chOff x="9757973" y="5237757"/>
            <a:chExt cx="2243993" cy="585356"/>
          </a:xfrm>
        </p:grpSpPr>
        <p:pic>
          <p:nvPicPr>
            <p:cNvPr id="18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3EB4E779-5BC9-40C6-9B81-51A8B6B8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9" name="CaixaDeTexto 1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1243A99-B3E3-428E-90E6-DBB202B21EDE}"/>
                </a:ext>
              </a:extLst>
            </p:cNvPr>
            <p:cNvSpPr txBox="1"/>
            <p:nvPr/>
          </p:nvSpPr>
          <p:spPr bwMode="auto">
            <a:xfrm>
              <a:off x="9757973" y="5294869"/>
              <a:ext cx="1740852" cy="523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SOBREVIVÊNCIA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agem 5">
            <a:extLst>
              <a:ext uri="{FF2B5EF4-FFF2-40B4-BE49-F238E27FC236}">
                <a16:creationId xmlns:a16="http://schemas.microsoft.com/office/drawing/2014/main" id="{6CA8555B-3399-44FA-941F-C91EBF38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5" b="30656"/>
          <a:stretch>
            <a:fillRect/>
          </a:stretch>
        </p:blipFill>
        <p:spPr bwMode="auto">
          <a:xfrm>
            <a:off x="334963" y="333375"/>
            <a:ext cx="7800975" cy="5256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2E4E9F3-204D-4BAB-BE68-E3DBA55CF70D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B44CE87A-028A-42E3-8929-57E6A0B7CA1D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8E7ECED1-D93B-4DAD-A740-C2571A3FA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0C2CDE2-3266-4A43-BE5F-527129227B2C}"/>
              </a:ext>
            </a:extLst>
          </p:cNvPr>
          <p:cNvGrpSpPr>
            <a:grpSpLocks/>
          </p:cNvGrpSpPr>
          <p:nvPr/>
        </p:nvGrpSpPr>
        <p:grpSpPr bwMode="auto">
          <a:xfrm>
            <a:off x="443846" y="6096701"/>
            <a:ext cx="2244421" cy="585115"/>
            <a:chOff x="9757973" y="5237757"/>
            <a:chExt cx="2243993" cy="585356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4F128B86-454B-4825-878E-DD95C1687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170012F-CDB6-49F4-8DD8-39F6560033B6}"/>
                </a:ext>
              </a:extLst>
            </p:cNvPr>
            <p:cNvSpPr txBox="1"/>
            <p:nvPr/>
          </p:nvSpPr>
          <p:spPr bwMode="auto">
            <a:xfrm>
              <a:off x="9757973" y="5294869"/>
              <a:ext cx="1740852" cy="523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SOBREVIVÊNCIA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E6CD160-65E2-46A4-8C50-C1B4EC146E0A}"/>
              </a:ext>
            </a:extLst>
          </p:cNvPr>
          <p:cNvGrpSpPr/>
          <p:nvPr/>
        </p:nvGrpSpPr>
        <p:grpSpPr>
          <a:xfrm>
            <a:off x="669850" y="1509117"/>
            <a:ext cx="6286500" cy="3648075"/>
            <a:chOff x="669850" y="1509117"/>
            <a:chExt cx="6286500" cy="3648075"/>
          </a:xfrm>
        </p:grpSpPr>
        <p:pic>
          <p:nvPicPr>
            <p:cNvPr id="150530" name="Imagem 1">
              <a:extLst>
                <a:ext uri="{FF2B5EF4-FFF2-40B4-BE49-F238E27FC236}">
                  <a16:creationId xmlns:a16="http://schemas.microsoft.com/office/drawing/2014/main" id="{086AD4ED-15F0-4BA1-93AA-9BDEE1A0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50" y="1509117"/>
              <a:ext cx="6286500" cy="3648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2F238C9-D56E-461F-8FA2-1D31C8D3BB48}"/>
                </a:ext>
              </a:extLst>
            </p:cNvPr>
            <p:cNvSpPr/>
            <p:nvPr/>
          </p:nvSpPr>
          <p:spPr>
            <a:xfrm>
              <a:off x="5999088" y="3180754"/>
              <a:ext cx="935037" cy="27305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50532" name="CaixaDeTexto 3">
            <a:extLst>
              <a:ext uri="{FF2B5EF4-FFF2-40B4-BE49-F238E27FC236}">
                <a16:creationId xmlns:a16="http://schemas.microsoft.com/office/drawing/2014/main" id="{F8FE0F41-2286-4C61-B9F9-7EE1E1578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075" y="2301279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Para análise da sobrevivência:</a:t>
            </a:r>
          </a:p>
          <a:p>
            <a:pPr algn="ctr"/>
            <a:r>
              <a:rPr lang="pt-BR" altLang="pt-BR" dirty="0"/>
              <a:t>Adicionar o módulo</a:t>
            </a:r>
          </a:p>
        </p:txBody>
      </p:sp>
      <p:pic>
        <p:nvPicPr>
          <p:cNvPr id="150533" name="Imagem 4">
            <a:extLst>
              <a:ext uri="{FF2B5EF4-FFF2-40B4-BE49-F238E27FC236}">
                <a16:creationId xmlns:a16="http://schemas.microsoft.com/office/drawing/2014/main" id="{3C2FEF27-F3CF-499B-AFF6-5E372887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50" y="2947392"/>
            <a:ext cx="4057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53062AC-D094-422A-B30C-E9C253D21A25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DE3FA90-B1F9-4E96-AF45-5F2BF8F60299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5D82745E-5767-43CE-8500-054827963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5F21858-94F4-4283-A9D5-60044E8EF7F1}"/>
              </a:ext>
            </a:extLst>
          </p:cNvPr>
          <p:cNvGrpSpPr>
            <a:grpSpLocks/>
          </p:cNvGrpSpPr>
          <p:nvPr/>
        </p:nvGrpSpPr>
        <p:grpSpPr bwMode="auto">
          <a:xfrm>
            <a:off x="147171" y="6038654"/>
            <a:ext cx="2244421" cy="585115"/>
            <a:chOff x="9757973" y="5237757"/>
            <a:chExt cx="2243993" cy="585356"/>
          </a:xfrm>
        </p:grpSpPr>
        <p:pic>
          <p:nvPicPr>
            <p:cNvPr id="11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D84CE79D-3370-48B8-B170-1DB8BA3FE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2" name="CaixaDeTexto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F940093-906C-4DD0-88C8-158BA092ED61}"/>
                </a:ext>
              </a:extLst>
            </p:cNvPr>
            <p:cNvSpPr txBox="1"/>
            <p:nvPr/>
          </p:nvSpPr>
          <p:spPr bwMode="auto">
            <a:xfrm>
              <a:off x="9757973" y="5294869"/>
              <a:ext cx="1740852" cy="523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SOBREVIVÊNCIA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4">
            <a:extLst>
              <a:ext uri="{FF2B5EF4-FFF2-40B4-BE49-F238E27FC236}">
                <a16:creationId xmlns:a16="http://schemas.microsoft.com/office/drawing/2014/main" id="{2E09BE93-7578-4973-A4B5-57E7B79EE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889" y="3756772"/>
            <a:ext cx="82910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dirty="0">
                <a:solidFill>
                  <a:srgbClr val="2F7B7D"/>
                </a:solidFill>
                <a:latin typeface="+mn-lt"/>
              </a:rPr>
              <a:t>Use o </a:t>
            </a:r>
            <a:r>
              <a:rPr lang="pt-BR" altLang="pt-BR" sz="4000" b="1" dirty="0">
                <a:solidFill>
                  <a:srgbClr val="2F7B7D"/>
                </a:solidFill>
                <a:latin typeface="+mn-lt"/>
              </a:rPr>
              <a:t>teste t para uma amostra.</a:t>
            </a:r>
            <a:r>
              <a:rPr lang="pt-BR" altLang="pt-BR" sz="4000" dirty="0">
                <a:solidFill>
                  <a:srgbClr val="2F7B7D"/>
                </a:solidFill>
                <a:latin typeface="+mn-lt"/>
              </a:rPr>
              <a:t>		</a:t>
            </a:r>
            <a:endParaRPr lang="en-US" altLang="pt-BR" sz="4000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EC9A1FB8-7A85-4EE3-8EBD-AE8B41AAF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225"/>
            <a:ext cx="9297987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paramétricos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) </a:t>
            </a:r>
            <a:br>
              <a:rPr lang="en-US" altLang="pt-BR" sz="4000" kern="0" dirty="0">
                <a:solidFill>
                  <a:schemeClr val="tx1"/>
                </a:solidFill>
              </a:rPr>
            </a:br>
            <a:r>
              <a:rPr lang="en-US" altLang="pt-BR" sz="2800" kern="0" dirty="0">
                <a:solidFill>
                  <a:srgbClr val="30647C"/>
                </a:solidFill>
              </a:rPr>
              <a:t>Se a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distribuição</a:t>
            </a:r>
            <a:r>
              <a:rPr lang="en-US" altLang="pt-BR" sz="2800" kern="0" dirty="0">
                <a:solidFill>
                  <a:srgbClr val="30647C"/>
                </a:solidFill>
              </a:rPr>
              <a:t> NÃO for Normal (n&lt;30)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DBDD950-0378-44CB-9FD5-D19DA075E5DF}"/>
              </a:ext>
            </a:extLst>
          </p:cNvPr>
          <p:cNvGrpSpPr/>
          <p:nvPr/>
        </p:nvGrpSpPr>
        <p:grpSpPr>
          <a:xfrm>
            <a:off x="8680448" y="5869472"/>
            <a:ext cx="1162050" cy="838481"/>
            <a:chOff x="8760296" y="5941898"/>
            <a:chExt cx="1162050" cy="838481"/>
          </a:xfrm>
        </p:grpSpPr>
        <p:sp>
          <p:nvSpPr>
            <p:cNvPr id="38" name="CaixaDeTexto 37">
              <a:hlinkClick r:id="rId3" action="ppaction://hlinksldjump"/>
              <a:extLst>
                <a:ext uri="{FF2B5EF4-FFF2-40B4-BE49-F238E27FC236}">
                  <a16:creationId xmlns:a16="http://schemas.microsoft.com/office/drawing/2014/main" id="{3CDFE170-268C-4A1A-8134-5C759F7DA65B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39" name="Gráfico 38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74D92495-4C5D-42A9-9B4B-C8E1AE85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C7818E78-C092-4972-ACFD-8E7FA8CEBCBE}"/>
              </a:ext>
            </a:extLst>
          </p:cNvPr>
          <p:cNvGrpSpPr/>
          <p:nvPr/>
        </p:nvGrpSpPr>
        <p:grpSpPr>
          <a:xfrm>
            <a:off x="9760568" y="5869472"/>
            <a:ext cx="1162050" cy="838481"/>
            <a:chOff x="9696400" y="5941898"/>
            <a:chExt cx="1162050" cy="838481"/>
          </a:xfrm>
        </p:grpSpPr>
        <p:sp>
          <p:nvSpPr>
            <p:cNvPr id="41" name="CaixaDeTexto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0A470227-A92E-48C6-916C-DCB03EC294DD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42" name="Gráfico 4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85DF2900-5758-441A-AE9A-0703F0EE2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0" name="Agrupar 25">
            <a:extLst>
              <a:ext uri="{FF2B5EF4-FFF2-40B4-BE49-F238E27FC236}">
                <a16:creationId xmlns:a16="http://schemas.microsoft.com/office/drawing/2014/main" id="{DDD84407-7964-49F4-B7C8-EBD61F5A0FA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1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1471E2CD-1702-4E63-BBBB-DDB20F62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2" name="CaixaDeTexto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C226D3A-BB17-4559-B60D-086FA2A590E4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A2C09C3-2157-43F6-856F-BCFE989C1F1F}"/>
              </a:ext>
            </a:extLst>
          </p:cNvPr>
          <p:cNvGrpSpPr/>
          <p:nvPr/>
        </p:nvGrpSpPr>
        <p:grpSpPr>
          <a:xfrm>
            <a:off x="9758486" y="5869473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3" action="ppaction://hlinksldjump"/>
              <a:extLst>
                <a:ext uri="{FF2B5EF4-FFF2-40B4-BE49-F238E27FC236}">
                  <a16:creationId xmlns:a16="http://schemas.microsoft.com/office/drawing/2014/main" id="{C222716C-95D6-40B9-AC6B-0564203BA7F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5BDC954E-5F50-41F2-A2E3-43E0E72EC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4CDEAF23-D74F-4DD2-9BE7-4FE75221C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731" b="22700"/>
          <a:stretch/>
        </p:blipFill>
        <p:spPr>
          <a:xfrm>
            <a:off x="263351" y="188640"/>
            <a:ext cx="7704857" cy="5749494"/>
          </a:xfrm>
          <a:prstGeom prst="rect">
            <a:avLst/>
          </a:prstGeom>
        </p:spPr>
      </p:pic>
      <p:grpSp>
        <p:nvGrpSpPr>
          <p:cNvPr id="10" name="Agrupar 25">
            <a:extLst>
              <a:ext uri="{FF2B5EF4-FFF2-40B4-BE49-F238E27FC236}">
                <a16:creationId xmlns:a16="http://schemas.microsoft.com/office/drawing/2014/main" id="{CEB0CD6B-6DBF-4A10-AF13-D0DE88F3FEBD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1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58F29E68-AE9B-4E49-A907-0EDDD1D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2" name="CaixaDeTexto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52C918-BF7A-4D71-86E0-8F7B4E01138B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2">
            <a:extLst>
              <a:ext uri="{FF2B5EF4-FFF2-40B4-BE49-F238E27FC236}">
                <a16:creationId xmlns:a16="http://schemas.microsoft.com/office/drawing/2014/main" id="{DE3C22B7-ED9C-4B48-B778-7876EDAC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9" y="1095253"/>
            <a:ext cx="5209009" cy="4940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794F015-045B-48EF-A368-63172F11EA26}"/>
              </a:ext>
            </a:extLst>
          </p:cNvPr>
          <p:cNvSpPr txBox="1"/>
          <p:nvPr/>
        </p:nvSpPr>
        <p:spPr>
          <a:xfrm>
            <a:off x="263352" y="619003"/>
            <a:ext cx="3351212" cy="47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latin typeface="+mn-lt"/>
              </a:rPr>
              <a:t>Teste t para uma amostra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F1005F4-210B-48AC-B3A0-17B03524AFE7}"/>
              </a:ext>
            </a:extLst>
          </p:cNvPr>
          <p:cNvSpPr/>
          <p:nvPr/>
        </p:nvSpPr>
        <p:spPr>
          <a:xfrm>
            <a:off x="1631504" y="3645024"/>
            <a:ext cx="1662430" cy="2873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D4B3CC9-5729-4B78-A228-54C3496D2E30}"/>
              </a:ext>
            </a:extLst>
          </p:cNvPr>
          <p:cNvGrpSpPr/>
          <p:nvPr/>
        </p:nvGrpSpPr>
        <p:grpSpPr>
          <a:xfrm>
            <a:off x="9758486" y="5869471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86ABFB3-CBEC-43C5-A8BD-F708AC3B4CE2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2D0BF395-44E8-407A-9DE2-170A4413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25">
            <a:extLst>
              <a:ext uri="{FF2B5EF4-FFF2-40B4-BE49-F238E27FC236}">
                <a16:creationId xmlns:a16="http://schemas.microsoft.com/office/drawing/2014/main" id="{E117404C-34EC-47F1-A014-E6D6450E8CF6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3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92153A52-2605-459C-AB27-63D35A799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4" name="CaixaDeTexto 1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48EB30A-FA08-4A0F-826B-FABF66038681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29869261-F3F6-43CE-895F-766EAABC3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225"/>
            <a:ext cx="9297987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paramétricos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) </a:t>
            </a:r>
            <a:br>
              <a:rPr lang="en-US" altLang="pt-BR" sz="4000" kern="0" dirty="0">
                <a:solidFill>
                  <a:schemeClr val="tx1"/>
                </a:solidFill>
              </a:rPr>
            </a:br>
            <a:r>
              <a:rPr lang="en-US" altLang="pt-BR" sz="2800" kern="0" dirty="0">
                <a:solidFill>
                  <a:srgbClr val="30647C"/>
                </a:solidFill>
              </a:rPr>
              <a:t>Se a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distribuição</a:t>
            </a:r>
            <a:r>
              <a:rPr lang="en-US" altLang="pt-BR" sz="2800" kern="0" dirty="0">
                <a:solidFill>
                  <a:srgbClr val="30647C"/>
                </a:solidFill>
              </a:rPr>
              <a:t> NÃO for Normal (n&lt;30), clique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na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Gota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Vermelha</a:t>
            </a:r>
            <a:r>
              <a:rPr lang="en-US" altLang="pt-BR" sz="2800" kern="0" dirty="0">
                <a:solidFill>
                  <a:srgbClr val="30647C"/>
                </a:solidFill>
              </a:rPr>
              <a:t>.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692EFC5-454D-463E-9D91-064BC2D12C5C}"/>
              </a:ext>
            </a:extLst>
          </p:cNvPr>
          <p:cNvGrpSpPr/>
          <p:nvPr/>
        </p:nvGrpSpPr>
        <p:grpSpPr>
          <a:xfrm>
            <a:off x="8680448" y="5869472"/>
            <a:ext cx="1162050" cy="838481"/>
            <a:chOff x="8760296" y="5941898"/>
            <a:chExt cx="1162050" cy="838481"/>
          </a:xfrm>
        </p:grpSpPr>
        <p:sp>
          <p:nvSpPr>
            <p:cNvPr id="39" name="CaixaDeTexto 38">
              <a:hlinkClick r:id="rId3" action="ppaction://hlinksldjump"/>
              <a:extLst>
                <a:ext uri="{FF2B5EF4-FFF2-40B4-BE49-F238E27FC236}">
                  <a16:creationId xmlns:a16="http://schemas.microsoft.com/office/drawing/2014/main" id="{AD55EF58-43B3-4F9A-AA62-AABE9F7E1989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40" name="Gráfico 39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028FFE7D-88E2-4B96-AA2B-D8913317B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7B028AF-7F36-40C2-AD78-268ED44B3DFF}"/>
              </a:ext>
            </a:extLst>
          </p:cNvPr>
          <p:cNvGrpSpPr/>
          <p:nvPr/>
        </p:nvGrpSpPr>
        <p:grpSpPr>
          <a:xfrm>
            <a:off x="9760568" y="5869472"/>
            <a:ext cx="1162050" cy="838481"/>
            <a:chOff x="9696400" y="5941898"/>
            <a:chExt cx="1162050" cy="838481"/>
          </a:xfrm>
        </p:grpSpPr>
        <p:sp>
          <p:nvSpPr>
            <p:cNvPr id="42" name="CaixaDeTexto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B50B55D4-15A4-4BA5-8FBC-8C29BA0FBDD1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43" name="Gráfico 42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C5256956-CF79-4088-A47B-20EBF4FD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44" name="Text Box 4">
            <a:extLst>
              <a:ext uri="{FF2B5EF4-FFF2-40B4-BE49-F238E27FC236}">
                <a16:creationId xmlns:a16="http://schemas.microsoft.com/office/drawing/2014/main" id="{5EAFF070-9ED7-472E-AF5D-0D188D5A7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838" y="3150589"/>
            <a:ext cx="6692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600" dirty="0">
                <a:solidFill>
                  <a:srgbClr val="2F7B7D"/>
                </a:solidFill>
                <a:latin typeface="+mn-lt"/>
              </a:rPr>
              <a:t>Use o </a:t>
            </a:r>
            <a:r>
              <a:rPr lang="pt-BR" altLang="pt-BR" sz="3600" b="1" dirty="0">
                <a:solidFill>
                  <a:srgbClr val="2F7B7D"/>
                </a:solidFill>
                <a:latin typeface="+mn-lt"/>
              </a:rPr>
              <a:t>teste t independente </a:t>
            </a:r>
          </a:p>
          <a:p>
            <a:pPr eaLnBrk="1" hangingPunct="1">
              <a:defRPr/>
            </a:pPr>
            <a:r>
              <a:rPr lang="pt-BR" altLang="pt-BR" sz="3600" b="1" dirty="0">
                <a:solidFill>
                  <a:srgbClr val="2F7B7D"/>
                </a:solidFill>
                <a:latin typeface="+mn-lt"/>
              </a:rPr>
              <a:t>ou ANOVA</a:t>
            </a:r>
            <a:endParaRPr lang="en-US" altLang="pt-BR" sz="3600" b="1" dirty="0">
              <a:solidFill>
                <a:srgbClr val="2F7B7D"/>
              </a:solidFill>
              <a:latin typeface="+mn-lt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426E01C-A9F7-4E37-A1D0-D692DBC696AE}"/>
              </a:ext>
            </a:extLst>
          </p:cNvPr>
          <p:cNvGrpSpPr/>
          <p:nvPr/>
        </p:nvGrpSpPr>
        <p:grpSpPr>
          <a:xfrm>
            <a:off x="9870364" y="3748420"/>
            <a:ext cx="1258763" cy="125876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19" name="Gráfico 18" descr="Água">
              <a:hlinkClick r:id="rId9" action="ppaction://hlinksldjump"/>
              <a:extLst>
                <a:ext uri="{FF2B5EF4-FFF2-40B4-BE49-F238E27FC236}">
                  <a16:creationId xmlns:a16="http://schemas.microsoft.com/office/drawing/2014/main" id="{56314C84-AF00-4CC4-AD43-8F3A3EEC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0" name="Lua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4A55E84E-408D-4A09-9798-F40BA409A9D3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2" name="CaixaDeTexto 21">
            <a:hlinkClick r:id="rId9" action="ppaction://hlinksldjump"/>
            <a:extLst>
              <a:ext uri="{FF2B5EF4-FFF2-40B4-BE49-F238E27FC236}">
                <a16:creationId xmlns:a16="http://schemas.microsoft.com/office/drawing/2014/main" id="{206C82AF-A869-44C8-8723-9BC4A65AAD96}"/>
              </a:ext>
            </a:extLst>
          </p:cNvPr>
          <p:cNvSpPr txBox="1"/>
          <p:nvPr/>
        </p:nvSpPr>
        <p:spPr>
          <a:xfrm>
            <a:off x="9547471" y="3140968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F690DFAB-B5C3-47D0-9794-9F94E810E8C5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5" name="Gráfico 27" descr="Compartilhar">
              <a:hlinkClick r:id="rId12" action="ppaction://hlinksldjump"/>
              <a:extLst>
                <a:ext uri="{FF2B5EF4-FFF2-40B4-BE49-F238E27FC236}">
                  <a16:creationId xmlns:a16="http://schemas.microsoft.com/office/drawing/2014/main" id="{1BC76091-C433-486D-9842-4F12106F7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6" name="CaixaDeTexto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94100FF-1635-4833-B9F9-77B3F869E896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12B53A4-1EB8-76C9-3C77-C59D2FBDEA23}"/>
              </a:ext>
            </a:extLst>
          </p:cNvPr>
          <p:cNvGrpSpPr/>
          <p:nvPr/>
        </p:nvGrpSpPr>
        <p:grpSpPr>
          <a:xfrm>
            <a:off x="3216401" y="5868169"/>
            <a:ext cx="1162050" cy="838481"/>
            <a:chOff x="8760296" y="5941898"/>
            <a:chExt cx="1162050" cy="838481"/>
          </a:xfrm>
        </p:grpSpPr>
        <p:sp>
          <p:nvSpPr>
            <p:cNvPr id="3" name="CaixaDeTexto 2">
              <a:hlinkClick r:id="rId3" action="ppaction://hlinksldjump"/>
              <a:extLst>
                <a:ext uri="{FF2B5EF4-FFF2-40B4-BE49-F238E27FC236}">
                  <a16:creationId xmlns:a16="http://schemas.microsoft.com/office/drawing/2014/main" id="{0D0F3173-6538-AB5E-40B0-DE423FD2B84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956330-C302-1499-2AFF-14399CD97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C4B306-EB91-AF81-E5DF-8B71FC71B05A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4">
            <a:extLst>
              <a:ext uri="{FF2B5EF4-FFF2-40B4-BE49-F238E27FC236}">
                <a16:creationId xmlns:a16="http://schemas.microsoft.com/office/drawing/2014/main" id="{1D1E28A0-35FC-4E61-AC03-5160FC73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3" b="9401"/>
          <a:stretch>
            <a:fillRect/>
          </a:stretch>
        </p:blipFill>
        <p:spPr bwMode="auto">
          <a:xfrm>
            <a:off x="335360" y="201161"/>
            <a:ext cx="8855860" cy="59469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4020EE4-B608-4690-953D-5CF27FC29E81}"/>
              </a:ext>
            </a:extLst>
          </p:cNvPr>
          <p:cNvGrpSpPr/>
          <p:nvPr/>
        </p:nvGrpSpPr>
        <p:grpSpPr>
          <a:xfrm>
            <a:off x="9758486" y="5869471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DD34E4EE-0529-4DF6-A1D5-BD824CA6FC42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F254E292-B5F0-42A2-9DE2-E6EAFFDC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3B9EB70F-26AA-4D21-8E31-2AC5E03D5DC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738C83BA-8FB8-4D79-82A7-92E2D418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F6AF591-A482-4306-8DD4-61312DC54E31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2">
            <a:extLst>
              <a:ext uri="{FF2B5EF4-FFF2-40B4-BE49-F238E27FC236}">
                <a16:creationId xmlns:a16="http://schemas.microsoft.com/office/drawing/2014/main" id="{63906C3B-7C49-41C8-BD2B-070C22043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>
            <a:fillRect/>
          </a:stretch>
        </p:blipFill>
        <p:spPr bwMode="auto">
          <a:xfrm>
            <a:off x="478557" y="1206465"/>
            <a:ext cx="4248150" cy="424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31734E-1725-4FB9-BC20-5932F3918DBF}"/>
              </a:ext>
            </a:extLst>
          </p:cNvPr>
          <p:cNvSpPr txBox="1"/>
          <p:nvPr/>
        </p:nvSpPr>
        <p:spPr>
          <a:xfrm>
            <a:off x="478557" y="741293"/>
            <a:ext cx="2794000" cy="47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500" b="1" dirty="0">
                <a:solidFill>
                  <a:srgbClr val="2F7B7D"/>
                </a:solidFill>
                <a:latin typeface="+mn-lt"/>
              </a:rPr>
              <a:t>Teste t Independente</a:t>
            </a:r>
          </a:p>
        </p:txBody>
      </p:sp>
      <p:pic>
        <p:nvPicPr>
          <p:cNvPr id="39940" name="Imagem 4">
            <a:extLst>
              <a:ext uri="{FF2B5EF4-FFF2-40B4-BE49-F238E27FC236}">
                <a16:creationId xmlns:a16="http://schemas.microsoft.com/office/drawing/2014/main" id="{8C4B2168-8786-4FB5-9691-1F3B2421B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69" y="1206465"/>
            <a:ext cx="4105275" cy="472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E330B4D-6576-433F-A75E-8B472146CFB9}"/>
              </a:ext>
            </a:extLst>
          </p:cNvPr>
          <p:cNvSpPr txBox="1"/>
          <p:nvPr/>
        </p:nvSpPr>
        <p:spPr>
          <a:xfrm>
            <a:off x="5087069" y="745267"/>
            <a:ext cx="1112837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500" b="1" dirty="0">
                <a:solidFill>
                  <a:srgbClr val="2F7B7D"/>
                </a:solidFill>
                <a:latin typeface="+mn-lt"/>
              </a:rPr>
              <a:t>ANOVA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1D684F-8969-4302-802E-3F14544DA1C2}"/>
              </a:ext>
            </a:extLst>
          </p:cNvPr>
          <p:cNvSpPr/>
          <p:nvPr/>
        </p:nvSpPr>
        <p:spPr>
          <a:xfrm>
            <a:off x="6799982" y="2933665"/>
            <a:ext cx="1008062" cy="2635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E4C343B-A4E1-4414-B6AA-09239C4BFE16}"/>
              </a:ext>
            </a:extLst>
          </p:cNvPr>
          <p:cNvSpPr/>
          <p:nvPr/>
        </p:nvSpPr>
        <p:spPr>
          <a:xfrm>
            <a:off x="1431057" y="2757453"/>
            <a:ext cx="1976437" cy="2555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DD3C6EE-311C-443C-B016-BBE0332607B2}"/>
              </a:ext>
            </a:extLst>
          </p:cNvPr>
          <p:cNvGrpSpPr/>
          <p:nvPr/>
        </p:nvGrpSpPr>
        <p:grpSpPr>
          <a:xfrm>
            <a:off x="9758486" y="5869470"/>
            <a:ext cx="1162050" cy="838481"/>
            <a:chOff x="8760296" y="5941898"/>
            <a:chExt cx="1162050" cy="838481"/>
          </a:xfrm>
        </p:grpSpPr>
        <p:sp>
          <p:nvSpPr>
            <p:cNvPr id="9" name="CaixaDeTexto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5DD7ADE-6ADD-488F-B46A-0CC2CDAF5701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0" name="Gráfico 9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7F5975FA-D8AC-4300-8BF1-4D734EA5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8CC2209A-A80D-46FB-9236-E7D858B13C63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5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EE001568-EA94-46FC-A42C-1E4BA99D2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6" name="CaixaDeTexto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D2EC1A7-CC78-410A-9676-D1551ED4F7B7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3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C694A0-C2B7-72AD-3321-B3E03311FA35}"/>
              </a:ext>
            </a:extLst>
          </p:cNvPr>
          <p:cNvSpPr txBox="1"/>
          <p:nvPr/>
        </p:nvSpPr>
        <p:spPr>
          <a:xfrm>
            <a:off x="6384032" y="1263818"/>
            <a:ext cx="5247680" cy="38933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DIFERENÇA ENTRE DUAS MÉDIAS INDEPENDENTES: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</a:t>
            </a:r>
            <a:r>
              <a:rPr lang="pt-BR" sz="1600" dirty="0">
                <a:latin typeface="+mn-lt"/>
              </a:rPr>
              <a:t> 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</a:t>
            </a:r>
            <a:r>
              <a:rPr lang="pt-BR" sz="1600" dirty="0" err="1">
                <a:latin typeface="+mn-lt"/>
              </a:rPr>
              <a:t>Means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Difference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between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two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independent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means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</a:t>
            </a:r>
            <a:r>
              <a:rPr lang="pt-BR" sz="1600" dirty="0">
                <a:latin typeface="+mn-lt"/>
              </a:rPr>
              <a:t> “</a:t>
            </a:r>
            <a:r>
              <a:rPr lang="pt-BR" sz="1600" dirty="0" err="1">
                <a:latin typeface="+mn-lt"/>
              </a:rPr>
              <a:t>Tails</a:t>
            </a:r>
            <a:r>
              <a:rPr lang="pt-BR" sz="1600" dirty="0">
                <a:latin typeface="+mn-lt"/>
              </a:rPr>
              <a:t>”: inserir o número de caudas.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</a:t>
            </a:r>
            <a:r>
              <a:rPr lang="pt-BR" sz="1600" dirty="0">
                <a:latin typeface="+mn-lt"/>
              </a:rPr>
              <a:t> Em “Determine”: inserir a média e desvio-padrão.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</a:t>
            </a:r>
            <a:r>
              <a:rPr lang="pt-BR" sz="1600" dirty="0">
                <a:latin typeface="+mn-lt"/>
              </a:rPr>
              <a:t> 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</a:t>
            </a:r>
            <a:r>
              <a:rPr lang="pt-BR" sz="1600" dirty="0">
                <a:latin typeface="+mn-lt"/>
              </a:rPr>
              <a:t> 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</a:t>
            </a:r>
            <a:r>
              <a:rPr lang="pt-BR" sz="1600" dirty="0">
                <a:latin typeface="+mn-lt"/>
              </a:rPr>
              <a:t> Em “</a:t>
            </a:r>
            <a:r>
              <a:rPr lang="pt-BR" sz="1600" dirty="0" err="1">
                <a:latin typeface="+mn-lt"/>
              </a:rPr>
              <a:t>Allocation</a:t>
            </a:r>
            <a:r>
              <a:rPr lang="pt-BR" sz="1600" dirty="0">
                <a:latin typeface="+mn-lt"/>
              </a:rPr>
              <a:t> rate”: proporção de um para um.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8</a:t>
            </a:r>
            <a:r>
              <a:rPr lang="pt-BR" sz="1600" dirty="0">
                <a:latin typeface="+mn-lt"/>
              </a:rPr>
              <a:t> 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F7D404F-5C20-4905-12F7-CDA206E4A944}"/>
              </a:ext>
            </a:extLst>
          </p:cNvPr>
          <p:cNvGrpSpPr/>
          <p:nvPr/>
        </p:nvGrpSpPr>
        <p:grpSpPr>
          <a:xfrm>
            <a:off x="305515" y="476672"/>
            <a:ext cx="5934501" cy="5371441"/>
            <a:chOff x="305515" y="476672"/>
            <a:chExt cx="5934501" cy="537144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8527F78C-7D87-F8EF-EFF4-A3169A9AC77B}"/>
                </a:ext>
              </a:extLst>
            </p:cNvPr>
            <p:cNvGrpSpPr/>
            <p:nvPr/>
          </p:nvGrpSpPr>
          <p:grpSpPr>
            <a:xfrm>
              <a:off x="348776" y="476672"/>
              <a:ext cx="5891240" cy="5371441"/>
              <a:chOff x="348776" y="741293"/>
              <a:chExt cx="5891240" cy="5371441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9715E7B0-6000-F948-DF27-ADAC4EC9B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76" y="1315582"/>
                <a:ext cx="5891240" cy="47971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906954F0-5728-0836-3C35-7AEBE2C25E00}"/>
                  </a:ext>
                </a:extLst>
              </p:cNvPr>
              <p:cNvSpPr txBox="1"/>
              <p:nvPr/>
            </p:nvSpPr>
            <p:spPr>
              <a:xfrm>
                <a:off x="478557" y="741293"/>
                <a:ext cx="2794000" cy="47625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500" b="1" dirty="0">
                    <a:solidFill>
                      <a:srgbClr val="0432FF"/>
                    </a:solidFill>
                    <a:latin typeface="+mn-lt"/>
                  </a:rPr>
                  <a:t>Teste t Independente</a:t>
                </a:r>
              </a:p>
            </p:txBody>
          </p:sp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CEBE8CD-AB4D-D728-B725-D6C48C3C6FE1}"/>
                </a:ext>
              </a:extLst>
            </p:cNvPr>
            <p:cNvSpPr txBox="1"/>
            <p:nvPr/>
          </p:nvSpPr>
          <p:spPr>
            <a:xfrm>
              <a:off x="2135560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E3BDEA9-F02C-16D3-D210-793CB813052B}"/>
                </a:ext>
              </a:extLst>
            </p:cNvPr>
            <p:cNvSpPr txBox="1"/>
            <p:nvPr/>
          </p:nvSpPr>
          <p:spPr>
            <a:xfrm>
              <a:off x="2927648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5239F37-B81D-38D8-9346-E9D79A3A76DF}"/>
                </a:ext>
              </a:extLst>
            </p:cNvPr>
            <p:cNvSpPr txBox="1"/>
            <p:nvPr/>
          </p:nvSpPr>
          <p:spPr>
            <a:xfrm>
              <a:off x="3309300" y="365605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80F51E8-D421-C3AC-C4BF-6B60C557FA18}"/>
                </a:ext>
              </a:extLst>
            </p:cNvPr>
            <p:cNvSpPr txBox="1"/>
            <p:nvPr/>
          </p:nvSpPr>
          <p:spPr>
            <a:xfrm>
              <a:off x="2207568" y="3815180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BD4FE4A-DB08-13EE-C144-6579E8882626}"/>
                </a:ext>
              </a:extLst>
            </p:cNvPr>
            <p:cNvSpPr txBox="1"/>
            <p:nvPr/>
          </p:nvSpPr>
          <p:spPr>
            <a:xfrm>
              <a:off x="305515" y="531224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5CBC703-C0EC-FAF9-90AB-AF38D9EFA626}"/>
                </a:ext>
              </a:extLst>
            </p:cNvPr>
            <p:cNvSpPr txBox="1"/>
            <p:nvPr/>
          </p:nvSpPr>
          <p:spPr>
            <a:xfrm>
              <a:off x="2656033" y="4046698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FAE509F-8E19-6034-A01A-CED78DCDC250}"/>
                </a:ext>
              </a:extLst>
            </p:cNvPr>
            <p:cNvSpPr txBox="1"/>
            <p:nvPr/>
          </p:nvSpPr>
          <p:spPr>
            <a:xfrm>
              <a:off x="2823138" y="4296883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930722D-A699-4B87-CE84-BCFA9428E9E8}"/>
                </a:ext>
              </a:extLst>
            </p:cNvPr>
            <p:cNvSpPr txBox="1"/>
            <p:nvPr/>
          </p:nvSpPr>
          <p:spPr>
            <a:xfrm>
              <a:off x="5519936" y="548162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8</a:t>
              </a:r>
            </a:p>
          </p:txBody>
        </p:sp>
        <p:sp>
          <p:nvSpPr>
            <p:cNvPr id="27" name="Chave Esquerda 26">
              <a:extLst>
                <a:ext uri="{FF2B5EF4-FFF2-40B4-BE49-F238E27FC236}">
                  <a16:creationId xmlns:a16="http://schemas.microsoft.com/office/drawing/2014/main" id="{EE2CFDAA-C393-A961-830A-D0F77FCF9529}"/>
                </a:ext>
              </a:extLst>
            </p:cNvPr>
            <p:cNvSpPr/>
            <p:nvPr/>
          </p:nvSpPr>
          <p:spPr>
            <a:xfrm>
              <a:off x="2855640" y="4092178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8997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FCF7E44B-77E4-421E-9509-29741C7DA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225"/>
            <a:ext cx="9297987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paramétricos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) </a:t>
            </a:r>
            <a:br>
              <a:rPr lang="en-US" altLang="pt-BR" sz="4000" kern="0" dirty="0">
                <a:solidFill>
                  <a:schemeClr val="tx1"/>
                </a:solidFill>
              </a:rPr>
            </a:br>
            <a:r>
              <a:rPr lang="en-US" altLang="pt-BR" sz="2800" kern="0" dirty="0">
                <a:solidFill>
                  <a:srgbClr val="30647C"/>
                </a:solidFill>
              </a:rPr>
              <a:t>Se a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distribuição</a:t>
            </a:r>
            <a:r>
              <a:rPr lang="en-US" altLang="pt-BR" sz="2800" kern="0" dirty="0">
                <a:solidFill>
                  <a:srgbClr val="30647C"/>
                </a:solidFill>
              </a:rPr>
              <a:t> NÃO for Normal (n&lt;30), clique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na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Gota</a:t>
            </a:r>
            <a:r>
              <a:rPr lang="en-US" altLang="pt-BR" sz="2800" kern="0" dirty="0">
                <a:solidFill>
                  <a:srgbClr val="30647C"/>
                </a:solidFill>
              </a:rPr>
              <a:t> </a:t>
            </a:r>
            <a:r>
              <a:rPr lang="en-US" altLang="pt-BR" sz="2800" kern="0" dirty="0" err="1">
                <a:solidFill>
                  <a:srgbClr val="30647C"/>
                </a:solidFill>
              </a:rPr>
              <a:t>Vermelha</a:t>
            </a:r>
            <a:r>
              <a:rPr lang="en-US" altLang="pt-BR" sz="2800" kern="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F8B1062-0EC7-480A-8434-CFB73AD7BC72}"/>
              </a:ext>
            </a:extLst>
          </p:cNvPr>
          <p:cNvGrpSpPr/>
          <p:nvPr/>
        </p:nvGrpSpPr>
        <p:grpSpPr>
          <a:xfrm>
            <a:off x="8680448" y="5869471"/>
            <a:ext cx="1162050" cy="838481"/>
            <a:chOff x="8760296" y="5941898"/>
            <a:chExt cx="1162050" cy="838481"/>
          </a:xfrm>
        </p:grpSpPr>
        <p:sp>
          <p:nvSpPr>
            <p:cNvPr id="38" name="CaixaDeTexto 37">
              <a:hlinkClick r:id="rId3" action="ppaction://hlinksldjump"/>
              <a:extLst>
                <a:ext uri="{FF2B5EF4-FFF2-40B4-BE49-F238E27FC236}">
                  <a16:creationId xmlns:a16="http://schemas.microsoft.com/office/drawing/2014/main" id="{50567C0A-538F-4348-B96C-970832DAB8BA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39" name="Gráfico 38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3938A20D-0645-4A2C-BB63-04F558AC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EBDE162-9320-42A1-8A71-9D61E8B139C2}"/>
              </a:ext>
            </a:extLst>
          </p:cNvPr>
          <p:cNvGrpSpPr/>
          <p:nvPr/>
        </p:nvGrpSpPr>
        <p:grpSpPr>
          <a:xfrm>
            <a:off x="9760568" y="5869471"/>
            <a:ext cx="1162050" cy="838481"/>
            <a:chOff x="9696400" y="5941898"/>
            <a:chExt cx="1162050" cy="838481"/>
          </a:xfrm>
        </p:grpSpPr>
        <p:sp>
          <p:nvSpPr>
            <p:cNvPr id="41" name="CaixaDeTexto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A0C30E96-623A-4A77-A88D-BB185E056717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42" name="Gráfico 4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CAE462F9-0A65-44FF-B681-C552747A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43" name="Text Box 4">
            <a:extLst>
              <a:ext uri="{FF2B5EF4-FFF2-40B4-BE49-F238E27FC236}">
                <a16:creationId xmlns:a16="http://schemas.microsoft.com/office/drawing/2014/main" id="{76A6113F-BD5E-4985-8F25-4F3D8BE02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3215674"/>
            <a:ext cx="69769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600" dirty="0">
                <a:solidFill>
                  <a:srgbClr val="2F7B7D"/>
                </a:solidFill>
                <a:latin typeface="+mn-lt"/>
              </a:rPr>
              <a:t>Use o </a:t>
            </a:r>
            <a:r>
              <a:rPr lang="pt-BR" altLang="pt-BR" sz="3600" b="1" dirty="0">
                <a:solidFill>
                  <a:srgbClr val="2F7B7D"/>
                </a:solidFill>
                <a:latin typeface="+mn-lt"/>
              </a:rPr>
              <a:t>teste t pareado ou </a:t>
            </a:r>
          </a:p>
          <a:p>
            <a:pPr eaLnBrk="1" hangingPunct="1">
              <a:defRPr/>
            </a:pPr>
            <a:r>
              <a:rPr lang="pt-BR" altLang="pt-BR" sz="3600" b="1" dirty="0">
                <a:solidFill>
                  <a:srgbClr val="2F7B7D"/>
                </a:solidFill>
                <a:latin typeface="+mn-lt"/>
              </a:rPr>
              <a:t>ANOVA para dados repetidos</a:t>
            </a:r>
            <a:endParaRPr lang="en-US" altLang="pt-BR" sz="3600" b="1" dirty="0">
              <a:solidFill>
                <a:srgbClr val="2F7B7D"/>
              </a:solidFill>
              <a:latin typeface="+mn-lt"/>
            </a:endParaRPr>
          </a:p>
        </p:txBody>
      </p:sp>
      <p:grpSp>
        <p:nvGrpSpPr>
          <p:cNvPr id="10" name="Agrupar 25">
            <a:extLst>
              <a:ext uri="{FF2B5EF4-FFF2-40B4-BE49-F238E27FC236}">
                <a16:creationId xmlns:a16="http://schemas.microsoft.com/office/drawing/2014/main" id="{C81A6F95-8B01-449D-975E-97A5C55324BC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1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5A606383-4A0F-4D81-A476-6D0CE221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2" name="CaixaDeTexto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FF5204D-1C91-4CA4-B41B-9FC558D88712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0E1248C-E2C7-5984-B87A-DB3AE1096BEF}"/>
              </a:ext>
            </a:extLst>
          </p:cNvPr>
          <p:cNvGrpSpPr/>
          <p:nvPr/>
        </p:nvGrpSpPr>
        <p:grpSpPr>
          <a:xfrm>
            <a:off x="3171539" y="5803248"/>
            <a:ext cx="1162050" cy="838800"/>
            <a:chOff x="8760296" y="5941898"/>
            <a:chExt cx="1162050" cy="838481"/>
          </a:xfrm>
        </p:grpSpPr>
        <p:sp>
          <p:nvSpPr>
            <p:cNvPr id="3" name="CaixaDeText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1FBCE92-0279-52A4-677A-4D346990761A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2" action="ppaction://hlinksldjump"/>
              <a:extLst>
                <a:ext uri="{FF2B5EF4-FFF2-40B4-BE49-F238E27FC236}">
                  <a16:creationId xmlns:a16="http://schemas.microsoft.com/office/drawing/2014/main" id="{50C6C1D4-C308-A360-9E01-F3722D5D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C5A089-BEBB-E87C-2030-424A7FB926D1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4">
            <a:extLst>
              <a:ext uri="{FF2B5EF4-FFF2-40B4-BE49-F238E27FC236}">
                <a16:creationId xmlns:a16="http://schemas.microsoft.com/office/drawing/2014/main" id="{7DA6617E-DE25-4739-AB97-8D65E0FC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4" b="24802"/>
          <a:stretch>
            <a:fillRect/>
          </a:stretch>
        </p:blipFill>
        <p:spPr bwMode="auto">
          <a:xfrm>
            <a:off x="407368" y="195264"/>
            <a:ext cx="8899142" cy="5167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ED79F66-687B-4BF1-A086-1E30F5292579}"/>
              </a:ext>
            </a:extLst>
          </p:cNvPr>
          <p:cNvGrpSpPr/>
          <p:nvPr/>
        </p:nvGrpSpPr>
        <p:grpSpPr>
          <a:xfrm>
            <a:off x="9758486" y="5868635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BB51E4A7-D5E4-4D10-828B-57EBCAF6A542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DF2B5EBB-BE9E-4DEF-BCEA-9DBB01F9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8F619AD3-BCC4-42A5-AAF8-73B02A34AC3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BCDDFC9C-42D8-4DB4-A90C-4CAE3E020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E78FB9-5B2E-44F8-BB33-988293462EA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665DAE73-B9F5-4485-99A1-3D8E7AE8ED5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392144" y="3284538"/>
            <a:ext cx="4583112" cy="14398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pt-BR" sz="2800" b="1" dirty="0">
              <a:solidFill>
                <a:schemeClr val="accent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B9C540F-62A0-42DB-818F-CBC53899F9E5}"/>
              </a:ext>
            </a:extLst>
          </p:cNvPr>
          <p:cNvSpPr/>
          <p:nvPr/>
        </p:nvSpPr>
        <p:spPr>
          <a:xfrm>
            <a:off x="1524000" y="0"/>
            <a:ext cx="9144000" cy="143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INSTRUÇÕES INICIAIS E DOWNLOADS GRATUITOS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3526DCF-DAB2-436E-8E2E-5C2B0E9A9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838325"/>
            <a:ext cx="8458200" cy="287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br>
              <a:rPr lang="pt-BR" sz="3200" b="1" kern="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pt-BR" sz="3200" kern="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pt-BR" sz="3200" kern="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pt-BR" sz="3200" kern="0" dirty="0"/>
            </a:br>
            <a:br>
              <a:rPr lang="pt-BR" sz="3200" kern="0" dirty="0"/>
            </a:br>
            <a:endParaRPr lang="en-US" sz="3200" kern="0" dirty="0"/>
          </a:p>
        </p:txBody>
      </p:sp>
      <p:sp>
        <p:nvSpPr>
          <p:cNvPr id="16392" name="Retângulo 1">
            <a:extLst>
              <a:ext uri="{FF2B5EF4-FFF2-40B4-BE49-F238E27FC236}">
                <a16:creationId xmlns:a16="http://schemas.microsoft.com/office/drawing/2014/main" id="{10C4AEBA-9137-42AE-993A-C51FC660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957238"/>
            <a:ext cx="11161713" cy="349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defRPr/>
            </a:pPr>
            <a:r>
              <a:rPr lang="en-US" altLang="pt-BR" sz="2000" dirty="0" err="1">
                <a:latin typeface="Abadi Extra Light" panose="020B0204020104020204" pitchFamily="34" charset="0"/>
              </a:rPr>
              <a:t>Abaixo</a:t>
            </a:r>
            <a:r>
              <a:rPr lang="en-US" altLang="pt-BR" sz="2000" dirty="0">
                <a:latin typeface="Abadi Extra Light" panose="020B0204020104020204" pitchFamily="34" charset="0"/>
              </a:rPr>
              <a:t>,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os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i="1" dirty="0">
                <a:latin typeface="Abadi Extra Light" panose="020B0204020104020204" pitchFamily="34" charset="0"/>
              </a:rPr>
              <a:t>links</a:t>
            </a:r>
            <a:r>
              <a:rPr lang="en-US" altLang="pt-BR" sz="2000" dirty="0">
                <a:latin typeface="Abadi Extra Light" panose="020B0204020104020204" pitchFamily="34" charset="0"/>
              </a:rPr>
              <a:t> para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acesso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ao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b="1" dirty="0">
                <a:latin typeface="Abadi Extra Light" panose="020B0204020104020204" pitchFamily="34" charset="0"/>
              </a:rPr>
              <a:t>Tutorial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publicado</a:t>
            </a:r>
            <a:r>
              <a:rPr lang="en-US" altLang="pt-BR" sz="2000" dirty="0">
                <a:latin typeface="Abadi Extra Light" panose="020B0204020104020204" pitchFamily="34" charset="0"/>
              </a:rPr>
              <a:t> no Dental Press Journal of Orthodontics, </a:t>
            </a:r>
            <a:r>
              <a:rPr lang="en-US" altLang="pt-BR" sz="2000" i="1" dirty="0">
                <a:latin typeface="Abadi Extra Light" panose="020B0204020104020204" pitchFamily="34" charset="0"/>
              </a:rPr>
              <a:t>download</a:t>
            </a:r>
            <a:r>
              <a:rPr lang="en-US" altLang="pt-BR" sz="2000" dirty="0">
                <a:latin typeface="Abadi Extra Light" panose="020B0204020104020204" pitchFamily="34" charset="0"/>
              </a:rPr>
              <a:t> dos </a:t>
            </a:r>
            <a:r>
              <a:rPr lang="en-US" altLang="pt-BR" sz="2000" i="1" dirty="0" err="1">
                <a:latin typeface="Abadi Extra Light" panose="020B0204020104020204" pitchFamily="34" charset="0"/>
              </a:rPr>
              <a:t>softwares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b="1" dirty="0" err="1">
                <a:solidFill>
                  <a:srgbClr val="0070C0"/>
                </a:solidFill>
                <a:latin typeface="Abadi Extra Light" panose="020B0204020104020204" pitchFamily="34" charset="0"/>
              </a:rPr>
              <a:t>Jamovi</a:t>
            </a:r>
            <a:r>
              <a:rPr lang="en-US" altLang="pt-BR" sz="2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, </a:t>
            </a:r>
            <a:r>
              <a:rPr lang="en-US" altLang="pt-BR" sz="2000" b="1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BioEstat</a:t>
            </a:r>
            <a:r>
              <a:rPr lang="en-US" altLang="pt-BR" sz="2000" b="1" dirty="0">
                <a:solidFill>
                  <a:srgbClr val="30647C"/>
                </a:solidFill>
                <a:latin typeface="Abadi Extra Light" panose="020B0204020104020204" pitchFamily="34" charset="0"/>
              </a:rPr>
              <a:t> e </a:t>
            </a:r>
            <a:r>
              <a:rPr lang="en-US" altLang="pt-BR" sz="20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G*Power</a:t>
            </a:r>
            <a:r>
              <a:rPr lang="en-US" altLang="pt-BR" sz="2000" b="1" dirty="0">
                <a:solidFill>
                  <a:srgbClr val="30647C"/>
                </a:solidFill>
                <a:latin typeface="Abadi Extra Light" panose="020B0204020104020204" pitchFamily="34" charset="0"/>
              </a:rPr>
              <a:t>,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além</a:t>
            </a:r>
            <a:r>
              <a:rPr lang="en-US" altLang="pt-BR" sz="2000" dirty="0">
                <a:latin typeface="Abadi Extra Light" panose="020B0204020104020204" pitchFamily="34" charset="0"/>
              </a:rPr>
              <a:t> do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acesso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ao</a:t>
            </a:r>
            <a:r>
              <a:rPr lang="en-US" altLang="pt-BR" sz="2000" dirty="0">
                <a:latin typeface="Abadi Extra Light" panose="020B0204020104020204" pitchFamily="34" charset="0"/>
              </a:rPr>
              <a:t> site </a:t>
            </a:r>
            <a:r>
              <a:rPr lang="en-US" altLang="pt-BR" sz="2000" b="1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VassarStats</a:t>
            </a:r>
            <a:r>
              <a:rPr lang="en-US" altLang="pt-BR" sz="2000" dirty="0">
                <a:latin typeface="Abadi Extra Light" panose="020B0204020104020204" pitchFamily="34" charset="0"/>
              </a:rPr>
              <a:t>.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Todos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gratuitos</a:t>
            </a:r>
            <a:r>
              <a:rPr lang="en-US" altLang="pt-BR" sz="2000" dirty="0">
                <a:latin typeface="Abadi Extra Light" panose="020B0204020104020204" pitchFamily="34" charset="0"/>
              </a:rPr>
              <a:t>. Nesta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versão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foram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incluídos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os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caminhos</a:t>
            </a:r>
            <a:r>
              <a:rPr lang="en-US" altLang="pt-BR" sz="2000" dirty="0">
                <a:latin typeface="Abadi Extra Light" panose="020B0204020104020204" pitchFamily="34" charset="0"/>
              </a:rPr>
              <a:t> para a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execução</a:t>
            </a:r>
            <a:r>
              <a:rPr lang="en-US" altLang="pt-BR" sz="2000" dirty="0">
                <a:latin typeface="Abadi Extra Light" panose="020B0204020104020204" pitchFamily="34" charset="0"/>
              </a:rPr>
              <a:t> dos testes e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cálculo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amostral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nessas</a:t>
            </a:r>
            <a:r>
              <a:rPr lang="en-US" altLang="pt-BR" sz="2000" dirty="0">
                <a:latin typeface="Abadi Extra Light" panose="020B0204020104020204" pitchFamily="34" charset="0"/>
              </a:rPr>
              <a:t> </a:t>
            </a:r>
            <a:r>
              <a:rPr lang="en-US" altLang="pt-BR" sz="2000" dirty="0" err="1">
                <a:latin typeface="Abadi Extra Light" panose="020B0204020104020204" pitchFamily="34" charset="0"/>
              </a:rPr>
              <a:t>plataformas</a:t>
            </a:r>
            <a:r>
              <a:rPr lang="en-US" altLang="pt-BR" sz="2000" dirty="0">
                <a:latin typeface="Abadi Extra Light" panose="020B0204020104020204" pitchFamily="34" charset="0"/>
              </a:rPr>
              <a:t>.</a:t>
            </a:r>
            <a:endParaRPr lang="en-US" altLang="pt-BR" sz="20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en-US" altLang="pt-BR" sz="2000" b="1" dirty="0">
              <a:solidFill>
                <a:srgbClr val="002060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pt-BR" sz="2000" b="1" dirty="0" err="1">
                <a:latin typeface="Abadi Extra Light" panose="020B0204020104020204" pitchFamily="34" charset="0"/>
              </a:rPr>
              <a:t>Artigo</a:t>
            </a:r>
            <a:r>
              <a:rPr lang="en-US" altLang="pt-BR" sz="2000" b="1" dirty="0">
                <a:latin typeface="Abadi Extra Light" panose="020B0204020104020204" pitchFamily="34" charset="0"/>
              </a:rPr>
              <a:t> com o tutorial </a:t>
            </a:r>
            <a:r>
              <a:rPr lang="pt-BR" altLang="pt-BR" dirty="0">
                <a:solidFill>
                  <a:srgbClr val="6CAAC6"/>
                </a:solidFill>
                <a:latin typeface="Abadi Extra Light" panose="020B02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http://www.scielo.br/pdf/dpjo/v15n1/12.pdf</a:t>
            </a:r>
            <a:endParaRPr lang="pt-BR" altLang="pt-BR" dirty="0">
              <a:solidFill>
                <a:srgbClr val="6CAAC6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000" dirty="0"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000" b="1" dirty="0" err="1">
                <a:solidFill>
                  <a:srgbClr val="0070C0"/>
                </a:solidFill>
                <a:latin typeface="Abadi Extra Light" panose="020B0204020104020204" pitchFamily="34" charset="0"/>
              </a:rPr>
              <a:t>Jamovi</a:t>
            </a:r>
            <a:r>
              <a:rPr lang="pt-BR" altLang="pt-BR" sz="2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 1.2.22 </a:t>
            </a:r>
            <a:r>
              <a:rPr lang="pt-BR" dirty="0">
                <a:solidFill>
                  <a:srgbClr val="0070C0"/>
                </a:solidFill>
                <a:latin typeface="Abadi Extra Light" panose="020B02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http://www.jamovi.org/download.html</a:t>
            </a:r>
            <a:endParaRPr lang="pt-BR" altLang="pt-BR" b="1" dirty="0">
              <a:solidFill>
                <a:srgbClr val="0070C0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en-US" altLang="pt-BR" sz="2000" b="1" dirty="0"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pt-BR" sz="2000" b="1" dirty="0" err="1">
                <a:solidFill>
                  <a:srgbClr val="4086A6"/>
                </a:solidFill>
                <a:latin typeface="Abadi Extra Light" panose="020B0204020104020204" pitchFamily="34" charset="0"/>
              </a:rPr>
              <a:t>BioEstat</a:t>
            </a:r>
            <a:r>
              <a:rPr lang="en-US" altLang="pt-BR" sz="2000" b="1" dirty="0">
                <a:solidFill>
                  <a:srgbClr val="4086A6"/>
                </a:solidFill>
                <a:latin typeface="Abadi Extra Light" panose="020B0204020104020204" pitchFamily="34" charset="0"/>
              </a:rPr>
              <a:t> 5.3 </a:t>
            </a:r>
            <a:r>
              <a:rPr lang="pt-BR" altLang="pt-BR" u="sng" dirty="0">
                <a:solidFill>
                  <a:srgbClr val="4086A6"/>
                </a:solidFill>
                <a:latin typeface="Abadi Extra Light" panose="020B02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https://www.mamiraua.org.br/downloads/programas/</a:t>
            </a:r>
            <a:endParaRPr lang="pt-BR" altLang="pt-BR" u="sng" dirty="0">
              <a:solidFill>
                <a:srgbClr val="4086A6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sz="2000" dirty="0"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altLang="pt-BR" sz="2000" b="1" dirty="0" err="1">
                <a:solidFill>
                  <a:srgbClr val="2A2E78"/>
                </a:solidFill>
                <a:latin typeface="Abadi Extra Light" panose="020B0204020104020204" pitchFamily="34" charset="0"/>
              </a:rPr>
              <a:t>VassarStats</a:t>
            </a:r>
            <a:r>
              <a:rPr lang="pt-BR" altLang="pt-BR" sz="2000" b="1" dirty="0">
                <a:solidFill>
                  <a:srgbClr val="2A2E78"/>
                </a:solidFill>
                <a:latin typeface="Abadi Extra Light" panose="020B0204020104020204" pitchFamily="34" charset="0"/>
              </a:rPr>
              <a:t> </a:t>
            </a:r>
            <a:r>
              <a:rPr lang="pt-BR" altLang="pt-BR" dirty="0">
                <a:solidFill>
                  <a:srgbClr val="2A2E78"/>
                </a:solidFill>
                <a:latin typeface="Abadi Extra Light" panose="020B02040201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http://www.vassarstats.net/</a:t>
            </a:r>
            <a:endParaRPr lang="pt-BR" altLang="pt-BR" dirty="0">
              <a:solidFill>
                <a:srgbClr val="2A2E78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pt-BR" altLang="pt-BR" b="1" dirty="0">
              <a:solidFill>
                <a:srgbClr val="2A2E78"/>
              </a:solidFill>
              <a:latin typeface="Abadi Extra Light" panose="020B0204020104020204" pitchFamily="34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pt-BR" sz="20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G*Power 3.1.9.6 (Mac OS) / 3.1.9.7 (Windows)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pt-BR" b="1" dirty="0">
                <a:solidFill>
                  <a:srgbClr val="0432FF"/>
                </a:solidFill>
                <a:latin typeface="Abadi Extra Light" panose="020B02040201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https://www.psychologie.hhu.de/arbeitsgruppen/allgemeine-psychologie-und-arbeitspsychologie/gpower</a:t>
            </a:r>
            <a:endParaRPr lang="en-US" altLang="pt-BR" b="1" dirty="0">
              <a:solidFill>
                <a:srgbClr val="0432FF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7414" name="Agrupar 9">
            <a:extLst>
              <a:ext uri="{FF2B5EF4-FFF2-40B4-BE49-F238E27FC236}">
                <a16:creationId xmlns:a16="http://schemas.microsoft.com/office/drawing/2014/main" id="{88D8B402-FB79-4F2A-BBD3-3E32FA0A3DA3}"/>
              </a:ext>
            </a:extLst>
          </p:cNvPr>
          <p:cNvGrpSpPr>
            <a:grpSpLocks/>
          </p:cNvGrpSpPr>
          <p:nvPr/>
        </p:nvGrpSpPr>
        <p:grpSpPr bwMode="auto">
          <a:xfrm>
            <a:off x="9266163" y="5646285"/>
            <a:ext cx="2368699" cy="753120"/>
            <a:chOff x="4519614" y="3645024"/>
            <a:chExt cx="3952650" cy="1344613"/>
          </a:xfrm>
        </p:grpSpPr>
        <p:pic>
          <p:nvPicPr>
            <p:cNvPr id="17415" name="Imagem 3">
              <a:extLst>
                <a:ext uri="{FF2B5EF4-FFF2-40B4-BE49-F238E27FC236}">
                  <a16:creationId xmlns:a16="http://schemas.microsoft.com/office/drawing/2014/main" id="{AE23824A-8F93-4C45-B64E-FA208D91D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77" r="32675" b="24661"/>
            <a:stretch>
              <a:fillRect/>
            </a:stretch>
          </p:blipFill>
          <p:spPr bwMode="auto">
            <a:xfrm>
              <a:off x="5699436" y="3954774"/>
              <a:ext cx="2772828" cy="98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2">
              <a:extLst>
                <a:ext uri="{FF2B5EF4-FFF2-40B4-BE49-F238E27FC236}">
                  <a16:creationId xmlns:a16="http://schemas.microsoft.com/office/drawing/2014/main" id="{0E960F4E-AE36-4DAB-907F-532D82E88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614" y="3645024"/>
              <a:ext cx="968375" cy="134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529C91B-C825-4E46-A9F7-567D7694705D}"/>
              </a:ext>
            </a:extLst>
          </p:cNvPr>
          <p:cNvSpPr txBox="1"/>
          <p:nvPr/>
        </p:nvSpPr>
        <p:spPr>
          <a:xfrm>
            <a:off x="8575868" y="6368149"/>
            <a:ext cx="3395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pt-BR" sz="2000" b="1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Avance</a:t>
            </a:r>
            <a:r>
              <a:rPr lang="en-US" altLang="pt-BR" sz="2000" b="1" dirty="0">
                <a:solidFill>
                  <a:srgbClr val="30647C"/>
                </a:solidFill>
                <a:latin typeface="Abadi Extra Light" panose="020B0204020104020204" pitchFamily="34" charset="0"/>
              </a:rPr>
              <a:t> para a </a:t>
            </a:r>
            <a:r>
              <a:rPr lang="en-US" altLang="pt-BR" sz="2000" b="1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próxima</a:t>
            </a:r>
            <a:r>
              <a:rPr lang="en-US" altLang="pt-BR" sz="2000" b="1" dirty="0">
                <a:solidFill>
                  <a:srgbClr val="30647C"/>
                </a:solidFill>
                <a:latin typeface="Abadi Extra Light" panose="020B0204020104020204" pitchFamily="34" charset="0"/>
              </a:rPr>
              <a:t> </a:t>
            </a:r>
            <a:r>
              <a:rPr lang="en-US" altLang="pt-BR" sz="2000" b="1" dirty="0" err="1">
                <a:solidFill>
                  <a:srgbClr val="30647C"/>
                </a:solidFill>
                <a:latin typeface="Abadi Extra Light" panose="020B0204020104020204" pitchFamily="34" charset="0"/>
              </a:rPr>
              <a:t>página</a:t>
            </a:r>
            <a:r>
              <a:rPr lang="en-US" altLang="pt-BR" sz="2000" b="1" dirty="0">
                <a:solidFill>
                  <a:srgbClr val="30647C"/>
                </a:solidFill>
                <a:latin typeface="Abadi Extra Light" panose="020B0204020104020204" pitchFamily="34" charset="0"/>
              </a:rPr>
              <a:t>…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FB09CA6-67D8-45B8-A89A-47C7CF9BAEA1}"/>
              </a:ext>
            </a:extLst>
          </p:cNvPr>
          <p:cNvGrpSpPr/>
          <p:nvPr/>
        </p:nvGrpSpPr>
        <p:grpSpPr>
          <a:xfrm>
            <a:off x="407368" y="358874"/>
            <a:ext cx="3952875" cy="4532313"/>
            <a:chOff x="518368" y="358874"/>
            <a:chExt cx="3952875" cy="4532313"/>
          </a:xfrm>
        </p:grpSpPr>
        <p:pic>
          <p:nvPicPr>
            <p:cNvPr id="44034" name="Imagem 2">
              <a:extLst>
                <a:ext uri="{FF2B5EF4-FFF2-40B4-BE49-F238E27FC236}">
                  <a16:creationId xmlns:a16="http://schemas.microsoft.com/office/drawing/2014/main" id="{BEAA3329-A3A5-4CF3-8694-9C050143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68" y="836712"/>
              <a:ext cx="3952875" cy="4054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505C33E-EDBB-47F2-A6A4-7D41977AA43E}"/>
                </a:ext>
              </a:extLst>
            </p:cNvPr>
            <p:cNvSpPr txBox="1"/>
            <p:nvPr/>
          </p:nvSpPr>
          <p:spPr>
            <a:xfrm>
              <a:off x="518368" y="358874"/>
              <a:ext cx="2108200" cy="4778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500" b="1" dirty="0">
                  <a:solidFill>
                    <a:srgbClr val="2F7B7D"/>
                  </a:solidFill>
                  <a:latin typeface="+mn-lt"/>
                </a:rPr>
                <a:t>Teste t pareado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4D7AA7E-7EC3-441D-BEA5-0FCB7A3A3B1E}"/>
                </a:ext>
              </a:extLst>
            </p:cNvPr>
            <p:cNvSpPr/>
            <p:nvPr/>
          </p:nvSpPr>
          <p:spPr>
            <a:xfrm>
              <a:off x="1429593" y="2563912"/>
              <a:ext cx="1512888" cy="28733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291E704-9C76-48ED-B270-E082A447A85A}"/>
              </a:ext>
            </a:extLst>
          </p:cNvPr>
          <p:cNvGrpSpPr/>
          <p:nvPr/>
        </p:nvGrpSpPr>
        <p:grpSpPr>
          <a:xfrm>
            <a:off x="4761062" y="358874"/>
            <a:ext cx="4032250" cy="4937125"/>
            <a:chOff x="4799856" y="358874"/>
            <a:chExt cx="4032250" cy="4937125"/>
          </a:xfrm>
        </p:grpSpPr>
        <p:pic>
          <p:nvPicPr>
            <p:cNvPr id="44035" name="Imagem 3">
              <a:extLst>
                <a:ext uri="{FF2B5EF4-FFF2-40B4-BE49-F238E27FC236}">
                  <a16:creationId xmlns:a16="http://schemas.microsoft.com/office/drawing/2014/main" id="{E8AB4F8C-275F-4D83-A433-3F04A593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836712"/>
              <a:ext cx="4032250" cy="44592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1D9E959-131D-484A-9555-EF69A1F3B45B}"/>
                </a:ext>
              </a:extLst>
            </p:cNvPr>
            <p:cNvSpPr txBox="1"/>
            <p:nvPr/>
          </p:nvSpPr>
          <p:spPr>
            <a:xfrm>
              <a:off x="4799856" y="358874"/>
              <a:ext cx="3835400" cy="476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500" b="1" dirty="0">
                  <a:solidFill>
                    <a:srgbClr val="2F7B7D"/>
                  </a:solidFill>
                  <a:latin typeface="+mn-lt"/>
                </a:rPr>
                <a:t>ANOVA para dados repetidos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7E261A8-EFCE-4AC8-B095-61F5E2E05073}"/>
                </a:ext>
              </a:extLst>
            </p:cNvPr>
            <p:cNvSpPr/>
            <p:nvPr/>
          </p:nvSpPr>
          <p:spPr>
            <a:xfrm>
              <a:off x="6512768" y="2744887"/>
              <a:ext cx="1511300" cy="28733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F41C80C-6D1D-4EB2-AB04-7449304CD5B3}"/>
              </a:ext>
            </a:extLst>
          </p:cNvPr>
          <p:cNvGrpSpPr/>
          <p:nvPr/>
        </p:nvGrpSpPr>
        <p:grpSpPr>
          <a:xfrm>
            <a:off x="9758486" y="5869471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41D72938-3479-4553-AA0E-EFE27C75B15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8707D898-A4C5-440D-A248-F35DC518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25">
            <a:extLst>
              <a:ext uri="{FF2B5EF4-FFF2-40B4-BE49-F238E27FC236}">
                <a16:creationId xmlns:a16="http://schemas.microsoft.com/office/drawing/2014/main" id="{D8CC9105-051B-467D-90FB-3C1572AE3B48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4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0DD636F2-C33E-4911-98B6-952835AA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CCFC32-CDE4-4468-86E0-E1976631843A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3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10235B-4458-A9AA-66A9-26CCA20CE363}"/>
              </a:ext>
            </a:extLst>
          </p:cNvPr>
          <p:cNvSpPr txBox="1"/>
          <p:nvPr/>
        </p:nvSpPr>
        <p:spPr>
          <a:xfrm>
            <a:off x="6960096" y="1292443"/>
            <a:ext cx="50405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DIFERENÇA ENTRE DUAS MÉDIAS PAREADAS OU DEPENDENTES: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</a:t>
            </a:r>
            <a:r>
              <a:rPr lang="pt-BR" sz="1600" dirty="0" err="1">
                <a:latin typeface="+mn-lt"/>
              </a:rPr>
              <a:t>Means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Difference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between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two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dependent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means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Tails</a:t>
            </a:r>
            <a:r>
              <a:rPr lang="pt-BR" sz="1600" dirty="0">
                <a:latin typeface="+mn-lt"/>
              </a:rPr>
              <a:t>”: inserir o número de caudas.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Em “Determine”: inserir a média e desvio-padrão.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</a:t>
            </a:r>
            <a:r>
              <a:rPr lang="pt-BR" sz="1600" dirty="0">
                <a:latin typeface="+mn-lt"/>
              </a:rPr>
              <a:t> 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503327-DB04-7F4C-FB67-97E9848E8C75}"/>
              </a:ext>
            </a:extLst>
          </p:cNvPr>
          <p:cNvGrpSpPr/>
          <p:nvPr/>
        </p:nvGrpSpPr>
        <p:grpSpPr>
          <a:xfrm>
            <a:off x="440202" y="358874"/>
            <a:ext cx="6303870" cy="5638795"/>
            <a:chOff x="440202" y="358874"/>
            <a:chExt cx="6303870" cy="5638795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83765F2C-CBCF-510E-9926-A98CE8B2F944}"/>
                </a:ext>
              </a:extLst>
            </p:cNvPr>
            <p:cNvGrpSpPr/>
            <p:nvPr/>
          </p:nvGrpSpPr>
          <p:grpSpPr>
            <a:xfrm>
              <a:off x="459271" y="358874"/>
              <a:ext cx="6284801" cy="5638795"/>
              <a:chOff x="182364" y="358874"/>
              <a:chExt cx="6284801" cy="5638795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FB62410-FD77-C656-3626-26AB68898FE2}"/>
                  </a:ext>
                </a:extLst>
              </p:cNvPr>
              <p:cNvSpPr txBox="1"/>
              <p:nvPr/>
            </p:nvSpPr>
            <p:spPr>
              <a:xfrm>
                <a:off x="407368" y="358874"/>
                <a:ext cx="2108200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500" b="1" dirty="0">
                    <a:solidFill>
                      <a:srgbClr val="0432FF"/>
                    </a:solidFill>
                    <a:latin typeface="+mn-lt"/>
                  </a:rPr>
                  <a:t>Teste t pareado</a:t>
                </a:r>
              </a:p>
            </p:txBody>
          </p:sp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91805AB8-40F6-41C1-A506-C66C942D0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364" y="961003"/>
                <a:ext cx="6284801" cy="50366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C21BEAD-49B4-C999-DC70-1CC2F6EF5B45}"/>
                </a:ext>
              </a:extLst>
            </p:cNvPr>
            <p:cNvSpPr txBox="1"/>
            <p:nvPr/>
          </p:nvSpPr>
          <p:spPr>
            <a:xfrm>
              <a:off x="2528434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6F9962B-472B-398E-66A1-196BCA709CB9}"/>
                </a:ext>
              </a:extLst>
            </p:cNvPr>
            <p:cNvSpPr txBox="1"/>
            <p:nvPr/>
          </p:nvSpPr>
          <p:spPr>
            <a:xfrm>
              <a:off x="3320522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41814C5-384B-B3C5-9793-039A857657CE}"/>
                </a:ext>
              </a:extLst>
            </p:cNvPr>
            <p:cNvSpPr txBox="1"/>
            <p:nvPr/>
          </p:nvSpPr>
          <p:spPr>
            <a:xfrm>
              <a:off x="3680562" y="369067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103FFCE-015A-BE31-2C41-263EBDBA7735}"/>
                </a:ext>
              </a:extLst>
            </p:cNvPr>
            <p:cNvSpPr txBox="1"/>
            <p:nvPr/>
          </p:nvSpPr>
          <p:spPr>
            <a:xfrm>
              <a:off x="2528434" y="387208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BFE290A-2884-7704-B159-ADEE4F661A89}"/>
                </a:ext>
              </a:extLst>
            </p:cNvPr>
            <p:cNvSpPr txBox="1"/>
            <p:nvPr/>
          </p:nvSpPr>
          <p:spPr>
            <a:xfrm>
              <a:off x="440202" y="5384249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2BF6FDB-C570-D032-FD51-ED2310E9E45C}"/>
                </a:ext>
              </a:extLst>
            </p:cNvPr>
            <p:cNvSpPr txBox="1"/>
            <p:nvPr/>
          </p:nvSpPr>
          <p:spPr>
            <a:xfrm>
              <a:off x="3001209" y="4103600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E13C8FB-6BFB-194B-F4AB-DD15E6423416}"/>
                </a:ext>
              </a:extLst>
            </p:cNvPr>
            <p:cNvSpPr txBox="1"/>
            <p:nvPr/>
          </p:nvSpPr>
          <p:spPr>
            <a:xfrm>
              <a:off x="6023992" y="558914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27" name="Chave Esquerda 26">
              <a:extLst>
                <a:ext uri="{FF2B5EF4-FFF2-40B4-BE49-F238E27FC236}">
                  <a16:creationId xmlns:a16="http://schemas.microsoft.com/office/drawing/2014/main" id="{4441407D-2FC7-1216-0293-035FC4FE039E}"/>
                </a:ext>
              </a:extLst>
            </p:cNvPr>
            <p:cNvSpPr/>
            <p:nvPr/>
          </p:nvSpPr>
          <p:spPr>
            <a:xfrm>
              <a:off x="3199511" y="4149080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93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2">
            <a:extLst>
              <a:ext uri="{FF2B5EF4-FFF2-40B4-BE49-F238E27FC236}">
                <a16:creationId xmlns:a16="http://schemas.microsoft.com/office/drawing/2014/main" id="{76737C80-DAD7-40D2-AD97-E8B8D827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7" y="2097598"/>
            <a:ext cx="5719413" cy="28161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CC9900"/>
                </a:solidFill>
                <a:latin typeface="+mj-lt"/>
              </a:rPr>
              <a:t>ANOVA </a:t>
            </a:r>
            <a:r>
              <a:rPr lang="pt-BR" altLang="pt-BR" dirty="0">
                <a:solidFill>
                  <a:srgbClr val="4086A6"/>
                </a:solidFill>
                <a:latin typeface="+mj-lt"/>
              </a:rPr>
              <a:t>,</a:t>
            </a:r>
            <a:r>
              <a:rPr lang="pt-BR" altLang="pt-BR" dirty="0">
                <a:solidFill>
                  <a:srgbClr val="CC9900"/>
                </a:solidFill>
                <a:latin typeface="+mj-lt"/>
              </a:rPr>
              <a:t> </a:t>
            </a:r>
            <a:r>
              <a:rPr lang="pt-BR" altLang="pt-BR" dirty="0">
                <a:solidFill>
                  <a:srgbClr val="2F7B7D"/>
                </a:solidFill>
                <a:latin typeface="+mj-lt"/>
              </a:rPr>
              <a:t>caso exista uma variável dependente e um </a:t>
            </a:r>
            <a:r>
              <a:rPr lang="pt-BR" altLang="pt-BR" sz="2000" dirty="0">
                <a:solidFill>
                  <a:srgbClr val="2F7B7D"/>
                </a:solidFill>
                <a:latin typeface="+mj-lt"/>
              </a:rPr>
              <a:t>fator </a:t>
            </a:r>
            <a:r>
              <a:rPr lang="pt-BR" altLang="pt-BR" dirty="0">
                <a:solidFill>
                  <a:srgbClr val="2F7B7D"/>
                </a:solidFill>
                <a:latin typeface="+mj-lt"/>
              </a:rPr>
              <a:t>(grupos, </a:t>
            </a:r>
            <a:r>
              <a:rPr lang="pt-BR" altLang="pt-BR" dirty="0" err="1">
                <a:solidFill>
                  <a:srgbClr val="2F7B7D"/>
                </a:solidFill>
                <a:latin typeface="+mj-lt"/>
              </a:rPr>
              <a:t>one-way</a:t>
            </a:r>
            <a:r>
              <a:rPr lang="pt-BR" altLang="pt-BR" dirty="0">
                <a:solidFill>
                  <a:srgbClr val="2F7B7D"/>
                </a:solidFill>
                <a:latin typeface="+mj-lt"/>
              </a:rPr>
              <a:t>)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CC9900"/>
                </a:solidFill>
                <a:latin typeface="+mn-lt"/>
              </a:rPr>
              <a:t>ANOVA multifatorial </a:t>
            </a:r>
            <a:r>
              <a:rPr lang="pt-BR" dirty="0">
                <a:solidFill>
                  <a:srgbClr val="2F7B7D"/>
                </a:solidFill>
                <a:latin typeface="+mn-lt"/>
              </a:rPr>
              <a:t>se possuir dois (</a:t>
            </a:r>
            <a:r>
              <a:rPr lang="pt-BR" dirty="0" err="1">
                <a:solidFill>
                  <a:srgbClr val="2F7B7D"/>
                </a:solidFill>
                <a:latin typeface="+mn-lt"/>
              </a:rPr>
              <a:t>two-way</a:t>
            </a:r>
            <a:r>
              <a:rPr lang="pt-BR" dirty="0">
                <a:solidFill>
                  <a:srgbClr val="2F7B7D"/>
                </a:solidFill>
                <a:latin typeface="+mn-lt"/>
              </a:rPr>
              <a:t>) ou três (</a:t>
            </a:r>
            <a:r>
              <a:rPr lang="pt-BR" dirty="0" err="1">
                <a:solidFill>
                  <a:srgbClr val="2F7B7D"/>
                </a:solidFill>
                <a:latin typeface="+mn-lt"/>
              </a:rPr>
              <a:t>three-way</a:t>
            </a:r>
            <a:r>
              <a:rPr lang="pt-BR" dirty="0">
                <a:solidFill>
                  <a:srgbClr val="2F7B7D"/>
                </a:solidFill>
                <a:latin typeface="+mn-lt"/>
              </a:rPr>
              <a:t>) fatores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CC9900"/>
                </a:solidFill>
                <a:latin typeface="+mn-lt"/>
              </a:rPr>
              <a:t>ANCOVA </a:t>
            </a:r>
            <a:r>
              <a:rPr lang="pt-BR" dirty="0">
                <a:solidFill>
                  <a:srgbClr val="2F7B7D"/>
                </a:solidFill>
                <a:latin typeface="+mn-lt"/>
              </a:rPr>
              <a:t>se precisar ajustar a variável por uma covariável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CC9900"/>
                </a:solidFill>
                <a:latin typeface="+mn-lt"/>
              </a:rPr>
              <a:t>ANOVA para dados repetidos </a:t>
            </a:r>
            <a:r>
              <a:rPr lang="pt-BR" altLang="pt-BR" dirty="0">
                <a:solidFill>
                  <a:srgbClr val="2F7B7D"/>
                </a:solidFill>
                <a:latin typeface="+mn-lt"/>
              </a:rPr>
              <a:t>se possui 3 ou mais grupos pareados</a:t>
            </a:r>
          </a:p>
          <a:p>
            <a:pPr marL="171450" indent="-1714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t-BR" altLang="pt-BR" sz="600" dirty="0">
              <a:solidFill>
                <a:srgbClr val="2F7B7D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altLang="pt-BR" dirty="0">
                <a:solidFill>
                  <a:srgbClr val="2F7B7D"/>
                </a:solidFill>
                <a:latin typeface="+mn-lt"/>
              </a:rPr>
              <a:t>      Se, p&lt;0.05, escolha o </a:t>
            </a:r>
            <a:r>
              <a:rPr lang="pt-BR" altLang="pt-BR" dirty="0" err="1">
                <a:solidFill>
                  <a:srgbClr val="2F7B7D"/>
                </a:solidFill>
                <a:latin typeface="+mn-lt"/>
              </a:rPr>
              <a:t>test</a:t>
            </a:r>
            <a:r>
              <a:rPr lang="pt-BR" altLang="pt-BR" dirty="0">
                <a:solidFill>
                  <a:srgbClr val="2F7B7D"/>
                </a:solidFill>
                <a:latin typeface="+mn-lt"/>
              </a:rPr>
              <a:t> post-hoc:</a:t>
            </a:r>
            <a:endParaRPr lang="en-US" altLang="pt-BR" dirty="0">
              <a:solidFill>
                <a:srgbClr val="2F7B7D"/>
              </a:solidFill>
              <a:latin typeface="+mj-lt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2175336F-EA1D-4F5D-B5C1-E1D6D4C7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81" y="418457"/>
            <a:ext cx="9463238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paramétricos</a:t>
            </a:r>
            <a:r>
              <a:rPr lang="en-US" altLang="pt-BR" sz="40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) </a:t>
            </a:r>
            <a:br>
              <a:rPr lang="en-US" altLang="pt-BR" sz="4000" kern="0" dirty="0">
                <a:solidFill>
                  <a:schemeClr val="tx1"/>
                </a:solidFill>
                <a:latin typeface="Abadi Extra Light" panose="020B0204020104020204" pitchFamily="34" charset="0"/>
              </a:rPr>
            </a:br>
            <a:endParaRPr lang="en-US" altLang="pt-BR" sz="2800" kern="0" dirty="0">
              <a:solidFill>
                <a:srgbClr val="2F7B7D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1C418F4-C208-44EF-9108-9CFC1EEE03BB}"/>
              </a:ext>
            </a:extLst>
          </p:cNvPr>
          <p:cNvGrpSpPr/>
          <p:nvPr/>
        </p:nvGrpSpPr>
        <p:grpSpPr>
          <a:xfrm>
            <a:off x="8680448" y="5868219"/>
            <a:ext cx="1162050" cy="838481"/>
            <a:chOff x="8760296" y="5941898"/>
            <a:chExt cx="1162050" cy="838481"/>
          </a:xfrm>
        </p:grpSpPr>
        <p:sp>
          <p:nvSpPr>
            <p:cNvPr id="38" name="CaixaDeTexto 37">
              <a:hlinkClick r:id="rId3" action="ppaction://hlinksldjump"/>
              <a:extLst>
                <a:ext uri="{FF2B5EF4-FFF2-40B4-BE49-F238E27FC236}">
                  <a16:creationId xmlns:a16="http://schemas.microsoft.com/office/drawing/2014/main" id="{C923116E-E8DB-4E2A-8CD9-E651B159632F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39" name="Gráfico 38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EA9276FB-90F4-4CB8-B0F2-815CC3E01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63A1903-D83D-4A55-8CBC-100A2198333C}"/>
              </a:ext>
            </a:extLst>
          </p:cNvPr>
          <p:cNvGrpSpPr/>
          <p:nvPr/>
        </p:nvGrpSpPr>
        <p:grpSpPr>
          <a:xfrm>
            <a:off x="9760568" y="5868219"/>
            <a:ext cx="1162050" cy="838481"/>
            <a:chOff x="9696400" y="5941898"/>
            <a:chExt cx="1162050" cy="838481"/>
          </a:xfrm>
        </p:grpSpPr>
        <p:sp>
          <p:nvSpPr>
            <p:cNvPr id="41" name="CaixaDeTexto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95CB6E99-5E3A-4FFA-8046-790E909A5AEB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42" name="Gráfico 4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36CF5AD6-06F2-471E-85AB-FB78AEA7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1" name="Agrupar 25">
            <a:extLst>
              <a:ext uri="{FF2B5EF4-FFF2-40B4-BE49-F238E27FC236}">
                <a16:creationId xmlns:a16="http://schemas.microsoft.com/office/drawing/2014/main" id="{93FD6288-27AD-4FA1-B985-FDB73173151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3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02B915D3-43B7-4D30-B0DA-4FC62251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4" name="CaixaDeTexto 1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80D188F-FE7A-4D1D-8356-2354632558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8407E66-487A-AF2A-89FC-DF66EB408E89}"/>
              </a:ext>
            </a:extLst>
          </p:cNvPr>
          <p:cNvGrpSpPr/>
          <p:nvPr/>
        </p:nvGrpSpPr>
        <p:grpSpPr>
          <a:xfrm>
            <a:off x="3449807" y="5930690"/>
            <a:ext cx="1162050" cy="838800"/>
            <a:chOff x="8760296" y="5941898"/>
            <a:chExt cx="1162050" cy="838481"/>
          </a:xfrm>
        </p:grpSpPr>
        <p:sp>
          <p:nvSpPr>
            <p:cNvPr id="3" name="CaixaDeText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E61080-BB3D-5A31-72A6-C121DAE2FAB9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2" action="ppaction://hlinksldjump"/>
              <a:extLst>
                <a:ext uri="{FF2B5EF4-FFF2-40B4-BE49-F238E27FC236}">
                  <a16:creationId xmlns:a16="http://schemas.microsoft.com/office/drawing/2014/main" id="{43795117-ED48-EDDE-B2C8-3806C1D31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619F4E-DEB2-1A30-3554-0F239B08431B}"/>
              </a:ext>
            </a:extLst>
          </p:cNvPr>
          <p:cNvSpPr txBox="1"/>
          <p:nvPr/>
        </p:nvSpPr>
        <p:spPr>
          <a:xfrm>
            <a:off x="4432468" y="6045813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DA140EF-E94D-0F5A-8301-41060FD7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66" y="2099950"/>
            <a:ext cx="5348283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r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rgbClr val="CC9900"/>
                </a:solidFill>
                <a:latin typeface="+mj-lt"/>
              </a:rPr>
              <a:t>MANOVA</a:t>
            </a:r>
            <a:r>
              <a:rPr lang="pt-BR" altLang="pt-BR" dirty="0">
                <a:solidFill>
                  <a:srgbClr val="2F7B7D"/>
                </a:solidFill>
                <a:latin typeface="+mj-lt"/>
              </a:rPr>
              <a:t>, se existe MAIS de UMA variável dependente.</a:t>
            </a:r>
          </a:p>
          <a:p>
            <a:pPr marL="285750" indent="-285750" algn="r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CC9900"/>
                </a:solidFill>
                <a:latin typeface="+mn-lt"/>
              </a:rPr>
              <a:t>MANCOVA, </a:t>
            </a:r>
            <a:r>
              <a:rPr lang="pt-BR" dirty="0">
                <a:solidFill>
                  <a:srgbClr val="2F7B7D"/>
                </a:solidFill>
                <a:latin typeface="+mn-lt"/>
              </a:rPr>
              <a:t>se você precisa ajustar alguma variável por uma covariável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256EA7D4-DB70-456B-80FD-A0BA77958699}"/>
              </a:ext>
            </a:extLst>
          </p:cNvPr>
          <p:cNvGrpSpPr/>
          <p:nvPr/>
        </p:nvGrpSpPr>
        <p:grpSpPr>
          <a:xfrm>
            <a:off x="528328" y="174103"/>
            <a:ext cx="5229225" cy="4684712"/>
            <a:chOff x="605160" y="848519"/>
            <a:chExt cx="5229225" cy="4684712"/>
          </a:xfrm>
        </p:grpSpPr>
        <p:pic>
          <p:nvPicPr>
            <p:cNvPr id="47106" name="Imagem 5">
              <a:extLst>
                <a:ext uri="{FF2B5EF4-FFF2-40B4-BE49-F238E27FC236}">
                  <a16:creationId xmlns:a16="http://schemas.microsoft.com/office/drawing/2014/main" id="{189E413C-FF23-485B-82D4-F4DA3E0D9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25" b="26199"/>
            <a:stretch>
              <a:fillRect/>
            </a:stretch>
          </p:blipFill>
          <p:spPr bwMode="auto">
            <a:xfrm>
              <a:off x="605160" y="1324769"/>
              <a:ext cx="5229225" cy="42084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CD6E45B-8841-4010-A392-47305B272DDD}"/>
                </a:ext>
              </a:extLst>
            </p:cNvPr>
            <p:cNvSpPr txBox="1"/>
            <p:nvPr/>
          </p:nvSpPr>
          <p:spPr>
            <a:xfrm>
              <a:off x="605160" y="848519"/>
              <a:ext cx="2112963" cy="476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500" b="1" dirty="0">
                  <a:solidFill>
                    <a:srgbClr val="2F7B7D"/>
                  </a:solidFill>
                  <a:latin typeface="+mn-lt"/>
                </a:rPr>
                <a:t>Anova um fator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421804E-3B38-4EAA-A6DF-DB18D587E2F0}"/>
              </a:ext>
            </a:extLst>
          </p:cNvPr>
          <p:cNvGrpSpPr/>
          <p:nvPr/>
        </p:nvGrpSpPr>
        <p:grpSpPr>
          <a:xfrm>
            <a:off x="6325533" y="848519"/>
            <a:ext cx="5261307" cy="4684712"/>
            <a:chOff x="6325533" y="848519"/>
            <a:chExt cx="5261307" cy="4684712"/>
          </a:xfrm>
        </p:grpSpPr>
        <p:pic>
          <p:nvPicPr>
            <p:cNvPr id="47107" name="Imagem 6">
              <a:extLst>
                <a:ext uri="{FF2B5EF4-FFF2-40B4-BE49-F238E27FC236}">
                  <a16:creationId xmlns:a16="http://schemas.microsoft.com/office/drawing/2014/main" id="{1A04FDC4-E017-47EA-B8ED-405C95570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25" b="24802"/>
            <a:stretch>
              <a:fillRect/>
            </a:stretch>
          </p:blipFill>
          <p:spPr bwMode="auto">
            <a:xfrm>
              <a:off x="6456040" y="1324769"/>
              <a:ext cx="5130800" cy="42084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AD8A118-C9F2-4AA8-A99E-E0CF739AD7E6}"/>
                </a:ext>
              </a:extLst>
            </p:cNvPr>
            <p:cNvSpPr txBox="1"/>
            <p:nvPr/>
          </p:nvSpPr>
          <p:spPr>
            <a:xfrm>
              <a:off x="6325533" y="848519"/>
              <a:ext cx="2551112" cy="476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500" b="1" dirty="0">
                  <a:solidFill>
                    <a:srgbClr val="2F7B7D"/>
                  </a:solidFill>
                  <a:latin typeface="+mn-lt"/>
                </a:rPr>
                <a:t>Anova dois fatores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173F85E-EBCF-4B69-9015-84065BF12F03}"/>
              </a:ext>
            </a:extLst>
          </p:cNvPr>
          <p:cNvGrpSpPr/>
          <p:nvPr/>
        </p:nvGrpSpPr>
        <p:grpSpPr>
          <a:xfrm>
            <a:off x="9758486" y="5869474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5" action="ppaction://hlinksldjump"/>
              <a:extLst>
                <a:ext uri="{FF2B5EF4-FFF2-40B4-BE49-F238E27FC236}">
                  <a16:creationId xmlns:a16="http://schemas.microsoft.com/office/drawing/2014/main" id="{2BBBA8FF-8402-48BC-AA5A-AA980A600A4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0" name="Gráfico 9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A7457F4C-FF3A-4AA1-923F-E805E436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448261-A149-4622-9ABE-37B252BDBC92}"/>
              </a:ext>
            </a:extLst>
          </p:cNvPr>
          <p:cNvSpPr txBox="1"/>
          <p:nvPr/>
        </p:nvSpPr>
        <p:spPr>
          <a:xfrm>
            <a:off x="528328" y="5025950"/>
            <a:ext cx="522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err="1">
                <a:latin typeface="+mn-lt"/>
              </a:rPr>
              <a:t>Obs</a:t>
            </a:r>
            <a:r>
              <a:rPr lang="pt-BR" dirty="0">
                <a:latin typeface="+mn-lt"/>
              </a:rPr>
              <a:t>: Quando se executa </a:t>
            </a:r>
            <a:r>
              <a:rPr lang="pt-BR" b="1" dirty="0">
                <a:latin typeface="+mn-lt"/>
              </a:rPr>
              <a:t>ANOVA dois critérios </a:t>
            </a:r>
            <a:r>
              <a:rPr lang="pt-BR" dirty="0">
                <a:latin typeface="+mn-lt"/>
              </a:rPr>
              <a:t>as opções </a:t>
            </a:r>
            <a:r>
              <a:rPr lang="pt-BR" b="1" dirty="0" err="1">
                <a:latin typeface="+mn-lt"/>
              </a:rPr>
              <a:t>Tukey</a:t>
            </a:r>
            <a:r>
              <a:rPr lang="pt-BR" b="1" dirty="0">
                <a:latin typeface="+mn-lt"/>
              </a:rPr>
              <a:t>, </a:t>
            </a:r>
            <a:r>
              <a:rPr lang="pt-BR" b="1" dirty="0" err="1">
                <a:latin typeface="+mn-lt"/>
              </a:rPr>
              <a:t>Bonferroni</a:t>
            </a:r>
            <a:r>
              <a:rPr lang="pt-BR" b="1" dirty="0">
                <a:latin typeface="+mn-lt"/>
              </a:rPr>
              <a:t> e teste t</a:t>
            </a:r>
            <a:r>
              <a:rPr lang="pt-BR" dirty="0">
                <a:latin typeface="+mn-lt"/>
              </a:rPr>
              <a:t> aparecem como possibilidades de testes Post-hoc.</a:t>
            </a:r>
          </a:p>
        </p:txBody>
      </p:sp>
      <p:cxnSp>
        <p:nvCxnSpPr>
          <p:cNvPr id="12" name="Conector: Angulado 11">
            <a:extLst>
              <a:ext uri="{FF2B5EF4-FFF2-40B4-BE49-F238E27FC236}">
                <a16:creationId xmlns:a16="http://schemas.microsoft.com/office/drawing/2014/main" id="{097CE391-F44E-4669-9BA5-307405FCB03D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 flipH="1" flipV="1">
            <a:off x="5048522" y="1420557"/>
            <a:ext cx="709031" cy="4067058"/>
          </a:xfrm>
          <a:prstGeom prst="bentConnector4">
            <a:avLst>
              <a:gd name="adj1" fmla="val -32241"/>
              <a:gd name="adj2" fmla="val 105880"/>
            </a:avLst>
          </a:prstGeom>
          <a:ln>
            <a:solidFill>
              <a:srgbClr val="2F7B7D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894C399F-AD8B-474F-8F11-CA8B197E0AA5}"/>
              </a:ext>
            </a:extLst>
          </p:cNvPr>
          <p:cNvSpPr/>
          <p:nvPr/>
        </p:nvSpPr>
        <p:spPr>
          <a:xfrm flipH="1">
            <a:off x="4987059" y="1410012"/>
            <a:ext cx="72008" cy="7200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BBCD6455-D32D-4499-AC4F-54A0C52CDF03}"/>
              </a:ext>
            </a:extLst>
          </p:cNvPr>
          <p:cNvGrpSpPr>
            <a:grpSpLocks/>
          </p:cNvGrpSpPr>
          <p:nvPr/>
        </p:nvGrpSpPr>
        <p:grpSpPr bwMode="auto">
          <a:xfrm>
            <a:off x="398388" y="6159498"/>
            <a:ext cx="1881188" cy="547152"/>
            <a:chOff x="10078915" y="5446578"/>
            <a:chExt cx="1880830" cy="547377"/>
          </a:xfrm>
        </p:grpSpPr>
        <p:pic>
          <p:nvPicPr>
            <p:cNvPr id="15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53D4D27C-A74B-4E64-B50C-55875206E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6" name="CaixaDeTexto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DAECA31-3DBF-4264-8F39-2224F9390C3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384F1F6-63A3-4FB8-8950-3B233EA843D7}"/>
              </a:ext>
            </a:extLst>
          </p:cNvPr>
          <p:cNvGrpSpPr/>
          <p:nvPr/>
        </p:nvGrpSpPr>
        <p:grpSpPr>
          <a:xfrm>
            <a:off x="1001861" y="1142206"/>
            <a:ext cx="7163143" cy="4591050"/>
            <a:chOff x="1001861" y="1142206"/>
            <a:chExt cx="7163143" cy="4591050"/>
          </a:xfrm>
        </p:grpSpPr>
        <p:pic>
          <p:nvPicPr>
            <p:cNvPr id="48130" name="Imagem 3">
              <a:extLst>
                <a:ext uri="{FF2B5EF4-FFF2-40B4-BE49-F238E27FC236}">
                  <a16:creationId xmlns:a16="http://schemas.microsoft.com/office/drawing/2014/main" id="{2CB17EE3-075C-4ABA-AAA3-8B6430C66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861" y="1142206"/>
              <a:ext cx="3762375" cy="4591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1A7DEC6-614B-43B8-9747-0E36CB6ABBC0}"/>
                </a:ext>
              </a:extLst>
            </p:cNvPr>
            <p:cNvSpPr txBox="1"/>
            <p:nvPr/>
          </p:nvSpPr>
          <p:spPr>
            <a:xfrm>
              <a:off x="5431563" y="2403760"/>
              <a:ext cx="2733441" cy="14773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CC9900"/>
                  </a:solidFill>
                  <a:latin typeface="+mn-lt"/>
                </a:rPr>
                <a:t>Anova um fator</a:t>
              </a:r>
            </a:p>
            <a:p>
              <a:pPr>
                <a:defRPr/>
              </a:pPr>
              <a:r>
                <a:rPr lang="pt-BR" b="1" dirty="0">
                  <a:solidFill>
                    <a:srgbClr val="CC9900"/>
                  </a:solidFill>
                  <a:latin typeface="+mn-lt"/>
                </a:rPr>
                <a:t>Anova &gt;1 fator</a:t>
              </a:r>
            </a:p>
            <a:p>
              <a:pPr>
                <a:defRPr/>
              </a:pPr>
              <a:r>
                <a:rPr lang="pt-BR" b="1" dirty="0">
                  <a:solidFill>
                    <a:srgbClr val="CC9900"/>
                  </a:solidFill>
                  <a:latin typeface="+mn-lt"/>
                </a:rPr>
                <a:t>Anova para dados repetidos</a:t>
              </a:r>
            </a:p>
            <a:p>
              <a:pPr>
                <a:defRPr/>
              </a:pPr>
              <a:r>
                <a:rPr lang="pt-BR" b="1" dirty="0">
                  <a:solidFill>
                    <a:srgbClr val="CC9900"/>
                  </a:solidFill>
                  <a:latin typeface="+mn-lt"/>
                </a:rPr>
                <a:t>ANCOVA</a:t>
              </a:r>
            </a:p>
            <a:p>
              <a:pPr>
                <a:defRPr/>
              </a:pPr>
              <a:r>
                <a:rPr lang="pt-BR" b="1" dirty="0">
                  <a:solidFill>
                    <a:srgbClr val="CC9900"/>
                  </a:solidFill>
                  <a:latin typeface="+mn-lt"/>
                </a:rPr>
                <a:t>MANOVA/ MANCOVA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0E9A515-FB72-4446-B9AF-B334AF0A9779}"/>
              </a:ext>
            </a:extLst>
          </p:cNvPr>
          <p:cNvGrpSpPr/>
          <p:nvPr/>
        </p:nvGrpSpPr>
        <p:grpSpPr>
          <a:xfrm>
            <a:off x="9758486" y="5868219"/>
            <a:ext cx="1162050" cy="838481"/>
            <a:chOff x="8760296" y="5941898"/>
            <a:chExt cx="1162050" cy="838481"/>
          </a:xfrm>
        </p:grpSpPr>
        <p:sp>
          <p:nvSpPr>
            <p:cNvPr id="10" name="CaixaDeTexto 9">
              <a:hlinkClick r:id="rId4" action="ppaction://hlinksldjump"/>
              <a:extLst>
                <a:ext uri="{FF2B5EF4-FFF2-40B4-BE49-F238E27FC236}">
                  <a16:creationId xmlns:a16="http://schemas.microsoft.com/office/drawing/2014/main" id="{EC6C7E10-4A31-437B-9F5A-98776A39115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1" name="Gráfico 10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D221C1C3-3861-436E-8B6A-91644ABD5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E4FCEB4-2C22-47E1-94A4-2AE78D34E134}"/>
              </a:ext>
            </a:extLst>
          </p:cNvPr>
          <p:cNvGrpSpPr/>
          <p:nvPr/>
        </p:nvGrpSpPr>
        <p:grpSpPr>
          <a:xfrm>
            <a:off x="9960651" y="1999058"/>
            <a:ext cx="1919769" cy="1141910"/>
            <a:chOff x="8002577" y="5946245"/>
            <a:chExt cx="1919769" cy="1141910"/>
          </a:xfrm>
        </p:grpSpPr>
        <p:sp>
          <p:nvSpPr>
            <p:cNvPr id="14" name="CaixaDeTexto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F80F6A9-33F3-487C-84B9-2C69D1BBBFA6}"/>
                </a:ext>
              </a:extLst>
            </p:cNvPr>
            <p:cNvSpPr txBox="1"/>
            <p:nvPr/>
          </p:nvSpPr>
          <p:spPr bwMode="auto">
            <a:xfrm>
              <a:off x="8002577" y="6411880"/>
              <a:ext cx="1919769" cy="676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TESTE POST-HOC ANOVA</a:t>
              </a:r>
            </a:p>
          </p:txBody>
        </p:sp>
        <p:pic>
          <p:nvPicPr>
            <p:cNvPr id="15" name="Gráfico 14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FDE5313E-B456-4AEC-901D-5C5E7FD94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8669904" y="5946245"/>
              <a:ext cx="585114" cy="585114"/>
            </a:xfrm>
            <a:prstGeom prst="rect">
              <a:avLst/>
            </a:prstGeom>
          </p:spPr>
        </p:pic>
      </p:grp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92D6E77-CB42-40DF-85CA-82FD1490E21F}"/>
              </a:ext>
            </a:extLst>
          </p:cNvPr>
          <p:cNvCxnSpPr>
            <a:cxnSpLocks/>
          </p:cNvCxnSpPr>
          <p:nvPr/>
        </p:nvCxnSpPr>
        <p:spPr>
          <a:xfrm>
            <a:off x="3791744" y="2636912"/>
            <a:ext cx="1639819" cy="0"/>
          </a:xfrm>
          <a:prstGeom prst="straightConnector1">
            <a:avLst/>
          </a:prstGeom>
          <a:ln>
            <a:solidFill>
              <a:srgbClr val="2F7B7D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3D031733-A0AF-42B7-80FA-AF93ADAA907D}"/>
              </a:ext>
            </a:extLst>
          </p:cNvPr>
          <p:cNvCxnSpPr>
            <a:cxnSpLocks/>
          </p:cNvCxnSpPr>
          <p:nvPr/>
        </p:nvCxnSpPr>
        <p:spPr>
          <a:xfrm>
            <a:off x="3186072" y="2857969"/>
            <a:ext cx="2245491" cy="12096"/>
          </a:xfrm>
          <a:prstGeom prst="straightConnector1">
            <a:avLst/>
          </a:prstGeom>
          <a:ln>
            <a:solidFill>
              <a:srgbClr val="2F7B7D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B24F75A-E63B-418A-B301-A425D408E5CC}"/>
              </a:ext>
            </a:extLst>
          </p:cNvPr>
          <p:cNvCxnSpPr>
            <a:cxnSpLocks/>
          </p:cNvCxnSpPr>
          <p:nvPr/>
        </p:nvCxnSpPr>
        <p:spPr>
          <a:xfrm>
            <a:off x="4159986" y="3140968"/>
            <a:ext cx="1271577" cy="0"/>
          </a:xfrm>
          <a:prstGeom prst="straightConnector1">
            <a:avLst/>
          </a:prstGeom>
          <a:ln>
            <a:solidFill>
              <a:srgbClr val="2F7B7D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458E3D7-F763-42E6-A137-1D951720642E}"/>
              </a:ext>
            </a:extLst>
          </p:cNvPr>
          <p:cNvCxnSpPr>
            <a:cxnSpLocks/>
          </p:cNvCxnSpPr>
          <p:nvPr/>
        </p:nvCxnSpPr>
        <p:spPr>
          <a:xfrm>
            <a:off x="3483683" y="3429000"/>
            <a:ext cx="1947880" cy="0"/>
          </a:xfrm>
          <a:prstGeom prst="straightConnector1">
            <a:avLst/>
          </a:prstGeom>
          <a:ln>
            <a:solidFill>
              <a:srgbClr val="2F7B7D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4500AE0-79C1-49E7-A25A-A2F8898B9F48}"/>
              </a:ext>
            </a:extLst>
          </p:cNvPr>
          <p:cNvCxnSpPr>
            <a:cxnSpLocks/>
          </p:cNvCxnSpPr>
          <p:nvPr/>
        </p:nvCxnSpPr>
        <p:spPr>
          <a:xfrm>
            <a:off x="3483683" y="3694956"/>
            <a:ext cx="1947880" cy="0"/>
          </a:xfrm>
          <a:prstGeom prst="straightConnector1">
            <a:avLst/>
          </a:prstGeom>
          <a:ln>
            <a:solidFill>
              <a:srgbClr val="2F7B7D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Agrupar 25">
            <a:extLst>
              <a:ext uri="{FF2B5EF4-FFF2-40B4-BE49-F238E27FC236}">
                <a16:creationId xmlns:a16="http://schemas.microsoft.com/office/drawing/2014/main" id="{452F582D-7343-4396-ABAD-3D3CC954FE4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8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FF94A5-EF25-48F7-BE4C-083C0C92C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22" name="CaixaDeTexto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035D3D9-588C-4340-9F64-0F8FF061D514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DC11EDF-F784-C866-F1CF-D4A136F8D1D3}"/>
              </a:ext>
            </a:extLst>
          </p:cNvPr>
          <p:cNvGrpSpPr/>
          <p:nvPr/>
        </p:nvGrpSpPr>
        <p:grpSpPr>
          <a:xfrm>
            <a:off x="9960651" y="3429000"/>
            <a:ext cx="1919769" cy="1141910"/>
            <a:chOff x="8002577" y="5946245"/>
            <a:chExt cx="1919769" cy="1141910"/>
          </a:xfrm>
        </p:grpSpPr>
        <p:sp>
          <p:nvSpPr>
            <p:cNvPr id="4" name="CaixaDeTexto 3">
              <a:hlinkClick r:id="rId7" action="ppaction://hlinksldjump"/>
              <a:extLst>
                <a:ext uri="{FF2B5EF4-FFF2-40B4-BE49-F238E27FC236}">
                  <a16:creationId xmlns:a16="http://schemas.microsoft.com/office/drawing/2014/main" id="{BF445611-DD61-6328-90B8-F0E8FD41AB78}"/>
                </a:ext>
              </a:extLst>
            </p:cNvPr>
            <p:cNvSpPr txBox="1"/>
            <p:nvPr/>
          </p:nvSpPr>
          <p:spPr bwMode="auto">
            <a:xfrm>
              <a:off x="8002577" y="6411880"/>
              <a:ext cx="1919769" cy="676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TESTE POST-HOC MANOVA</a:t>
              </a:r>
            </a:p>
          </p:txBody>
        </p:sp>
        <p:pic>
          <p:nvPicPr>
            <p:cNvPr id="6" name="Gráfico 5" descr="Pegadas">
              <a:hlinkClick r:id="rId12" action="ppaction://hlinksldjump"/>
              <a:extLst>
                <a:ext uri="{FF2B5EF4-FFF2-40B4-BE49-F238E27FC236}">
                  <a16:creationId xmlns:a16="http://schemas.microsoft.com/office/drawing/2014/main" id="{C26AA8D0-2BB6-3526-06E3-F2AD6729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8669904" y="5946245"/>
              <a:ext cx="585114" cy="58511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F560567-7EA6-4870-83B3-B632767BB381}"/>
              </a:ext>
            </a:extLst>
          </p:cNvPr>
          <p:cNvGrpSpPr/>
          <p:nvPr/>
        </p:nvGrpSpPr>
        <p:grpSpPr>
          <a:xfrm>
            <a:off x="208713" y="209237"/>
            <a:ext cx="5500056" cy="5950261"/>
            <a:chOff x="208713" y="209236"/>
            <a:chExt cx="5392882" cy="6439527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91D30DD8-8599-44FB-82CF-92D10B44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713" y="209236"/>
              <a:ext cx="5392882" cy="643952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0BE2330-E754-4229-8EE4-B0EEDB6FC574}"/>
                </a:ext>
              </a:extLst>
            </p:cNvPr>
            <p:cNvSpPr/>
            <p:nvPr/>
          </p:nvSpPr>
          <p:spPr>
            <a:xfrm>
              <a:off x="335360" y="2508938"/>
              <a:ext cx="2088232" cy="100775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64B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E7E3A0C-8A6E-42E4-A8EA-9BCE9644BA98}"/>
                </a:ext>
              </a:extLst>
            </p:cNvPr>
            <p:cNvSpPr/>
            <p:nvPr/>
          </p:nvSpPr>
          <p:spPr>
            <a:xfrm>
              <a:off x="2838788" y="3564815"/>
              <a:ext cx="1922870" cy="48837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64B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8236DCD-150A-4B96-915F-093A8E1D05DB}"/>
                </a:ext>
              </a:extLst>
            </p:cNvPr>
            <p:cNvSpPr/>
            <p:nvPr/>
          </p:nvSpPr>
          <p:spPr>
            <a:xfrm>
              <a:off x="335360" y="4725144"/>
              <a:ext cx="2304256" cy="154071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64B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92F1A98-672D-4186-8D09-F62D18DA9827}"/>
                </a:ext>
              </a:extLst>
            </p:cNvPr>
            <p:cNvSpPr txBox="1"/>
            <p:nvPr/>
          </p:nvSpPr>
          <p:spPr>
            <a:xfrm>
              <a:off x="4263716" y="3486707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C52B384-BD15-489A-A53C-639B944EEFDF}"/>
                </a:ext>
              </a:extLst>
            </p:cNvPr>
            <p:cNvSpPr txBox="1"/>
            <p:nvPr/>
          </p:nvSpPr>
          <p:spPr>
            <a:xfrm>
              <a:off x="1829292" y="2399132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E965214-0DC3-41EF-96EE-851C41F497F5}"/>
                </a:ext>
              </a:extLst>
            </p:cNvPr>
            <p:cNvSpPr txBox="1"/>
            <p:nvPr/>
          </p:nvSpPr>
          <p:spPr>
            <a:xfrm>
              <a:off x="2026622" y="4912193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DEFE77-1458-4DAA-8422-A57BC7A0C964}"/>
              </a:ext>
            </a:extLst>
          </p:cNvPr>
          <p:cNvSpPr txBox="1"/>
          <p:nvPr/>
        </p:nvSpPr>
        <p:spPr>
          <a:xfrm>
            <a:off x="7824192" y="1364146"/>
            <a:ext cx="40299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ONE-WAY ANOVA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1- </a:t>
            </a:r>
            <a:r>
              <a:rPr lang="pt-BR" sz="1600" dirty="0">
                <a:latin typeface="+mn-lt"/>
              </a:rPr>
              <a:t>checar as variâncias (iguais p&gt;0.05 ou desiguais p&lt;0.05) em “</a:t>
            </a:r>
            <a:r>
              <a:rPr lang="pt-BR" sz="1600" dirty="0" err="1">
                <a:latin typeface="+mn-lt"/>
              </a:rPr>
              <a:t>Assumption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Checks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2-</a:t>
            </a:r>
            <a:r>
              <a:rPr lang="pt-BR" sz="1600" dirty="0">
                <a:latin typeface="+mn-lt"/>
              </a:rPr>
              <a:t> selecionar  o item “</a:t>
            </a:r>
            <a:r>
              <a:rPr lang="pt-BR" sz="1600" dirty="0" err="1">
                <a:latin typeface="+mn-lt"/>
              </a:rPr>
              <a:t>Variances</a:t>
            </a:r>
            <a:r>
              <a:rPr lang="pt-BR" sz="1600" dirty="0">
                <a:latin typeface="+mn-lt"/>
              </a:rPr>
              <a:t>” de acordo com o resultado anterior.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3- </a:t>
            </a:r>
            <a:r>
              <a:rPr lang="pt-BR" sz="1600" dirty="0">
                <a:latin typeface="+mn-lt"/>
              </a:rPr>
              <a:t> selecionar o item “Post-hoc Test” de acordo com os itens 1 e 2.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C7E01DB-5E02-42F1-A486-4C10BD29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86" y="1456160"/>
            <a:ext cx="1369776" cy="20949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grpSp>
        <p:nvGrpSpPr>
          <p:cNvPr id="13" name="Agrupar 25">
            <a:extLst>
              <a:ext uri="{FF2B5EF4-FFF2-40B4-BE49-F238E27FC236}">
                <a16:creationId xmlns:a16="http://schemas.microsoft.com/office/drawing/2014/main" id="{F24C2B17-BCA5-4951-8638-99EE0E31396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4" name="Gráfico 27" descr="Compartilhar">
              <a:hlinkClick r:id="rId5" action="ppaction://hlinksldjump"/>
              <a:extLst>
                <a:ext uri="{FF2B5EF4-FFF2-40B4-BE49-F238E27FC236}">
                  <a16:creationId xmlns:a16="http://schemas.microsoft.com/office/drawing/2014/main" id="{FD5B19E0-5360-4BA4-B870-679CC06F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9D8A93D-ECB7-4080-A79B-D3E81ACB7986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3B756E5F-A102-1022-7E5D-1F0BADC89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250" b="9537"/>
          <a:stretch/>
        </p:blipFill>
        <p:spPr>
          <a:xfrm>
            <a:off x="6305385" y="4010415"/>
            <a:ext cx="5677901" cy="17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7B4BFB-8DD6-F4BA-DDC3-FF8264BCE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2" y="126347"/>
            <a:ext cx="5646778" cy="6605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54648FF-B4AF-41A1-F421-3A9ADF8C4268}"/>
              </a:ext>
            </a:extLst>
          </p:cNvPr>
          <p:cNvSpPr txBox="1"/>
          <p:nvPr/>
        </p:nvSpPr>
        <p:spPr>
          <a:xfrm>
            <a:off x="6392936" y="764704"/>
            <a:ext cx="5247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MANOVA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1-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Assumption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Checks</a:t>
            </a:r>
            <a:r>
              <a:rPr lang="pt-BR" sz="1600" dirty="0">
                <a:latin typeface="+mn-lt"/>
              </a:rPr>
              <a:t>”: checar a normalidade </a:t>
            </a:r>
            <a:r>
              <a:rPr lang="pt-BR" sz="1600" dirty="0" err="1">
                <a:latin typeface="+mn-lt"/>
              </a:rPr>
              <a:t>univariada</a:t>
            </a:r>
            <a:r>
              <a:rPr lang="pt-BR" sz="1600" dirty="0">
                <a:latin typeface="+mn-lt"/>
              </a:rPr>
              <a:t> de cada variável dependente (teste de Shapiro-Wilk); a normalidade multivariada (Q-Q </a:t>
            </a:r>
            <a:r>
              <a:rPr lang="pt-BR" sz="1600" dirty="0" err="1">
                <a:latin typeface="+mn-lt"/>
              </a:rPr>
              <a:t>plot</a:t>
            </a:r>
            <a:r>
              <a:rPr lang="pt-BR" sz="1600" dirty="0">
                <a:latin typeface="+mn-lt"/>
              </a:rPr>
              <a:t>); e a homogeneidade das matrizes de variância-covariância (teste de </a:t>
            </a:r>
            <a:r>
              <a:rPr lang="pt-BR" sz="1600" dirty="0" err="1">
                <a:latin typeface="+mn-lt"/>
              </a:rPr>
              <a:t>Box’s</a:t>
            </a:r>
            <a:r>
              <a:rPr lang="pt-BR" sz="1600" dirty="0">
                <a:latin typeface="+mn-lt"/>
              </a:rPr>
              <a:t> M) (iguais </a:t>
            </a:r>
            <a:r>
              <a:rPr lang="pt-BR" sz="1600" dirty="0" err="1">
                <a:latin typeface="+mn-lt"/>
              </a:rPr>
              <a:t>p</a:t>
            </a:r>
            <a:r>
              <a:rPr lang="pt-BR" sz="1600" dirty="0">
                <a:latin typeface="+mn-lt"/>
              </a:rPr>
              <a:t>&gt;0,05 ou desiguais </a:t>
            </a:r>
            <a:r>
              <a:rPr lang="pt-BR" sz="1600" dirty="0" err="1">
                <a:latin typeface="+mn-lt"/>
              </a:rPr>
              <a:t>p</a:t>
            </a:r>
            <a:r>
              <a:rPr lang="pt-BR" sz="1600" dirty="0">
                <a:latin typeface="+mn-lt"/>
              </a:rPr>
              <a:t>&lt;0,05).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2- </a:t>
            </a:r>
            <a:r>
              <a:rPr lang="pt-BR" sz="1600" dirty="0">
                <a:latin typeface="+mn-lt"/>
              </a:rPr>
              <a:t> Selecionar o item “Post-hoc Test” de acordo com o item 1.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A0FDC4-2550-9855-E4A7-A6E597FC83B3}"/>
              </a:ext>
            </a:extLst>
          </p:cNvPr>
          <p:cNvSpPr/>
          <p:nvPr/>
        </p:nvSpPr>
        <p:spPr>
          <a:xfrm>
            <a:off x="3287688" y="5216290"/>
            <a:ext cx="1961084" cy="3729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64B6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D78584-47E5-FD7B-DEA0-0BB3421E6C28}"/>
              </a:ext>
            </a:extLst>
          </p:cNvPr>
          <p:cNvSpPr txBox="1"/>
          <p:nvPr/>
        </p:nvSpPr>
        <p:spPr>
          <a:xfrm>
            <a:off x="4727848" y="5085018"/>
            <a:ext cx="379615" cy="54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03A237B-3765-109E-B271-F9ED2DC0E0FA}"/>
              </a:ext>
            </a:extLst>
          </p:cNvPr>
          <p:cNvSpPr/>
          <p:nvPr/>
        </p:nvSpPr>
        <p:spPr>
          <a:xfrm>
            <a:off x="551384" y="5216456"/>
            <a:ext cx="1961084" cy="3729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64B6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3EF4FA-1BF0-2EEC-79D6-C42A7FC36D58}"/>
              </a:ext>
            </a:extLst>
          </p:cNvPr>
          <p:cNvSpPr txBox="1"/>
          <p:nvPr/>
        </p:nvSpPr>
        <p:spPr>
          <a:xfrm>
            <a:off x="2051374" y="5085184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1388842-3412-01F4-615E-727FBCD71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64" b="13233"/>
          <a:stretch/>
        </p:blipFill>
        <p:spPr>
          <a:xfrm>
            <a:off x="6392936" y="3109842"/>
            <a:ext cx="5172402" cy="17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7A20BD-BD9B-CDFC-467F-3FDF35A92C1D}"/>
              </a:ext>
            </a:extLst>
          </p:cNvPr>
          <p:cNvSpPr txBox="1"/>
          <p:nvPr/>
        </p:nvSpPr>
        <p:spPr>
          <a:xfrm>
            <a:off x="5673246" y="1196752"/>
            <a:ext cx="524768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ANÁLISES COMPARATIVAS DE MAIS DE DUAS MÉDIAS: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“ANOVA: </a:t>
            </a:r>
            <a:r>
              <a:rPr lang="pt-BR" sz="1600" dirty="0" err="1">
                <a:latin typeface="+mn-lt"/>
              </a:rPr>
              <a:t>Fixed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effects</a:t>
            </a:r>
            <a:r>
              <a:rPr lang="pt-BR" sz="1600" dirty="0">
                <a:latin typeface="+mn-lt"/>
              </a:rPr>
              <a:t>, </a:t>
            </a:r>
            <a:r>
              <a:rPr lang="pt-BR" sz="1600" dirty="0" err="1">
                <a:latin typeface="+mn-lt"/>
              </a:rPr>
              <a:t>omnibus</a:t>
            </a:r>
            <a:r>
              <a:rPr lang="pt-BR" sz="1600" dirty="0">
                <a:latin typeface="+mn-lt"/>
              </a:rPr>
              <a:t>, </a:t>
            </a:r>
            <a:r>
              <a:rPr lang="pt-BR" sz="1600" dirty="0" err="1">
                <a:latin typeface="+mn-lt"/>
              </a:rPr>
              <a:t>one-way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Effect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size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f</a:t>
            </a:r>
            <a:r>
              <a:rPr lang="pt-BR" sz="1600" dirty="0">
                <a:latin typeface="+mn-lt"/>
              </a:rPr>
              <a:t>”: considerar o tamanho do efeito usando o </a:t>
            </a:r>
            <a:r>
              <a:rPr lang="pt-BR" sz="1600" dirty="0" err="1">
                <a:latin typeface="+mn-lt"/>
              </a:rPr>
              <a:t>f</a:t>
            </a:r>
            <a:r>
              <a:rPr lang="pt-BR" sz="1600" dirty="0">
                <a:latin typeface="+mn-lt"/>
              </a:rPr>
              <a:t> de Cohen. Para detectar um tamanho de efeito médio, inserir 0,25.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Determinar o número de grupos da análise comparativa em “</a:t>
            </a:r>
            <a:r>
              <a:rPr lang="pt-BR" sz="1600" dirty="0" err="1">
                <a:latin typeface="+mn-lt"/>
              </a:rPr>
              <a:t>Number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of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groups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D5B0697-DDFA-6DA8-B474-65FABE99A6CA}"/>
              </a:ext>
            </a:extLst>
          </p:cNvPr>
          <p:cNvGrpSpPr/>
          <p:nvPr/>
        </p:nvGrpSpPr>
        <p:grpSpPr>
          <a:xfrm>
            <a:off x="1343472" y="476672"/>
            <a:ext cx="4011514" cy="5367466"/>
            <a:chOff x="1343472" y="476672"/>
            <a:chExt cx="4011514" cy="5367466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C6F85D50-C5AB-F7E9-33D3-11439669EFE7}"/>
                </a:ext>
              </a:extLst>
            </p:cNvPr>
            <p:cNvGrpSpPr/>
            <p:nvPr/>
          </p:nvGrpSpPr>
          <p:grpSpPr>
            <a:xfrm>
              <a:off x="1343472" y="476672"/>
              <a:ext cx="4011514" cy="5367466"/>
              <a:chOff x="6837014" y="745267"/>
              <a:chExt cx="4011514" cy="5367466"/>
            </a:xfrm>
          </p:grpSpPr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252FF65-FFA5-E7F6-0066-49A30326EC90}"/>
                  </a:ext>
                </a:extLst>
              </p:cNvPr>
              <p:cNvSpPr txBox="1"/>
              <p:nvPr/>
            </p:nvSpPr>
            <p:spPr>
              <a:xfrm>
                <a:off x="6999387" y="745267"/>
                <a:ext cx="1112837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500" b="1" dirty="0">
                    <a:solidFill>
                      <a:srgbClr val="0432FF"/>
                    </a:solidFill>
                    <a:latin typeface="+mn-lt"/>
                  </a:rPr>
                  <a:t>ANOVA</a:t>
                </a:r>
              </a:p>
            </p:txBody>
          </p:sp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A5B8E9E0-E3DC-BB96-5CB1-0232FE32E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7014" y="1315581"/>
                <a:ext cx="4011514" cy="47971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765C6D2-DB75-8D0C-AA9E-3E339FF69782}"/>
                </a:ext>
              </a:extLst>
            </p:cNvPr>
            <p:cNvSpPr txBox="1"/>
            <p:nvPr/>
          </p:nvSpPr>
          <p:spPr>
            <a:xfrm>
              <a:off x="1343472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A0D7F7A-A8E5-5F25-3214-2576827B7647}"/>
                </a:ext>
              </a:extLst>
            </p:cNvPr>
            <p:cNvSpPr txBox="1"/>
            <p:nvPr/>
          </p:nvSpPr>
          <p:spPr>
            <a:xfrm>
              <a:off x="2096386" y="264794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788C8D7-F22C-7639-CE33-78EE09F86C23}"/>
                </a:ext>
              </a:extLst>
            </p:cNvPr>
            <p:cNvSpPr txBox="1"/>
            <p:nvPr/>
          </p:nvSpPr>
          <p:spPr>
            <a:xfrm>
              <a:off x="2279576" y="3632483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427AAB7-CAAD-A87F-4FEE-E8AE0E1B5AB9}"/>
                </a:ext>
              </a:extLst>
            </p:cNvPr>
            <p:cNvSpPr txBox="1"/>
            <p:nvPr/>
          </p:nvSpPr>
          <p:spPr>
            <a:xfrm>
              <a:off x="1784896" y="385052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84252E25-5C5E-213D-90DD-6E0EBFCBB35B}"/>
                </a:ext>
              </a:extLst>
            </p:cNvPr>
            <p:cNvSpPr txBox="1"/>
            <p:nvPr/>
          </p:nvSpPr>
          <p:spPr>
            <a:xfrm>
              <a:off x="4616666" y="544522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37B60CB-A18A-37D6-8AF5-EFB9AFD4BA27}"/>
                </a:ext>
              </a:extLst>
            </p:cNvPr>
            <p:cNvSpPr txBox="1"/>
            <p:nvPr/>
          </p:nvSpPr>
          <p:spPr>
            <a:xfrm>
              <a:off x="2068505" y="4081502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21" name="Chave Esquerda 20">
              <a:extLst>
                <a:ext uri="{FF2B5EF4-FFF2-40B4-BE49-F238E27FC236}">
                  <a16:creationId xmlns:a16="http://schemas.microsoft.com/office/drawing/2014/main" id="{6CBE0455-ED6D-4CA1-52A9-9341A5BE1910}"/>
                </a:ext>
              </a:extLst>
            </p:cNvPr>
            <p:cNvSpPr/>
            <p:nvPr/>
          </p:nvSpPr>
          <p:spPr>
            <a:xfrm>
              <a:off x="1991544" y="3896007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FF74841-D4C9-4AD5-5644-75857B70DF36}"/>
              </a:ext>
            </a:extLst>
          </p:cNvPr>
          <p:cNvGrpSpPr/>
          <p:nvPr/>
        </p:nvGrpSpPr>
        <p:grpSpPr>
          <a:xfrm>
            <a:off x="10072305" y="4348361"/>
            <a:ext cx="1712327" cy="1271760"/>
            <a:chOff x="10072305" y="4348361"/>
            <a:chExt cx="1712327" cy="1271760"/>
          </a:xfrm>
        </p:grpSpPr>
        <p:pic>
          <p:nvPicPr>
            <p:cNvPr id="8" name="Gráfico 7" descr="Seta de linha: curva ligeira estrutura de tópicos">
              <a:hlinkClick r:id="rId5" action="ppaction://hlinksldjump"/>
              <a:extLst>
                <a:ext uri="{FF2B5EF4-FFF2-40B4-BE49-F238E27FC236}">
                  <a16:creationId xmlns:a16="http://schemas.microsoft.com/office/drawing/2014/main" id="{0334E9C2-2687-6FC0-D281-C2D7B46DD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38875" y="4348361"/>
              <a:ext cx="914400" cy="914400"/>
            </a:xfrm>
            <a:prstGeom prst="rect">
              <a:avLst/>
            </a:prstGeom>
          </p:spPr>
        </p:pic>
        <p:sp useBgFill="1">
          <p:nvSpPr>
            <p:cNvPr id="9" name="CaixaDeTexto 8">
              <a:extLst>
                <a:ext uri="{FF2B5EF4-FFF2-40B4-BE49-F238E27FC236}">
                  <a16:creationId xmlns:a16="http://schemas.microsoft.com/office/drawing/2014/main" id="{4622F4BB-3B2B-B9A2-762B-BE6580C241B2}"/>
                </a:ext>
              </a:extLst>
            </p:cNvPr>
            <p:cNvSpPr txBox="1"/>
            <p:nvPr/>
          </p:nvSpPr>
          <p:spPr>
            <a:xfrm>
              <a:off x="10072305" y="5035346"/>
              <a:ext cx="1712327" cy="58477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b="1" dirty="0">
                  <a:solidFill>
                    <a:srgbClr val="0432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Avance para o </a:t>
              </a:r>
            </a:p>
            <a:p>
              <a:pPr algn="r"/>
              <a:r>
                <a:rPr lang="pt-BR" sz="1600" b="1" dirty="0">
                  <a:solidFill>
                    <a:srgbClr val="0432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próximo exemplo...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9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3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C155CE-9DD0-CD57-0642-C605172ECBED}"/>
              </a:ext>
            </a:extLst>
          </p:cNvPr>
          <p:cNvSpPr txBox="1"/>
          <p:nvPr/>
        </p:nvSpPr>
        <p:spPr>
          <a:xfrm>
            <a:off x="6816080" y="1484779"/>
            <a:ext cx="52476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ANÁLISES COMPARATIVAS DE MAIS DE DUAS MÉDIAS PAREADAS OU DEPENDENTES: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“ANOVA: </a:t>
            </a:r>
            <a:r>
              <a:rPr lang="pt-BR" sz="1600" dirty="0" err="1">
                <a:latin typeface="+mn-lt"/>
              </a:rPr>
              <a:t>Repeated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measures</a:t>
            </a:r>
            <a:r>
              <a:rPr lang="pt-BR" sz="1600" dirty="0">
                <a:latin typeface="+mn-lt"/>
              </a:rPr>
              <a:t>, </a:t>
            </a:r>
            <a:r>
              <a:rPr lang="pt-BR" sz="1600" dirty="0" err="1">
                <a:latin typeface="+mn-lt"/>
              </a:rPr>
              <a:t>within-between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interaction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“Determine”: inserir os dados solicitados.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Determinar o número de grupos em “</a:t>
            </a:r>
            <a:r>
              <a:rPr lang="pt-BR" sz="1600" dirty="0" err="1">
                <a:latin typeface="+mn-lt"/>
              </a:rPr>
              <a:t>Number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of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groups</a:t>
            </a:r>
            <a:r>
              <a:rPr lang="pt-BR" sz="1600" dirty="0">
                <a:latin typeface="+mn-lt"/>
              </a:rPr>
              <a:t>” e o número de medidas em “</a:t>
            </a:r>
            <a:r>
              <a:rPr lang="pt-BR" sz="1600" dirty="0" err="1">
                <a:latin typeface="+mn-lt"/>
              </a:rPr>
              <a:t>Number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of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measurements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22CCC82-1693-07B3-F01A-FE97E17FABF6}"/>
              </a:ext>
            </a:extLst>
          </p:cNvPr>
          <p:cNvGrpSpPr/>
          <p:nvPr/>
        </p:nvGrpSpPr>
        <p:grpSpPr>
          <a:xfrm>
            <a:off x="152170" y="564649"/>
            <a:ext cx="6611110" cy="5550935"/>
            <a:chOff x="152170" y="564649"/>
            <a:chExt cx="6611110" cy="5550935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BAD4B2F-36B8-5F7B-FDFA-B566B7D04708}"/>
                </a:ext>
              </a:extLst>
            </p:cNvPr>
            <p:cNvSpPr txBox="1"/>
            <p:nvPr/>
          </p:nvSpPr>
          <p:spPr>
            <a:xfrm>
              <a:off x="407368" y="564649"/>
              <a:ext cx="5591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2500" b="1" dirty="0">
                  <a:solidFill>
                    <a:srgbClr val="0432FF"/>
                  </a:solidFill>
                  <a:latin typeface="+mn-lt"/>
                </a:rPr>
                <a:t>ANOVA para dados repetidos</a:t>
              </a: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DDBFA98-A346-1A66-CF33-0DFB2B63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4" y="1096455"/>
              <a:ext cx="6580916" cy="50191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51DFA9B9-A92B-B210-7CB1-B5CA8F2B152E}"/>
                </a:ext>
              </a:extLst>
            </p:cNvPr>
            <p:cNvSpPr txBox="1"/>
            <p:nvPr/>
          </p:nvSpPr>
          <p:spPr>
            <a:xfrm>
              <a:off x="2525445" y="276659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0EE19C7-F9D6-4959-B79C-B8C1AE6158A7}"/>
                </a:ext>
              </a:extLst>
            </p:cNvPr>
            <p:cNvSpPr txBox="1"/>
            <p:nvPr/>
          </p:nvSpPr>
          <p:spPr>
            <a:xfrm>
              <a:off x="3317533" y="276659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F9D5D270-67E2-CDF1-2667-C2448B93A1FC}"/>
                </a:ext>
              </a:extLst>
            </p:cNvPr>
            <p:cNvSpPr txBox="1"/>
            <p:nvPr/>
          </p:nvSpPr>
          <p:spPr>
            <a:xfrm>
              <a:off x="2567608" y="381440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C9DB0350-0A06-FC9C-7DE9-ED713593057B}"/>
                </a:ext>
              </a:extLst>
            </p:cNvPr>
            <p:cNvSpPr txBox="1"/>
            <p:nvPr/>
          </p:nvSpPr>
          <p:spPr>
            <a:xfrm>
              <a:off x="152170" y="5518900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10513455-8258-3100-2FBB-2C23C46622EB}"/>
                </a:ext>
              </a:extLst>
            </p:cNvPr>
            <p:cNvSpPr txBox="1"/>
            <p:nvPr/>
          </p:nvSpPr>
          <p:spPr>
            <a:xfrm>
              <a:off x="3045918" y="4016097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5D1F869E-1015-52E0-FB98-5E10F19A807D}"/>
                </a:ext>
              </a:extLst>
            </p:cNvPr>
            <p:cNvSpPr txBox="1"/>
            <p:nvPr/>
          </p:nvSpPr>
          <p:spPr>
            <a:xfrm>
              <a:off x="2885676" y="436510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30E634AA-459F-D13A-8EF2-4539285C4F25}"/>
                </a:ext>
              </a:extLst>
            </p:cNvPr>
            <p:cNvSpPr txBox="1"/>
            <p:nvPr/>
          </p:nvSpPr>
          <p:spPr>
            <a:xfrm>
              <a:off x="6056826" y="571052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42" name="Chave Esquerda 41">
              <a:extLst>
                <a:ext uri="{FF2B5EF4-FFF2-40B4-BE49-F238E27FC236}">
                  <a16:creationId xmlns:a16="http://schemas.microsoft.com/office/drawing/2014/main" id="{88066244-8065-6767-E9F8-B9BCDEF3275E}"/>
                </a:ext>
              </a:extLst>
            </p:cNvPr>
            <p:cNvSpPr/>
            <p:nvPr/>
          </p:nvSpPr>
          <p:spPr>
            <a:xfrm>
              <a:off x="3245525" y="4061577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Chave Esquerda 42">
              <a:extLst>
                <a:ext uri="{FF2B5EF4-FFF2-40B4-BE49-F238E27FC236}">
                  <a16:creationId xmlns:a16="http://schemas.microsoft.com/office/drawing/2014/main" id="{270E488A-89D1-A0E4-CDA8-B7D75F0956D8}"/>
                </a:ext>
              </a:extLst>
            </p:cNvPr>
            <p:cNvSpPr/>
            <p:nvPr/>
          </p:nvSpPr>
          <p:spPr>
            <a:xfrm>
              <a:off x="3076709" y="4410584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197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EE33794-B6E0-462A-AF64-8BE7E1CE54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dirty="0">
                <a:solidFill>
                  <a:schemeClr val="tx1"/>
                </a:solidFill>
              </a:rPr>
            </a:br>
            <a:r>
              <a:rPr lang="pt-BR" altLang="pt-BR" sz="3300" dirty="0">
                <a:solidFill>
                  <a:srgbClr val="30647C"/>
                </a:solidFill>
              </a:rPr>
              <a:t>(Não Paramétricos)</a:t>
            </a:r>
            <a:endParaRPr lang="en-US" altLang="pt-BR" sz="3300" dirty="0">
              <a:solidFill>
                <a:srgbClr val="30647C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FF886DF1-F364-4E9C-8358-CEC0FD1C9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627" y="2476473"/>
            <a:ext cx="635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A71515"/>
                </a:solidFill>
                <a:latin typeface="+mn-lt"/>
              </a:rPr>
              <a:t>Quantos grupos (amostras) você tem?</a:t>
            </a:r>
            <a:endParaRPr lang="en-US" altLang="pt-BR" sz="32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28" name="CaixaDeTexto 27">
            <a:hlinkClick r:id="rId3" action="ppaction://hlinksldjump"/>
            <a:extLst>
              <a:ext uri="{FF2B5EF4-FFF2-40B4-BE49-F238E27FC236}">
                <a16:creationId xmlns:a16="http://schemas.microsoft.com/office/drawing/2014/main" id="{9F8CBC27-A570-4DDD-BE98-E44BBD22AA62}"/>
              </a:ext>
            </a:extLst>
          </p:cNvPr>
          <p:cNvSpPr txBox="1"/>
          <p:nvPr/>
        </p:nvSpPr>
        <p:spPr>
          <a:xfrm>
            <a:off x="4704447" y="3425333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2</a:t>
            </a:r>
          </a:p>
        </p:txBody>
      </p:sp>
      <p:sp>
        <p:nvSpPr>
          <p:cNvPr id="29" name="CaixaDeTexto 28">
            <a:hlinkClick r:id="rId4" action="ppaction://hlinksldjump"/>
            <a:extLst>
              <a:ext uri="{FF2B5EF4-FFF2-40B4-BE49-F238E27FC236}">
                <a16:creationId xmlns:a16="http://schemas.microsoft.com/office/drawing/2014/main" id="{0AB26176-5C30-4B41-B1DF-EC4B10FA1D12}"/>
              </a:ext>
            </a:extLst>
          </p:cNvPr>
          <p:cNvSpPr txBox="1"/>
          <p:nvPr/>
        </p:nvSpPr>
        <p:spPr>
          <a:xfrm>
            <a:off x="6888847" y="3425333"/>
            <a:ext cx="663575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&gt;2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357416B-BD73-45F0-ACF7-A4A6E391BEFC}"/>
              </a:ext>
            </a:extLst>
          </p:cNvPr>
          <p:cNvGrpSpPr/>
          <p:nvPr/>
        </p:nvGrpSpPr>
        <p:grpSpPr>
          <a:xfrm>
            <a:off x="4152312" y="4020512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31" name="Gráfico 30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D6F70044-2B76-4E2B-B6F4-DE7A6EE32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2" name="Lua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1A78FF52-A06A-4653-9DB5-F05A3FA9AC0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DFBD7AB-1AD8-4030-877F-DCA2B5CCF813}"/>
              </a:ext>
            </a:extLst>
          </p:cNvPr>
          <p:cNvGrpSpPr/>
          <p:nvPr/>
        </p:nvGrpSpPr>
        <p:grpSpPr>
          <a:xfrm>
            <a:off x="6454084" y="4028636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34" name="Gráfico 33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71FA1874-6E16-49D6-9F88-2AA0B610F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5" name="Lua 34">
              <a:hlinkClick r:id="rId4" action="ppaction://hlinksldjump"/>
              <a:extLst>
                <a:ext uri="{FF2B5EF4-FFF2-40B4-BE49-F238E27FC236}">
                  <a16:creationId xmlns:a16="http://schemas.microsoft.com/office/drawing/2014/main" id="{3B27BA0A-4A4D-4AC0-B1BB-AC57621FC7AD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3152AEE5-7281-47C3-8AE7-D86D2513293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58775" y="2621757"/>
            <a:ext cx="11488737" cy="10001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pt-BR" sz="2800" dirty="0" err="1">
                <a:latin typeface="Abadi" panose="020B0604020104020204" pitchFamily="34" charset="0"/>
              </a:rPr>
              <a:t>Deve</a:t>
            </a:r>
            <a:r>
              <a:rPr lang="en-US" altLang="pt-BR" sz="2800" dirty="0">
                <a:latin typeface="Abadi" panose="020B0604020104020204" pitchFamily="34" charset="0"/>
              </a:rPr>
              <a:t> ser </a:t>
            </a:r>
            <a:r>
              <a:rPr lang="en-US" altLang="pt-BR" sz="2800" dirty="0" err="1">
                <a:latin typeface="Abadi" panose="020B0604020104020204" pitchFamily="34" charset="0"/>
              </a:rPr>
              <a:t>selecionado</a:t>
            </a:r>
            <a:r>
              <a:rPr lang="en-US" altLang="pt-BR" sz="2800" dirty="0">
                <a:latin typeface="Abadi" panose="020B0604020104020204" pitchFamily="34" charset="0"/>
              </a:rPr>
              <a:t> o modo “</a:t>
            </a:r>
            <a:r>
              <a:rPr lang="en-US" altLang="pt-BR" sz="2800" dirty="0" err="1">
                <a:latin typeface="Abadi" panose="020B0604020104020204" pitchFamily="34" charset="0"/>
              </a:rPr>
              <a:t>Apresentação</a:t>
            </a:r>
            <a:r>
              <a:rPr lang="en-US" altLang="pt-BR" sz="2800" dirty="0">
                <a:latin typeface="Abadi" panose="020B0604020104020204" pitchFamily="34" charset="0"/>
              </a:rPr>
              <a:t> de Slides”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pt-BR" sz="2400" dirty="0" err="1">
                <a:latin typeface="Abadi" panose="020B0604020104020204" pitchFamily="34" charset="0"/>
              </a:rPr>
              <a:t>Clicando</a:t>
            </a:r>
            <a:r>
              <a:rPr lang="en-US" altLang="pt-BR" sz="2400" dirty="0">
                <a:latin typeface="Abadi" panose="020B0604020104020204" pitchFamily="34" charset="0"/>
              </a:rPr>
              <a:t> no </a:t>
            </a:r>
            <a:r>
              <a:rPr lang="en-US" altLang="pt-BR" sz="2400" dirty="0" err="1">
                <a:latin typeface="Abadi" panose="020B0604020104020204" pitchFamily="34" charset="0"/>
              </a:rPr>
              <a:t>ícone</a:t>
            </a:r>
            <a:r>
              <a:rPr lang="en-US" altLang="pt-BR" sz="2400" dirty="0">
                <a:latin typeface="Abadi" panose="020B0604020104020204" pitchFamily="34" charset="0"/>
              </a:rPr>
              <a:t> </a:t>
            </a:r>
            <a:r>
              <a:rPr lang="en-US" altLang="pt-BR" sz="2400" dirty="0" err="1">
                <a:latin typeface="Abadi" panose="020B0604020104020204" pitchFamily="34" charset="0"/>
              </a:rPr>
              <a:t>indicado</a:t>
            </a:r>
            <a:r>
              <a:rPr lang="en-US" altLang="pt-BR" sz="2400" dirty="0">
                <a:latin typeface="Abadi" panose="020B0604020104020204" pitchFamily="34" charset="0"/>
              </a:rPr>
              <a:t> </a:t>
            </a:r>
            <a:r>
              <a:rPr lang="en-US" altLang="pt-BR" sz="2400" dirty="0" err="1">
                <a:latin typeface="Abadi" panose="020B0604020104020204" pitchFamily="34" charset="0"/>
              </a:rPr>
              <a:t>abaixo</a:t>
            </a:r>
            <a:r>
              <a:rPr lang="en-US" altLang="pt-BR" sz="2400" dirty="0">
                <a:latin typeface="Abadi" panose="020B0604020104020204" pitchFamily="34" charset="0"/>
              </a:rPr>
              <a:t> (</a:t>
            </a:r>
            <a:r>
              <a:rPr lang="en-US" altLang="pt-BR" sz="2400" dirty="0" err="1">
                <a:latin typeface="Abadi" panose="020B0604020104020204" pitchFamily="34" charset="0"/>
              </a:rPr>
              <a:t>encontrado</a:t>
            </a:r>
            <a:r>
              <a:rPr lang="en-US" altLang="pt-BR" sz="2400" dirty="0">
                <a:latin typeface="Abadi" panose="020B0604020104020204" pitchFamily="34" charset="0"/>
              </a:rPr>
              <a:t> </a:t>
            </a:r>
            <a:r>
              <a:rPr lang="en-US" altLang="pt-BR" sz="2400" dirty="0" err="1">
                <a:latin typeface="Abadi" panose="020B0604020104020204" pitchFamily="34" charset="0"/>
              </a:rPr>
              <a:t>na</a:t>
            </a:r>
            <a:r>
              <a:rPr lang="en-US" altLang="pt-BR" sz="2400" dirty="0">
                <a:latin typeface="Abadi" panose="020B0604020104020204" pitchFamily="34" charset="0"/>
              </a:rPr>
              <a:t> </a:t>
            </a:r>
            <a:r>
              <a:rPr lang="en-US" altLang="pt-BR" sz="2400" dirty="0" err="1">
                <a:latin typeface="Abadi" panose="020B0604020104020204" pitchFamily="34" charset="0"/>
              </a:rPr>
              <a:t>barra</a:t>
            </a:r>
            <a:r>
              <a:rPr lang="en-US" altLang="pt-BR" sz="2400" dirty="0">
                <a:latin typeface="Abadi" panose="020B0604020104020204" pitchFamily="34" charset="0"/>
              </a:rPr>
              <a:t> inferior do Power Point)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endParaRPr lang="en-US" altLang="pt-BR" dirty="0">
              <a:latin typeface="Abadi" panose="020B0604020104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endParaRPr lang="pt-BR" altLang="pt-BR" sz="2400" dirty="0">
              <a:latin typeface="Abadi" panose="020B0604020104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endParaRPr lang="en-US" altLang="pt-BR" sz="2800" dirty="0">
              <a:latin typeface="Abadi" panose="020B06040201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F9638F3-FB99-48EF-8A75-ECF1E12D35B5}"/>
              </a:ext>
            </a:extLst>
          </p:cNvPr>
          <p:cNvSpPr/>
          <p:nvPr/>
        </p:nvSpPr>
        <p:spPr>
          <a:xfrm>
            <a:off x="1524000" y="-26988"/>
            <a:ext cx="9144000" cy="143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Tutorial para escolha do Teste Estatístico </a:t>
            </a:r>
          </a:p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kern="0" dirty="0">
                <a:solidFill>
                  <a:schemeClr val="tx1"/>
                </a:solidFill>
                <a:latin typeface="Abadi Extra Light" panose="020B0204020104020204" pitchFamily="34" charset="0"/>
              </a:rPr>
              <a:t>para a Pesquisa Científica</a:t>
            </a:r>
            <a:endParaRPr lang="pt-BR" sz="36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5D7BCF8-7C2A-48A1-A71C-51B57FA5FA2B}"/>
              </a:ext>
            </a:extLst>
          </p:cNvPr>
          <p:cNvGrpSpPr>
            <a:grpSpLocks/>
          </p:cNvGrpSpPr>
          <p:nvPr/>
        </p:nvGrpSpPr>
        <p:grpSpPr bwMode="auto">
          <a:xfrm>
            <a:off x="0" y="6172200"/>
            <a:ext cx="12192000" cy="693738"/>
            <a:chOff x="0" y="6172684"/>
            <a:chExt cx="12192000" cy="693115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35B75D35-7C63-4F72-AD4A-9B04B6DF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72684"/>
              <a:ext cx="12192000" cy="62174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rgbClr val="FFC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440" name="Rectangle 7">
              <a:extLst>
                <a:ext uri="{FF2B5EF4-FFF2-40B4-BE49-F238E27FC236}">
                  <a16:creationId xmlns:a16="http://schemas.microsoft.com/office/drawing/2014/main" id="{99A741AB-3A4E-42B3-83E6-8E10646CE0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6792840"/>
              <a:ext cx="12192000" cy="729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rgbClr val="FFC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22BFA2E9-1FA6-4412-A56A-A2039A204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325" y="6296398"/>
              <a:ext cx="9545638" cy="39969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Após selecionar o modo </a:t>
              </a:r>
              <a:r>
                <a:rPr lang="en-US" sz="2000" b="1" dirty="0">
                  <a:solidFill>
                    <a:srgbClr val="A7CC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“Apresentação de Slides”,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</a:rPr>
                <a:t>prossiga para a próxima página...</a:t>
              </a:r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12A3C77C-D0DE-41BC-9FC2-1110BE0D10E9}"/>
              </a:ext>
            </a:extLst>
          </p:cNvPr>
          <p:cNvSpPr/>
          <p:nvPr/>
        </p:nvSpPr>
        <p:spPr>
          <a:xfrm>
            <a:off x="10464800" y="5553075"/>
            <a:ext cx="387350" cy="284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1E38377-F42E-4E9F-94FB-DD19027696F3}"/>
              </a:ext>
            </a:extLst>
          </p:cNvPr>
          <p:cNvSpPr/>
          <p:nvPr/>
        </p:nvSpPr>
        <p:spPr>
          <a:xfrm>
            <a:off x="5181600" y="4221163"/>
            <a:ext cx="387350" cy="28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463" name="Imagem 19">
            <a:extLst>
              <a:ext uri="{FF2B5EF4-FFF2-40B4-BE49-F238E27FC236}">
                <a16:creationId xmlns:a16="http://schemas.microsoft.com/office/drawing/2014/main" id="{633E4892-EB18-4304-A352-0F90CC69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4556125"/>
            <a:ext cx="88709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77E75766-C53D-44C4-8A7E-4FB947A290E5}"/>
              </a:ext>
            </a:extLst>
          </p:cNvPr>
          <p:cNvSpPr/>
          <p:nvPr/>
        </p:nvSpPr>
        <p:spPr>
          <a:xfrm>
            <a:off x="6853238" y="4456113"/>
            <a:ext cx="617537" cy="620712"/>
          </a:xfrm>
          <a:prstGeom prst="ellipse">
            <a:avLst/>
          </a:prstGeom>
          <a:noFill/>
          <a:ln w="57150">
            <a:solidFill>
              <a:srgbClr val="6CA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8CAB0CC-3D56-45B2-98CC-C55596725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E411419-A375-44D7-AD45-82F0E4514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627" y="2476473"/>
            <a:ext cx="635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A71515"/>
                </a:solidFill>
                <a:latin typeface="+mn-lt"/>
              </a:rPr>
              <a:t>Quantos grupos (amostras) você tem?</a:t>
            </a:r>
            <a:endParaRPr lang="en-US" altLang="pt-BR" sz="32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3" name="CaixaDeTexto 12">
            <a:hlinkClick r:id="rId3" action="ppaction://hlinksldjump"/>
            <a:extLst>
              <a:ext uri="{FF2B5EF4-FFF2-40B4-BE49-F238E27FC236}">
                <a16:creationId xmlns:a16="http://schemas.microsoft.com/office/drawing/2014/main" id="{FF0ECFED-B44B-4FC0-B582-EB578B1F2D08}"/>
              </a:ext>
            </a:extLst>
          </p:cNvPr>
          <p:cNvSpPr txBox="1"/>
          <p:nvPr/>
        </p:nvSpPr>
        <p:spPr>
          <a:xfrm>
            <a:off x="4704447" y="3425333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2</a:t>
            </a:r>
          </a:p>
        </p:txBody>
      </p:sp>
      <p:sp>
        <p:nvSpPr>
          <p:cNvPr id="14" name="CaixaDeTexto 13">
            <a:hlinkClick r:id="rId4" action="ppaction://hlinksldjump"/>
            <a:extLst>
              <a:ext uri="{FF2B5EF4-FFF2-40B4-BE49-F238E27FC236}">
                <a16:creationId xmlns:a16="http://schemas.microsoft.com/office/drawing/2014/main" id="{00C4ED82-7815-4AEF-9CE5-ED5187D9AE4F}"/>
              </a:ext>
            </a:extLst>
          </p:cNvPr>
          <p:cNvSpPr txBox="1"/>
          <p:nvPr/>
        </p:nvSpPr>
        <p:spPr>
          <a:xfrm>
            <a:off x="6888847" y="3425333"/>
            <a:ext cx="663575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&gt;2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FF37287-CEF7-4A2F-8B51-600564DC1D15}"/>
              </a:ext>
            </a:extLst>
          </p:cNvPr>
          <p:cNvGrpSpPr/>
          <p:nvPr/>
        </p:nvGrpSpPr>
        <p:grpSpPr>
          <a:xfrm>
            <a:off x="4152312" y="4020512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16" name="Gráfico 15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552646DA-FC84-4103-ACE1-ACFF8453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7" name="Lua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2E6C3D6D-9A97-4450-ACA4-0C20B36EB5AC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3C886AD-37F5-4D34-B004-18BD273EA168}"/>
              </a:ext>
            </a:extLst>
          </p:cNvPr>
          <p:cNvGrpSpPr/>
          <p:nvPr/>
        </p:nvGrpSpPr>
        <p:grpSpPr>
          <a:xfrm>
            <a:off x="6454084" y="4028636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19" name="Gráfico 18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6525E290-BD05-4DAB-8873-A0169B381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0" name="Lua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92776AB0-2EF5-4A5A-A654-696CC398B856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4B973608-3F3C-4D3B-892B-DFA079F04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443" y="2124607"/>
            <a:ext cx="7693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dirty="0">
                <a:solidFill>
                  <a:srgbClr val="A71515"/>
                </a:solidFill>
                <a:latin typeface="+mn-lt"/>
              </a:rPr>
              <a:t>As suas amostras são pareadas ou dependentes?</a:t>
            </a:r>
            <a:endParaRPr lang="en-US" altLang="pt-BR" sz="3200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5826425-BFCA-4ADC-8059-7D2B7973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36" name="CaixaDeTexto 35">
            <a:hlinkClick r:id="rId3" action="ppaction://hlinksldjump"/>
            <a:extLst>
              <a:ext uri="{FF2B5EF4-FFF2-40B4-BE49-F238E27FC236}">
                <a16:creationId xmlns:a16="http://schemas.microsoft.com/office/drawing/2014/main" id="{4F9B7450-FEB9-4CFC-83E8-E945618A57D3}"/>
              </a:ext>
            </a:extLst>
          </p:cNvPr>
          <p:cNvSpPr txBox="1"/>
          <p:nvPr/>
        </p:nvSpPr>
        <p:spPr>
          <a:xfrm>
            <a:off x="4250112" y="3542036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SIM</a:t>
            </a:r>
          </a:p>
        </p:txBody>
      </p:sp>
      <p:sp>
        <p:nvSpPr>
          <p:cNvPr id="37" name="CaixaDeTexto 36">
            <a:hlinkClick r:id="rId4" action="ppaction://hlinksldjump"/>
            <a:extLst>
              <a:ext uri="{FF2B5EF4-FFF2-40B4-BE49-F238E27FC236}">
                <a16:creationId xmlns:a16="http://schemas.microsoft.com/office/drawing/2014/main" id="{F50AE9AA-4CC5-4BAD-91F2-B3959F142C80}"/>
              </a:ext>
            </a:extLst>
          </p:cNvPr>
          <p:cNvSpPr txBox="1"/>
          <p:nvPr/>
        </p:nvSpPr>
        <p:spPr>
          <a:xfrm>
            <a:off x="8231889" y="3574833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9160F"/>
                </a:solidFill>
                <a:latin typeface="+mj-lt"/>
              </a:rPr>
              <a:t>NÃO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D4473C9-F3D0-4F2F-B4C0-2A0289166ECB}"/>
              </a:ext>
            </a:extLst>
          </p:cNvPr>
          <p:cNvGrpSpPr/>
          <p:nvPr/>
        </p:nvGrpSpPr>
        <p:grpSpPr>
          <a:xfrm>
            <a:off x="2869483" y="3094530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39" name="Gráfico 38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2B437BFC-CD2C-414F-8D13-7A65765A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0" name="Lua 3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480F25-7547-41AA-AEBB-7A0C684241A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ABD0EE5E-09CB-4711-9196-2EF078E06952}"/>
              </a:ext>
            </a:extLst>
          </p:cNvPr>
          <p:cNvGrpSpPr/>
          <p:nvPr/>
        </p:nvGrpSpPr>
        <p:grpSpPr>
          <a:xfrm>
            <a:off x="6854838" y="3105465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42" name="Gráfico 41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1539E8B4-396C-4B0A-AC3C-D4A59EA6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3" name="Lua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90D1BC6A-C098-4DF1-86DA-F18854F49771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9160F"/>
                </a:solidFill>
              </a:endParaRPr>
            </a:p>
          </p:txBody>
        </p:sp>
      </p:grpSp>
      <p:sp>
        <p:nvSpPr>
          <p:cNvPr id="2" name="Text Box 10">
            <a:extLst>
              <a:ext uri="{FF2B5EF4-FFF2-40B4-BE49-F238E27FC236}">
                <a16:creationId xmlns:a16="http://schemas.microsoft.com/office/drawing/2014/main" id="{7D35C08E-4D87-4DFF-9F23-4981F8CC1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04" y="4900136"/>
            <a:ext cx="421227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Não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tem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certeza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? </a:t>
            </a:r>
            <a:br>
              <a:rPr lang="en-US" sz="2000" b="1" dirty="0">
                <a:solidFill>
                  <a:srgbClr val="A71515"/>
                </a:solidFill>
                <a:latin typeface="+mj-lt"/>
              </a:rPr>
            </a:br>
            <a:r>
              <a:rPr lang="en-US" sz="2000" dirty="0" err="1">
                <a:solidFill>
                  <a:srgbClr val="A71515"/>
                </a:solidFill>
                <a:latin typeface="+mj-lt"/>
              </a:rPr>
              <a:t>Amostras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dependentes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são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: 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Antes X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Depois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Lado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Esquerdo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 X  Lado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Direito</a:t>
            </a:r>
            <a:endParaRPr lang="en-US" sz="2000" dirty="0">
              <a:solidFill>
                <a:srgbClr val="A71515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T1 x T 2 x T3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3809C6D4-326A-435B-A519-E6DEC4EB7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B41A5E92-79EE-4ED0-8740-23FAF54E0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34" y="2128954"/>
            <a:ext cx="7693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dirty="0">
                <a:solidFill>
                  <a:srgbClr val="A71515"/>
                </a:solidFill>
                <a:latin typeface="+mn-lt"/>
              </a:rPr>
              <a:t>As suas amostras são pareadas ou dependentes?</a:t>
            </a:r>
            <a:endParaRPr lang="en-US" altLang="pt-BR" sz="3200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33" name="CaixaDeTexto 32">
            <a:hlinkClick r:id="rId3" action="ppaction://hlinksldjump"/>
            <a:extLst>
              <a:ext uri="{FF2B5EF4-FFF2-40B4-BE49-F238E27FC236}">
                <a16:creationId xmlns:a16="http://schemas.microsoft.com/office/drawing/2014/main" id="{01417D9F-F1C7-4D1C-820E-2B626EE8136A}"/>
              </a:ext>
            </a:extLst>
          </p:cNvPr>
          <p:cNvSpPr txBox="1"/>
          <p:nvPr/>
        </p:nvSpPr>
        <p:spPr>
          <a:xfrm>
            <a:off x="4251396" y="3550647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71515"/>
                </a:solidFill>
                <a:latin typeface="+mj-lt"/>
              </a:rPr>
              <a:t>SIM</a:t>
            </a:r>
          </a:p>
        </p:txBody>
      </p:sp>
      <p:sp>
        <p:nvSpPr>
          <p:cNvPr id="34" name="CaixaDeTexto 33">
            <a:hlinkClick r:id="rId4" action="ppaction://hlinksldjump"/>
            <a:extLst>
              <a:ext uri="{FF2B5EF4-FFF2-40B4-BE49-F238E27FC236}">
                <a16:creationId xmlns:a16="http://schemas.microsoft.com/office/drawing/2014/main" id="{BBB9037E-311D-42EB-AF94-DADEC2DD7408}"/>
              </a:ext>
            </a:extLst>
          </p:cNvPr>
          <p:cNvSpPr txBox="1"/>
          <p:nvPr/>
        </p:nvSpPr>
        <p:spPr>
          <a:xfrm>
            <a:off x="8227845" y="3573549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A71515"/>
                </a:solidFill>
                <a:latin typeface="+mj-lt"/>
              </a:rPr>
              <a:t>NÃO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4C3CA00-4BC4-4C70-AE20-D435FDCEA13A}"/>
              </a:ext>
            </a:extLst>
          </p:cNvPr>
          <p:cNvGrpSpPr/>
          <p:nvPr/>
        </p:nvGrpSpPr>
        <p:grpSpPr>
          <a:xfrm>
            <a:off x="2870767" y="3103141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36" name="Gráfico 35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8745FB79-11CA-43D9-BEEE-64611EE8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7" name="Lua 36">
              <a:hlinkClick r:id="rId3" action="ppaction://hlinksldjump"/>
              <a:extLst>
                <a:ext uri="{FF2B5EF4-FFF2-40B4-BE49-F238E27FC236}">
                  <a16:creationId xmlns:a16="http://schemas.microsoft.com/office/drawing/2014/main" id="{D7A18EFB-BC13-4AAB-B936-60CEB1E83AE8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71515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4E6945B-DA5A-4392-BA95-AC54DE938393}"/>
              </a:ext>
            </a:extLst>
          </p:cNvPr>
          <p:cNvGrpSpPr/>
          <p:nvPr/>
        </p:nvGrpSpPr>
        <p:grpSpPr>
          <a:xfrm>
            <a:off x="6850794" y="3104181"/>
            <a:ext cx="1547983" cy="154798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39" name="Gráfico 38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99DF6-7594-4B9F-ACAB-3FD3730A8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0" name="Lua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C9CDBC38-44C9-4E7F-B7CE-839EBAC69258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A71515"/>
                </a:solidFill>
              </a:endParaRPr>
            </a:p>
          </p:txBody>
        </p:sp>
      </p:grpSp>
      <p:sp>
        <p:nvSpPr>
          <p:cNvPr id="2" name="Text Box 10">
            <a:extLst>
              <a:ext uri="{FF2B5EF4-FFF2-40B4-BE49-F238E27FC236}">
                <a16:creationId xmlns:a16="http://schemas.microsoft.com/office/drawing/2014/main" id="{0644BAA3-340F-4CF0-B707-37C4606D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191" y="4895655"/>
            <a:ext cx="421227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Não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tem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A71515"/>
                </a:solidFill>
                <a:latin typeface="+mj-lt"/>
              </a:rPr>
              <a:t>certeza</a:t>
            </a:r>
            <a:r>
              <a:rPr lang="en-US" sz="2500" b="1" dirty="0">
                <a:solidFill>
                  <a:srgbClr val="A71515"/>
                </a:solidFill>
                <a:latin typeface="+mj-lt"/>
              </a:rPr>
              <a:t>? </a:t>
            </a:r>
            <a:br>
              <a:rPr lang="en-US" sz="2000" b="1" dirty="0">
                <a:solidFill>
                  <a:srgbClr val="A71515"/>
                </a:solidFill>
                <a:latin typeface="+mj-lt"/>
              </a:rPr>
            </a:br>
            <a:r>
              <a:rPr lang="en-US" sz="2000" dirty="0" err="1">
                <a:solidFill>
                  <a:srgbClr val="A71515"/>
                </a:solidFill>
                <a:latin typeface="+mj-lt"/>
              </a:rPr>
              <a:t>Amostras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dependentes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são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: 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Antes X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Depois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Lado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Esquerdo</a:t>
            </a:r>
            <a:r>
              <a:rPr lang="en-US" sz="2000" dirty="0">
                <a:solidFill>
                  <a:srgbClr val="A71515"/>
                </a:solidFill>
                <a:latin typeface="+mj-lt"/>
              </a:rPr>
              <a:t>  X  Lado </a:t>
            </a:r>
            <a:r>
              <a:rPr lang="en-US" sz="2000" dirty="0" err="1">
                <a:solidFill>
                  <a:srgbClr val="A71515"/>
                </a:solidFill>
                <a:latin typeface="+mj-lt"/>
              </a:rPr>
              <a:t>Direito</a:t>
            </a:r>
            <a:endParaRPr lang="en-US" sz="2000" dirty="0">
              <a:solidFill>
                <a:srgbClr val="A71515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A71515"/>
                </a:solidFill>
                <a:latin typeface="+mj-lt"/>
              </a:rPr>
              <a:t>T1 x T 2 x T3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id="{0125DCB6-4B06-42C9-A44F-B72ADAB1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952" y="3292242"/>
            <a:ext cx="759374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400" dirty="0">
                <a:solidFill>
                  <a:srgbClr val="A71515"/>
                </a:solidFill>
                <a:latin typeface="+mn-lt"/>
              </a:rPr>
              <a:t>Resposta: </a:t>
            </a:r>
            <a:r>
              <a:rPr lang="pt-BR" altLang="pt-BR" sz="4400" b="1" dirty="0">
                <a:solidFill>
                  <a:srgbClr val="A71515"/>
                </a:solidFill>
                <a:latin typeface="+mn-lt"/>
              </a:rPr>
              <a:t>teste de Mann-Whitney</a:t>
            </a:r>
            <a:endParaRPr lang="en-US" altLang="pt-BR" sz="44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C1834E2-604B-4550-95A3-BE29A0507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941B8E1-36B5-46D5-9023-A70414E25817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6BC3648-7C90-44EB-AED4-D5BEDF1A9AF1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1685CC33-611B-4775-B63E-AAD3E502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0ED7F90-235B-4EC1-A738-A21EA3FEBA95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61055D17-ECBE-4260-AE53-BC1E24CB6162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D6590EBD-0019-478C-990D-37BC9BA9E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CEE1D0C4-8E9D-4048-A054-EE96D0178C0F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6275CABE-47B3-4F49-9BFC-FCE4C00D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443903D-ACAD-4CEF-B705-902EF3F75DEF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B9F58AB-5D86-ACA6-70F9-57FF28D1D9CB}"/>
              </a:ext>
            </a:extLst>
          </p:cNvPr>
          <p:cNvGrpSpPr/>
          <p:nvPr/>
        </p:nvGrpSpPr>
        <p:grpSpPr>
          <a:xfrm>
            <a:off x="3319430" y="5824255"/>
            <a:ext cx="1162050" cy="838481"/>
            <a:chOff x="8760296" y="5941898"/>
            <a:chExt cx="1162050" cy="838481"/>
          </a:xfrm>
        </p:grpSpPr>
        <p:sp>
          <p:nvSpPr>
            <p:cNvPr id="3" name="CaixaDeText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3C9E84A6-C54B-D605-2AA4-95B234DB212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2" action="ppaction://hlinksldjump"/>
              <a:extLst>
                <a:ext uri="{FF2B5EF4-FFF2-40B4-BE49-F238E27FC236}">
                  <a16:creationId xmlns:a16="http://schemas.microsoft.com/office/drawing/2014/main" id="{F3FF5ADE-0BA9-54B2-2806-6F3757C6B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177B5-4EEF-936B-4A6D-92DA61A5BF3F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6">
            <a:extLst>
              <a:ext uri="{FF2B5EF4-FFF2-40B4-BE49-F238E27FC236}">
                <a16:creationId xmlns:a16="http://schemas.microsoft.com/office/drawing/2014/main" id="{06C55A07-144D-4EBE-9C59-928A12B8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9" b="9534"/>
          <a:stretch>
            <a:fillRect/>
          </a:stretch>
        </p:blipFill>
        <p:spPr bwMode="auto">
          <a:xfrm>
            <a:off x="335360" y="195264"/>
            <a:ext cx="8785373" cy="58787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A1B9390-11E3-4B33-B38D-C863BAFCA4B8}"/>
              </a:ext>
            </a:extLst>
          </p:cNvPr>
          <p:cNvGrpSpPr/>
          <p:nvPr/>
        </p:nvGrpSpPr>
        <p:grpSpPr>
          <a:xfrm>
            <a:off x="9758486" y="5861688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740798D4-51FE-4A0C-BBA0-7E51410CEEA3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3623FCF5-5BB9-495D-A984-38EBF9D69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08FDE717-0D79-453A-92E5-D996328EFE59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4F2B56D9-2A7C-4394-8EB8-CD4888A3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297056B-DDB3-4895-9FB5-43C2ECF183C0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5F29305-D959-4B6A-B7A6-27F599F55E69}"/>
              </a:ext>
            </a:extLst>
          </p:cNvPr>
          <p:cNvSpPr txBox="1"/>
          <p:nvPr/>
        </p:nvSpPr>
        <p:spPr>
          <a:xfrm>
            <a:off x="4295775" y="260350"/>
            <a:ext cx="4537075" cy="17018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latin typeface="+mn-lt"/>
              </a:rPr>
              <a:t>T-</a:t>
            </a:r>
            <a:r>
              <a:rPr lang="pt-BR" dirty="0" err="1">
                <a:latin typeface="+mn-lt"/>
              </a:rPr>
              <a:t>Tests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Independent</a:t>
            </a:r>
            <a:r>
              <a:rPr lang="pt-BR" dirty="0">
                <a:latin typeface="+mn-lt"/>
              </a:rPr>
              <a:t> Samples T-Test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latin typeface="+mn-lt"/>
              </a:rPr>
              <a:t>Desmarcar </a:t>
            </a:r>
            <a:r>
              <a:rPr lang="pt-BR" dirty="0" err="1">
                <a:latin typeface="+mn-lt"/>
              </a:rPr>
              <a:t>Student´s</a:t>
            </a:r>
            <a:r>
              <a:rPr lang="pt-BR" dirty="0">
                <a:latin typeface="+mn-lt"/>
              </a:rPr>
              <a:t> e marcar</a:t>
            </a:r>
            <a:r>
              <a:rPr lang="pt-BR" b="1" dirty="0">
                <a:latin typeface="+mn-lt"/>
              </a:rPr>
              <a:t> Mann-Whitney U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2408371-1EF0-46E5-B999-2FB4AB930891}"/>
              </a:ext>
            </a:extLst>
          </p:cNvPr>
          <p:cNvGrpSpPr/>
          <p:nvPr/>
        </p:nvGrpSpPr>
        <p:grpSpPr>
          <a:xfrm>
            <a:off x="407369" y="347663"/>
            <a:ext cx="3744416" cy="5673625"/>
            <a:chOff x="407988" y="347663"/>
            <a:chExt cx="3781425" cy="6162675"/>
          </a:xfrm>
        </p:grpSpPr>
        <p:pic>
          <p:nvPicPr>
            <p:cNvPr id="59394" name="Imagem 1">
              <a:extLst>
                <a:ext uri="{FF2B5EF4-FFF2-40B4-BE49-F238E27FC236}">
                  <a16:creationId xmlns:a16="http://schemas.microsoft.com/office/drawing/2014/main" id="{67A49C5A-6EC8-4360-8602-F66E69D9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347663"/>
              <a:ext cx="3781425" cy="616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13DBE48-AEED-48F9-A5A3-5DBD42670309}"/>
                </a:ext>
              </a:extLst>
            </p:cNvPr>
            <p:cNvSpPr/>
            <p:nvPr/>
          </p:nvSpPr>
          <p:spPr>
            <a:xfrm>
              <a:off x="622300" y="6173788"/>
              <a:ext cx="1576388" cy="27305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C21972B-578A-4110-9E7F-E669A8DC9567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6" name="CaixaDeTexto 5">
              <a:hlinkClick r:id="rId4" action="ppaction://hlinksldjump"/>
              <a:extLst>
                <a:ext uri="{FF2B5EF4-FFF2-40B4-BE49-F238E27FC236}">
                  <a16:creationId xmlns:a16="http://schemas.microsoft.com/office/drawing/2014/main" id="{599DF6A7-8F6A-44EF-9EC7-CBC41D2BD6E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7" name="Gráfico 6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7EB4C2FE-3109-4C99-9AAC-E4804AEA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4BC58635-AFAD-468F-A025-F406DD7E65C1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171EC4F1-852B-4A6C-B322-0CEC44E1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CC8D417-2404-4A74-B014-87500730DA74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CC0E58-0B9A-CD14-09CD-84A9FCF64065}"/>
              </a:ext>
            </a:extLst>
          </p:cNvPr>
          <p:cNvSpPr txBox="1"/>
          <p:nvPr/>
        </p:nvSpPr>
        <p:spPr>
          <a:xfrm>
            <a:off x="6848897" y="1628800"/>
            <a:ext cx="5328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ANÁLISES ESTATÍSTICAS COMPARATIVAS NÃO-PARAMÉTRICAS: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</a:t>
            </a:r>
            <a:r>
              <a:rPr lang="pt-BR" sz="1600" dirty="0" err="1">
                <a:latin typeface="+mn-lt"/>
              </a:rPr>
              <a:t>Means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Wilcoxon</a:t>
            </a:r>
            <a:r>
              <a:rPr lang="pt-BR" sz="1600" dirty="0">
                <a:latin typeface="+mn-lt"/>
              </a:rPr>
              <a:t>-Mann-Whitney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Tails</a:t>
            </a:r>
            <a:r>
              <a:rPr lang="pt-BR" sz="1600" dirty="0">
                <a:latin typeface="+mn-lt"/>
              </a:rPr>
              <a:t>”: inserir o número de caudas.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Parent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distribution</a:t>
            </a:r>
            <a:r>
              <a:rPr lang="pt-BR" sz="1600" dirty="0">
                <a:latin typeface="+mn-lt"/>
              </a:rPr>
              <a:t>”: selecionar “Normal”.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Em “Determine”: inserir a média e desvio-padrão.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8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Allocation</a:t>
            </a:r>
            <a:r>
              <a:rPr lang="pt-BR" sz="1600" dirty="0">
                <a:latin typeface="+mn-lt"/>
              </a:rPr>
              <a:t> rate”: proporção de um para um.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9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E0EEBAB2-FEA9-4437-9567-67C9C5DA3A85}"/>
              </a:ext>
            </a:extLst>
          </p:cNvPr>
          <p:cNvGrpSpPr/>
          <p:nvPr/>
        </p:nvGrpSpPr>
        <p:grpSpPr>
          <a:xfrm>
            <a:off x="80162" y="607405"/>
            <a:ext cx="6735918" cy="5493916"/>
            <a:chOff x="80162" y="607405"/>
            <a:chExt cx="6735918" cy="5493916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D3CAE38-5A5E-68AB-DD69-10245253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9" y="607405"/>
              <a:ext cx="6730911" cy="5493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8E766B7B-66C1-3DC6-D266-A804C68441C6}"/>
                </a:ext>
              </a:extLst>
            </p:cNvPr>
            <p:cNvSpPr txBox="1"/>
            <p:nvPr/>
          </p:nvSpPr>
          <p:spPr>
            <a:xfrm>
              <a:off x="2207568" y="2492896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E19D5DF-74CC-48A7-E67E-BDDF9D29869E}"/>
                </a:ext>
              </a:extLst>
            </p:cNvPr>
            <p:cNvSpPr txBox="1"/>
            <p:nvPr/>
          </p:nvSpPr>
          <p:spPr>
            <a:xfrm>
              <a:off x="3104498" y="2492896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20254C41-4948-15B3-9ECF-BB40D4298042}"/>
                </a:ext>
              </a:extLst>
            </p:cNvPr>
            <p:cNvSpPr txBox="1"/>
            <p:nvPr/>
          </p:nvSpPr>
          <p:spPr>
            <a:xfrm>
              <a:off x="3503712" y="3613959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0EE72EE-FA1B-E7D5-FD01-200D564D54DB}"/>
                </a:ext>
              </a:extLst>
            </p:cNvPr>
            <p:cNvSpPr txBox="1"/>
            <p:nvPr/>
          </p:nvSpPr>
          <p:spPr>
            <a:xfrm>
              <a:off x="80162" y="5480660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83C69CF6-3322-2D67-51FA-EADAFE84BE9D}"/>
                </a:ext>
              </a:extLst>
            </p:cNvPr>
            <p:cNvSpPr txBox="1"/>
            <p:nvPr/>
          </p:nvSpPr>
          <p:spPr>
            <a:xfrm>
              <a:off x="2240402" y="3977857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4B0B5CFD-AC61-D76B-4623-511EEA980C40}"/>
                </a:ext>
              </a:extLst>
            </p:cNvPr>
            <p:cNvSpPr txBox="1"/>
            <p:nvPr/>
          </p:nvSpPr>
          <p:spPr>
            <a:xfrm>
              <a:off x="6062632" y="571491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9</a:t>
              </a:r>
            </a:p>
          </p:txBody>
        </p:sp>
        <p:sp>
          <p:nvSpPr>
            <p:cNvPr id="37" name="Chave Esquerda 36">
              <a:extLst>
                <a:ext uri="{FF2B5EF4-FFF2-40B4-BE49-F238E27FC236}">
                  <a16:creationId xmlns:a16="http://schemas.microsoft.com/office/drawing/2014/main" id="{34E6E1F7-7F96-0470-E5B6-DB5F1EE39234}"/>
                </a:ext>
              </a:extLst>
            </p:cNvPr>
            <p:cNvSpPr/>
            <p:nvPr/>
          </p:nvSpPr>
          <p:spPr>
            <a:xfrm>
              <a:off x="2961510" y="4277492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5533A7D-03B6-DDA1-68D7-ACB35269A2D9}"/>
                </a:ext>
              </a:extLst>
            </p:cNvPr>
            <p:cNvSpPr txBox="1"/>
            <p:nvPr/>
          </p:nvSpPr>
          <p:spPr>
            <a:xfrm>
              <a:off x="3045918" y="3796461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EFB7127A-A35E-BA68-13D7-DE09AE55A312}"/>
                </a:ext>
              </a:extLst>
            </p:cNvPr>
            <p:cNvSpPr txBox="1"/>
            <p:nvPr/>
          </p:nvSpPr>
          <p:spPr>
            <a:xfrm>
              <a:off x="2768802" y="4232012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4C9AF3B-773C-735C-EEAF-0BEC8C62C21A}"/>
                </a:ext>
              </a:extLst>
            </p:cNvPr>
            <p:cNvSpPr txBox="1"/>
            <p:nvPr/>
          </p:nvSpPr>
          <p:spPr>
            <a:xfrm>
              <a:off x="2927648" y="4509120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3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:a16="http://schemas.microsoft.com/office/drawing/2014/main" id="{C82AE987-F383-432E-B6AF-0F251D584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" y="2640856"/>
            <a:ext cx="118205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dirty="0">
                <a:solidFill>
                  <a:srgbClr val="A71515"/>
                </a:solidFill>
                <a:latin typeface="+mn-lt"/>
              </a:rPr>
              <a:t>Resposta: </a:t>
            </a:r>
            <a:r>
              <a:rPr lang="pt-BR" altLang="pt-BR" sz="4000" b="1" dirty="0" err="1">
                <a:solidFill>
                  <a:srgbClr val="A71515"/>
                </a:solidFill>
                <a:latin typeface="+mn-lt"/>
              </a:rPr>
              <a:t>Wilcoxon</a:t>
            </a:r>
            <a:r>
              <a:rPr lang="pt-BR" altLang="pt-BR" sz="4000" b="1" dirty="0">
                <a:solidFill>
                  <a:srgbClr val="A71515"/>
                </a:solidFill>
                <a:latin typeface="+mn-lt"/>
              </a:rPr>
              <a:t> (</a:t>
            </a:r>
            <a:r>
              <a:rPr lang="pt-BR" altLang="pt-BR" sz="4000" b="1" dirty="0" err="1">
                <a:solidFill>
                  <a:srgbClr val="A71515"/>
                </a:solidFill>
                <a:latin typeface="+mn-lt"/>
              </a:rPr>
              <a:t>signed</a:t>
            </a:r>
            <a:r>
              <a:rPr lang="pt-BR" altLang="pt-BR" sz="4000" b="1" dirty="0">
                <a:solidFill>
                  <a:srgbClr val="A71515"/>
                </a:solidFill>
                <a:latin typeface="+mn-lt"/>
              </a:rPr>
              <a:t> rank </a:t>
            </a:r>
            <a:r>
              <a:rPr lang="pt-BR" altLang="pt-BR" sz="4000" b="1" dirty="0" err="1">
                <a:solidFill>
                  <a:srgbClr val="A71515"/>
                </a:solidFill>
                <a:latin typeface="+mn-lt"/>
              </a:rPr>
              <a:t>test</a:t>
            </a:r>
            <a:r>
              <a:rPr lang="pt-BR" altLang="pt-BR" sz="4000" b="1" dirty="0">
                <a:solidFill>
                  <a:srgbClr val="A71515"/>
                </a:solidFill>
                <a:latin typeface="+mn-lt"/>
              </a:rPr>
              <a:t>) </a:t>
            </a:r>
          </a:p>
          <a:p>
            <a:pPr algn="ctr" eaLnBrk="1" hangingPunct="1">
              <a:defRPr/>
            </a:pPr>
            <a:r>
              <a:rPr lang="pt-BR" altLang="pt-BR" sz="2800" dirty="0">
                <a:solidFill>
                  <a:srgbClr val="A71515"/>
                </a:solidFill>
                <a:latin typeface="+mn-lt"/>
              </a:rPr>
              <a:t>ou teste dos Sinais </a:t>
            </a:r>
            <a:r>
              <a:rPr lang="pt-BR" altLang="pt-BR" sz="2000" dirty="0">
                <a:solidFill>
                  <a:srgbClr val="A71515"/>
                </a:solidFill>
                <a:latin typeface="+mn-lt"/>
              </a:rPr>
              <a:t>(se trabalhando com Melhor x Pior)</a:t>
            </a:r>
            <a:r>
              <a:rPr lang="pt-BR" altLang="pt-BR" sz="2800" dirty="0">
                <a:solidFill>
                  <a:srgbClr val="A71515"/>
                </a:solidFill>
                <a:latin typeface="+mn-lt"/>
              </a:rPr>
              <a:t>.</a:t>
            </a:r>
            <a:endParaRPr lang="en-US" altLang="pt-BR" sz="2800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212F343-5B43-4EFA-987C-C6BE9E9F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FC9DAAD-428E-4C89-B8F1-B0C1CF6947BD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FFC13ED4-448B-421C-BB90-4F9CA2D3D7B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5D584ED9-973A-4D7B-95FA-099B65AEF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6890CD0-3956-410F-9155-A5FD46E5B1DD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4EF0184F-9FC1-4742-955D-5A1373A310A2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2ECFE1D6-64B7-4153-A971-6DCBC655A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7E0BE3DA-7D57-4920-A81C-1A443EA0121F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1370DA3C-42D2-442E-9024-D7D009B2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F4A36B0-BA31-4F91-98DF-BFE6E7620D3D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5">
            <a:extLst>
              <a:ext uri="{FF2B5EF4-FFF2-40B4-BE49-F238E27FC236}">
                <a16:creationId xmlns:a16="http://schemas.microsoft.com/office/drawing/2014/main" id="{B8F6A77C-67AA-4116-8A32-48CDE778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0" b="26199"/>
          <a:stretch>
            <a:fillRect/>
          </a:stretch>
        </p:blipFill>
        <p:spPr bwMode="auto">
          <a:xfrm>
            <a:off x="263525" y="242889"/>
            <a:ext cx="8280747" cy="57833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317041B-2E0F-42EE-8B01-26C78050E934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9AC61D03-A451-445F-9847-1C728C6A0EB3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E4E6F9FB-6F6D-4A73-8951-C9EEFB1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06CE20C6-893D-4AF1-9794-E7790156735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2EA4C0CF-8308-498D-8B79-A32F3EA8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476821D-4ADB-4678-9610-5BAAC3999924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>
            <a:extLst>
              <a:ext uri="{FF2B5EF4-FFF2-40B4-BE49-F238E27FC236}">
                <a16:creationId xmlns:a16="http://schemas.microsoft.com/office/drawing/2014/main" id="{A178EE1E-6B68-48EF-BCD2-0F16A7D4D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60350"/>
            <a:ext cx="3943350" cy="588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3A9173-FE99-4C28-95D7-592D0F0EC329}"/>
              </a:ext>
            </a:extLst>
          </p:cNvPr>
          <p:cNvSpPr txBox="1"/>
          <p:nvPr/>
        </p:nvSpPr>
        <p:spPr>
          <a:xfrm>
            <a:off x="4295775" y="260350"/>
            <a:ext cx="4537075" cy="29484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latin typeface="+mn-lt"/>
              </a:rPr>
              <a:t>T-</a:t>
            </a:r>
            <a:r>
              <a:rPr lang="pt-BR" dirty="0" err="1">
                <a:latin typeface="+mn-lt"/>
              </a:rPr>
              <a:t>Tests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Paired</a:t>
            </a:r>
            <a:r>
              <a:rPr lang="pt-BR" dirty="0">
                <a:latin typeface="+mn-lt"/>
              </a:rPr>
              <a:t> Samples T-Test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latin typeface="+mn-lt"/>
              </a:rPr>
              <a:t>Desmarcar </a:t>
            </a:r>
            <a:r>
              <a:rPr lang="pt-BR" dirty="0" err="1">
                <a:latin typeface="+mn-lt"/>
              </a:rPr>
              <a:t>Student´s</a:t>
            </a:r>
            <a:r>
              <a:rPr lang="pt-BR" dirty="0">
                <a:latin typeface="+mn-lt"/>
              </a:rPr>
              <a:t> e </a:t>
            </a:r>
            <a:r>
              <a:rPr lang="pt-BR" b="1" dirty="0">
                <a:latin typeface="+mn-lt"/>
              </a:rPr>
              <a:t>marcar </a:t>
            </a:r>
            <a:r>
              <a:rPr lang="pt-BR" b="1" dirty="0" err="1">
                <a:latin typeface="+mn-lt"/>
              </a:rPr>
              <a:t>Wilcoxon</a:t>
            </a:r>
            <a:r>
              <a:rPr lang="pt-BR" b="1" dirty="0">
                <a:latin typeface="+mn-lt"/>
              </a:rPr>
              <a:t> rank</a:t>
            </a:r>
          </a:p>
          <a:p>
            <a:pPr>
              <a:lnSpc>
                <a:spcPct val="150000"/>
              </a:lnSpc>
              <a:defRPr/>
            </a:pPr>
            <a:endParaRPr lang="pt-BR" b="1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 err="1">
                <a:latin typeface="+mn-lt"/>
              </a:rPr>
              <a:t>Obs</a:t>
            </a:r>
            <a:r>
              <a:rPr lang="pt-BR" b="1" dirty="0">
                <a:latin typeface="+mn-lt"/>
              </a:rPr>
              <a:t>: </a:t>
            </a:r>
            <a:r>
              <a:rPr lang="pt-BR" dirty="0">
                <a:latin typeface="+mn-lt"/>
              </a:rPr>
              <a:t>Em “</a:t>
            </a:r>
            <a:r>
              <a:rPr lang="pt-BR" dirty="0" err="1">
                <a:latin typeface="+mn-lt"/>
              </a:rPr>
              <a:t>One</a:t>
            </a:r>
            <a:r>
              <a:rPr lang="pt-BR" dirty="0">
                <a:latin typeface="+mn-lt"/>
              </a:rPr>
              <a:t> Sample </a:t>
            </a:r>
            <a:r>
              <a:rPr lang="pt-BR" dirty="0" err="1">
                <a:latin typeface="+mn-lt"/>
              </a:rPr>
              <a:t>T-test</a:t>
            </a:r>
            <a:r>
              <a:rPr lang="pt-BR" dirty="0">
                <a:latin typeface="+mn-lt"/>
              </a:rPr>
              <a:t>” também aparece a opção “</a:t>
            </a:r>
            <a:r>
              <a:rPr lang="pt-BR" dirty="0" err="1">
                <a:latin typeface="+mn-lt"/>
              </a:rPr>
              <a:t>Wilcoxon</a:t>
            </a:r>
            <a:r>
              <a:rPr lang="pt-BR" dirty="0">
                <a:latin typeface="+mn-lt"/>
              </a:rPr>
              <a:t> rank”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CD542EA-B275-4E41-98B0-8C1F3E681CB8}"/>
              </a:ext>
            </a:extLst>
          </p:cNvPr>
          <p:cNvSpPr/>
          <p:nvPr/>
        </p:nvSpPr>
        <p:spPr>
          <a:xfrm>
            <a:off x="430213" y="5789613"/>
            <a:ext cx="1576387" cy="2730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F1677E8-2C24-42A7-9613-65D75E182ED6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39C6FBB-9940-4BD9-B0BF-76E320521F52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C79202B9-2994-49CE-9C35-9E615A8C8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C0CAEF70-CA92-4703-97E1-47696601E0F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437632B9-438F-48C9-B5BF-133D9A34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73C61CB-E8A5-4C20-93AF-FFA5059A03A7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E1E9F38-C886-4B6C-AC86-BA8EF4F7AD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21052" y="100013"/>
            <a:ext cx="10153650" cy="1143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pt-BR" sz="4800" b="1" dirty="0">
                <a:solidFill>
                  <a:schemeClr val="tx1"/>
                </a:solidFill>
              </a:rPr>
              <a:t>O que </a:t>
            </a:r>
            <a:r>
              <a:rPr lang="en-US" altLang="pt-BR" sz="4800" b="1" dirty="0" err="1">
                <a:solidFill>
                  <a:schemeClr val="tx1"/>
                </a:solidFill>
              </a:rPr>
              <a:t>você</a:t>
            </a:r>
            <a:r>
              <a:rPr lang="en-US" altLang="pt-BR" sz="4800" b="1" dirty="0">
                <a:solidFill>
                  <a:schemeClr val="tx1"/>
                </a:solidFill>
              </a:rPr>
              <a:t> </a:t>
            </a:r>
            <a:r>
              <a:rPr lang="en-US" altLang="pt-BR" sz="4800" b="1" dirty="0" err="1">
                <a:solidFill>
                  <a:schemeClr val="tx1"/>
                </a:solidFill>
              </a:rPr>
              <a:t>deseja</a:t>
            </a:r>
            <a:r>
              <a:rPr lang="en-US" altLang="pt-BR" sz="4800" b="1" dirty="0">
                <a:solidFill>
                  <a:schemeClr val="tx1"/>
                </a:solidFill>
              </a:rPr>
              <a:t> </a:t>
            </a:r>
            <a:r>
              <a:rPr lang="en-US" altLang="pt-BR" sz="4800" b="1" dirty="0" err="1">
                <a:solidFill>
                  <a:schemeClr val="tx1"/>
                </a:solidFill>
              </a:rPr>
              <a:t>fazer</a:t>
            </a:r>
            <a:r>
              <a:rPr lang="en-US" altLang="pt-BR" sz="4800" b="1" dirty="0">
                <a:solidFill>
                  <a:schemeClr val="tx1"/>
                </a:solidFill>
              </a:rPr>
              <a:t>? </a:t>
            </a:r>
            <a:br>
              <a:rPr lang="pt-BR" altLang="pt-BR" sz="4800" dirty="0">
                <a:solidFill>
                  <a:schemeClr val="accent1"/>
                </a:solidFill>
              </a:rPr>
            </a:br>
            <a:r>
              <a:rPr lang="en-US" altLang="pt-BR" sz="2200" dirty="0">
                <a:solidFill>
                  <a:srgbClr val="30647C"/>
                </a:solidFill>
              </a:rPr>
              <a:t>PARA OBTER RESPOSTA, </a:t>
            </a:r>
            <a:r>
              <a:rPr lang="en-US" altLang="pt-BR" sz="2200" u="sng" dirty="0">
                <a:solidFill>
                  <a:srgbClr val="30647C"/>
                </a:solidFill>
              </a:rPr>
              <a:t>CLIQUE NA GOTA.</a:t>
            </a:r>
          </a:p>
        </p:txBody>
      </p:sp>
      <p:sp>
        <p:nvSpPr>
          <p:cNvPr id="2" name="Retângulo 1">
            <a:hlinkClick r:id="rId3" action="ppaction://hlinksldjump"/>
            <a:extLst>
              <a:ext uri="{FF2B5EF4-FFF2-40B4-BE49-F238E27FC236}">
                <a16:creationId xmlns:a16="http://schemas.microsoft.com/office/drawing/2014/main" id="{48041E83-1B7E-4D60-B1C6-CA99EE2FEEF0}"/>
              </a:ext>
            </a:extLst>
          </p:cNvPr>
          <p:cNvSpPr/>
          <p:nvPr/>
        </p:nvSpPr>
        <p:spPr>
          <a:xfrm>
            <a:off x="1439614" y="2327556"/>
            <a:ext cx="4899025" cy="889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700"/>
              </a:spcBef>
              <a:defRPr/>
            </a:pPr>
            <a:r>
              <a:rPr lang="en-US" altLang="pt-BR" sz="2800" b="1" dirty="0" err="1">
                <a:latin typeface="+mn-lt"/>
              </a:rPr>
              <a:t>Examinar</a:t>
            </a:r>
            <a:r>
              <a:rPr lang="en-US" altLang="pt-BR" sz="2800" b="1" dirty="0">
                <a:latin typeface="+mn-lt"/>
              </a:rPr>
              <a:t> o </a:t>
            </a:r>
            <a:r>
              <a:rPr lang="en-US" altLang="pt-BR" sz="2800" b="1" dirty="0" err="1">
                <a:latin typeface="+mn-lt"/>
              </a:rPr>
              <a:t>tipo</a:t>
            </a:r>
            <a:r>
              <a:rPr lang="en-US" altLang="pt-BR" sz="2800" b="1" dirty="0">
                <a:latin typeface="+mn-lt"/>
              </a:rPr>
              <a:t> de </a:t>
            </a:r>
            <a:r>
              <a:rPr lang="en-US" altLang="pt-BR" sz="2800" b="1" dirty="0" err="1">
                <a:latin typeface="+mn-lt"/>
              </a:rPr>
              <a:t>Distribuição</a:t>
            </a:r>
            <a:endParaRPr lang="en-US" altLang="pt-BR" sz="2800" b="1" dirty="0">
              <a:latin typeface="+mn-lt"/>
            </a:endParaRPr>
          </a:p>
          <a:p>
            <a:pPr eaLnBrk="1" hangingPunct="1">
              <a:spcBef>
                <a:spcPts val="700"/>
              </a:spcBef>
              <a:defRPr/>
            </a:pPr>
            <a:r>
              <a:rPr lang="en-US" altLang="pt-BR" dirty="0">
                <a:latin typeface="+mn-lt"/>
              </a:rPr>
              <a:t>(Normal x </a:t>
            </a:r>
            <a:r>
              <a:rPr lang="en-US" altLang="pt-BR" dirty="0" err="1">
                <a:latin typeface="+mn-lt"/>
              </a:rPr>
              <a:t>Anormal</a:t>
            </a:r>
            <a:r>
              <a:rPr lang="en-US" altLang="pt-BR" dirty="0">
                <a:latin typeface="+mn-lt"/>
              </a:rPr>
              <a:t>)</a:t>
            </a:r>
          </a:p>
        </p:txBody>
      </p:sp>
      <p:sp>
        <p:nvSpPr>
          <p:cNvPr id="3" name="Retângulo 2">
            <a:hlinkClick r:id="rId4" action="ppaction://hlinksldjump"/>
            <a:extLst>
              <a:ext uri="{FF2B5EF4-FFF2-40B4-BE49-F238E27FC236}">
                <a16:creationId xmlns:a16="http://schemas.microsoft.com/office/drawing/2014/main" id="{FF671A60-B1F4-4683-BAFC-4BBB7D93439A}"/>
              </a:ext>
            </a:extLst>
          </p:cNvPr>
          <p:cNvSpPr/>
          <p:nvPr/>
        </p:nvSpPr>
        <p:spPr>
          <a:xfrm>
            <a:off x="1439614" y="3994593"/>
            <a:ext cx="2700337" cy="890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0"/>
              </a:spcBef>
              <a:defRPr/>
            </a:pPr>
            <a:r>
              <a:rPr lang="en-US" altLang="pt-BR" sz="2800" b="1" dirty="0" err="1">
                <a:latin typeface="+mn-lt"/>
              </a:rPr>
              <a:t>Comparar</a:t>
            </a:r>
            <a:r>
              <a:rPr lang="en-US" altLang="pt-BR" sz="2800" b="1" dirty="0">
                <a:latin typeface="+mn-lt"/>
              </a:rPr>
              <a:t> </a:t>
            </a:r>
            <a:r>
              <a:rPr lang="en-US" altLang="pt-BR" sz="2800" b="1" dirty="0" err="1">
                <a:latin typeface="+mn-lt"/>
              </a:rPr>
              <a:t>Grupos</a:t>
            </a:r>
            <a:endParaRPr lang="en-US" altLang="pt-BR" sz="2800" b="1" dirty="0">
              <a:latin typeface="+mn-lt"/>
            </a:endParaRPr>
          </a:p>
          <a:p>
            <a:pPr eaLnBrk="1" hangingPunct="1">
              <a:spcBef>
                <a:spcPts val="700"/>
              </a:spcBef>
              <a:defRPr/>
            </a:pPr>
            <a:r>
              <a:rPr lang="en-US" altLang="pt-BR" dirty="0">
                <a:latin typeface="+mn-lt"/>
              </a:rPr>
              <a:t>(</a:t>
            </a:r>
            <a:r>
              <a:rPr lang="en-US" altLang="pt-BR" dirty="0" err="1">
                <a:latin typeface="+mn-lt"/>
              </a:rPr>
              <a:t>Diferenças</a:t>
            </a:r>
            <a:r>
              <a:rPr lang="en-US" altLang="pt-BR" dirty="0">
                <a:latin typeface="+mn-lt"/>
              </a:rPr>
              <a:t> entre </a:t>
            </a:r>
            <a:r>
              <a:rPr lang="en-US" altLang="pt-BR" dirty="0" err="1">
                <a:latin typeface="+mn-lt"/>
              </a:rPr>
              <a:t>amostras</a:t>
            </a:r>
            <a:r>
              <a:rPr lang="en-US" altLang="pt-BR" dirty="0">
                <a:latin typeface="+mn-lt"/>
              </a:rPr>
              <a:t>)</a:t>
            </a:r>
          </a:p>
        </p:txBody>
      </p:sp>
      <p:sp>
        <p:nvSpPr>
          <p:cNvPr id="4" name="Retângulo 3">
            <a:hlinkClick r:id="rId5" action="ppaction://hlinksldjump"/>
            <a:extLst>
              <a:ext uri="{FF2B5EF4-FFF2-40B4-BE49-F238E27FC236}">
                <a16:creationId xmlns:a16="http://schemas.microsoft.com/office/drawing/2014/main" id="{B7A1BAAA-84D7-4E14-BEF4-5943ED015E01}"/>
              </a:ext>
            </a:extLst>
          </p:cNvPr>
          <p:cNvSpPr/>
          <p:nvPr/>
        </p:nvSpPr>
        <p:spPr>
          <a:xfrm>
            <a:off x="1435506" y="5662583"/>
            <a:ext cx="3746500" cy="89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0"/>
              </a:spcBef>
              <a:defRPr/>
            </a:pPr>
            <a:r>
              <a:rPr lang="en-US" altLang="pt-BR" sz="2800" b="1" dirty="0" err="1">
                <a:latin typeface="+mn-lt"/>
              </a:rPr>
              <a:t>Correlação</a:t>
            </a:r>
            <a:r>
              <a:rPr lang="en-US" altLang="pt-BR" sz="2800" b="1" dirty="0">
                <a:latin typeface="+mn-lt"/>
              </a:rPr>
              <a:t> </a:t>
            </a:r>
            <a:r>
              <a:rPr lang="en-US" altLang="pt-BR" sz="2800" b="1" dirty="0" err="1">
                <a:latin typeface="+mn-lt"/>
              </a:rPr>
              <a:t>ou</a:t>
            </a:r>
            <a:r>
              <a:rPr lang="en-US" altLang="pt-BR" sz="2800" b="1" dirty="0">
                <a:latin typeface="+mn-lt"/>
              </a:rPr>
              <a:t> </a:t>
            </a:r>
            <a:r>
              <a:rPr lang="en-US" altLang="pt-BR" sz="2800" b="1" dirty="0" err="1">
                <a:latin typeface="+mn-lt"/>
              </a:rPr>
              <a:t>Regressão</a:t>
            </a:r>
            <a:endParaRPr lang="en-US" altLang="pt-BR" sz="2800" b="1" dirty="0">
              <a:latin typeface="+mn-lt"/>
            </a:endParaRPr>
          </a:p>
          <a:p>
            <a:pPr eaLnBrk="1" hangingPunct="1">
              <a:spcBef>
                <a:spcPts val="700"/>
              </a:spcBef>
              <a:defRPr/>
            </a:pPr>
            <a:r>
              <a:rPr lang="en-US" altLang="pt-BR" dirty="0">
                <a:latin typeface="+mn-lt"/>
              </a:rPr>
              <a:t>(A</a:t>
            </a:r>
            <a:r>
              <a:rPr lang="pt-BR" altLang="pt-BR" dirty="0" err="1">
                <a:latin typeface="+mn-lt"/>
              </a:rPr>
              <a:t>nálise</a:t>
            </a:r>
            <a:r>
              <a:rPr lang="pt-BR" altLang="pt-BR" dirty="0">
                <a:latin typeface="+mn-lt"/>
              </a:rPr>
              <a:t> entre variáveis)</a:t>
            </a:r>
          </a:p>
        </p:txBody>
      </p:sp>
      <p:sp>
        <p:nvSpPr>
          <p:cNvPr id="5" name="Retângulo 4">
            <a:hlinkClick r:id="rId6" action="ppaction://hlinksldjump"/>
            <a:extLst>
              <a:ext uri="{FF2B5EF4-FFF2-40B4-BE49-F238E27FC236}">
                <a16:creationId xmlns:a16="http://schemas.microsoft.com/office/drawing/2014/main" id="{F11B47E9-F7B9-4FC9-84E6-68456ECA76F5}"/>
              </a:ext>
            </a:extLst>
          </p:cNvPr>
          <p:cNvSpPr/>
          <p:nvPr/>
        </p:nvSpPr>
        <p:spPr>
          <a:xfrm>
            <a:off x="7751489" y="2431342"/>
            <a:ext cx="4321175" cy="4365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defRPr/>
            </a:pPr>
            <a:r>
              <a:rPr lang="en-US" altLang="pt-BR" sz="2800" b="1" dirty="0" err="1">
                <a:latin typeface="+mn-lt"/>
              </a:rPr>
              <a:t>Análise</a:t>
            </a:r>
            <a:r>
              <a:rPr lang="en-US" altLang="pt-BR" sz="2800" b="1" dirty="0">
                <a:latin typeface="+mn-lt"/>
              </a:rPr>
              <a:t> de </a:t>
            </a:r>
            <a:r>
              <a:rPr lang="en-US" altLang="pt-BR" sz="2800" b="1" dirty="0" err="1">
                <a:latin typeface="+mn-lt"/>
              </a:rPr>
              <a:t>Sobrevivência</a:t>
            </a:r>
            <a:r>
              <a:rPr lang="en-US" altLang="pt-BR" sz="2800" b="1" dirty="0">
                <a:latin typeface="+mn-lt"/>
              </a:rPr>
              <a:t> </a:t>
            </a:r>
          </a:p>
        </p:txBody>
      </p:sp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AA3EBEBD-F7E8-4DFC-ADBF-F94E89CBD345}"/>
              </a:ext>
            </a:extLst>
          </p:cNvPr>
          <p:cNvSpPr/>
          <p:nvPr/>
        </p:nvSpPr>
        <p:spPr>
          <a:xfrm>
            <a:off x="7731340" y="3875827"/>
            <a:ext cx="4321175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defRPr/>
            </a:pPr>
            <a:r>
              <a:rPr lang="en-US" altLang="pt-BR" sz="2800" b="1" dirty="0" err="1">
                <a:latin typeface="+mn-lt"/>
              </a:rPr>
              <a:t>Replicabilidade</a:t>
            </a:r>
            <a:r>
              <a:rPr lang="en-US" altLang="pt-BR" sz="2800" b="1" dirty="0">
                <a:latin typeface="+mn-lt"/>
              </a:rPr>
              <a:t> de dados </a:t>
            </a:r>
            <a:r>
              <a:rPr lang="en-US" altLang="pt-BR" sz="2800" b="1" dirty="0" err="1">
                <a:latin typeface="+mn-lt"/>
              </a:rPr>
              <a:t>ou</a:t>
            </a:r>
            <a:r>
              <a:rPr lang="en-US" altLang="pt-BR" sz="2800" b="1" dirty="0">
                <a:latin typeface="+mn-lt"/>
              </a:rPr>
              <a:t> </a:t>
            </a:r>
            <a:r>
              <a:rPr lang="en-US" altLang="pt-BR" sz="2800" b="1" dirty="0" err="1">
                <a:latin typeface="+mn-lt"/>
              </a:rPr>
              <a:t>Calibração</a:t>
            </a:r>
            <a:r>
              <a:rPr lang="en-US" altLang="pt-BR" sz="2800" b="1" dirty="0">
                <a:latin typeface="+mn-lt"/>
              </a:rPr>
              <a:t> de </a:t>
            </a:r>
            <a:r>
              <a:rPr lang="en-US" altLang="pt-BR" sz="2800" b="1" dirty="0" err="1">
                <a:latin typeface="+mn-lt"/>
              </a:rPr>
              <a:t>examinadores</a:t>
            </a:r>
            <a:endParaRPr lang="en-US" altLang="pt-BR" sz="2800" b="1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defRPr/>
            </a:pPr>
            <a:r>
              <a:rPr lang="en-US" altLang="pt-BR" dirty="0">
                <a:latin typeface="+mn-lt"/>
              </a:rPr>
              <a:t>(</a:t>
            </a:r>
            <a:r>
              <a:rPr lang="en-US" altLang="pt-BR" dirty="0" err="1">
                <a:latin typeface="+mn-lt"/>
              </a:rPr>
              <a:t>Erros</a:t>
            </a:r>
            <a:r>
              <a:rPr lang="en-US" altLang="pt-BR" dirty="0">
                <a:latin typeface="+mn-lt"/>
              </a:rPr>
              <a:t> casual e </a:t>
            </a:r>
            <a:r>
              <a:rPr lang="en-US" altLang="pt-BR" dirty="0" err="1">
                <a:latin typeface="+mn-lt"/>
              </a:rPr>
              <a:t>sistemático</a:t>
            </a:r>
            <a:r>
              <a:rPr lang="en-US" altLang="pt-BR" dirty="0">
                <a:latin typeface="+mn-lt"/>
              </a:rPr>
              <a:t>) 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29377F88-672A-4B20-BD07-E8A91A21D5FA}"/>
              </a:ext>
            </a:extLst>
          </p:cNvPr>
          <p:cNvSpPr/>
          <p:nvPr/>
        </p:nvSpPr>
        <p:spPr>
          <a:xfrm>
            <a:off x="7751489" y="5889452"/>
            <a:ext cx="3386137" cy="4365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defRPr/>
            </a:pPr>
            <a:r>
              <a:rPr lang="en-US" altLang="pt-BR" sz="2800" b="1" dirty="0">
                <a:latin typeface="+mn-lt"/>
              </a:rPr>
              <a:t>A escolha do </a:t>
            </a:r>
            <a:r>
              <a:rPr lang="en-US" altLang="pt-BR" sz="2800" b="1" dirty="0" err="1">
                <a:latin typeface="+mn-lt"/>
              </a:rPr>
              <a:t>Gráfico</a:t>
            </a:r>
            <a:endParaRPr lang="en-US" altLang="pt-BR" sz="2800" b="1" dirty="0">
              <a:latin typeface="+mn-lt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4B5CE6A-5954-4936-A4A2-7733EBD7FB37}"/>
              </a:ext>
            </a:extLst>
          </p:cNvPr>
          <p:cNvGrpSpPr/>
          <p:nvPr/>
        </p:nvGrpSpPr>
        <p:grpSpPr>
          <a:xfrm>
            <a:off x="47330" y="1839208"/>
            <a:ext cx="1547983" cy="1547983"/>
            <a:chOff x="-1248816" y="1852880"/>
            <a:chExt cx="1547983" cy="1547983"/>
          </a:xfrm>
          <a:solidFill>
            <a:srgbClr val="A7CCDD"/>
          </a:solidFill>
          <a:effectLst/>
        </p:grpSpPr>
        <p:pic>
          <p:nvPicPr>
            <p:cNvPr id="9" name="Gráfico 8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AEF014E0-506B-4A04-9F55-C383D7282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3" name="Lua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7919415C-233D-42BC-81E8-6C0DCFE4C3A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C0D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AED98D1-C6B1-46E5-A7F5-EFC9D7D8A0BD}"/>
              </a:ext>
            </a:extLst>
          </p:cNvPr>
          <p:cNvGrpSpPr/>
          <p:nvPr/>
        </p:nvGrpSpPr>
        <p:grpSpPr>
          <a:xfrm>
            <a:off x="47328" y="3511383"/>
            <a:ext cx="1547983" cy="1547983"/>
            <a:chOff x="-1248816" y="1852880"/>
            <a:chExt cx="1547983" cy="1547983"/>
          </a:xfrm>
          <a:solidFill>
            <a:srgbClr val="6CAAC6"/>
          </a:solidFill>
          <a:effectLst/>
        </p:grpSpPr>
        <p:pic>
          <p:nvPicPr>
            <p:cNvPr id="29" name="Gráfico 28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5E333FE5-D0EC-4312-8F6C-0F0A8C10A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0" name="Lua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4A1ED5AF-D95E-4265-A0E5-B39DAF99C67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9EC7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D7E33D6-F2F5-47E7-81B4-B10BF2AE4E57}"/>
              </a:ext>
            </a:extLst>
          </p:cNvPr>
          <p:cNvGrpSpPr/>
          <p:nvPr/>
        </p:nvGrpSpPr>
        <p:grpSpPr>
          <a:xfrm>
            <a:off x="47328" y="5181433"/>
            <a:ext cx="1547983" cy="1547983"/>
            <a:chOff x="-1248816" y="1852880"/>
            <a:chExt cx="1547983" cy="1547983"/>
          </a:xfrm>
          <a:solidFill>
            <a:srgbClr val="30647C"/>
          </a:solidFill>
          <a:effectLst/>
        </p:grpSpPr>
        <p:pic>
          <p:nvPicPr>
            <p:cNvPr id="32" name="Gráfico 31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69637A57-36D5-4BFA-91A1-DF564F8C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3" name="Lua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A4382870-7EE1-454E-B720-8560AA83CCC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408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E87D35C-B577-4BE1-9778-FF3F4FD34167}"/>
              </a:ext>
            </a:extLst>
          </p:cNvPr>
          <p:cNvGrpSpPr/>
          <p:nvPr/>
        </p:nvGrpSpPr>
        <p:grpSpPr>
          <a:xfrm>
            <a:off x="6348217" y="1851160"/>
            <a:ext cx="1547983" cy="1547983"/>
            <a:chOff x="-1248816" y="1852880"/>
            <a:chExt cx="1547983" cy="1547983"/>
          </a:xfrm>
          <a:solidFill>
            <a:srgbClr val="A7CCDD"/>
          </a:solidFill>
          <a:effectLst/>
        </p:grpSpPr>
        <p:pic>
          <p:nvPicPr>
            <p:cNvPr id="35" name="Gráfico 34" descr="Água">
              <a:hlinkClick r:id="rId6" action="ppaction://hlinksldjump"/>
              <a:extLst>
                <a:ext uri="{FF2B5EF4-FFF2-40B4-BE49-F238E27FC236}">
                  <a16:creationId xmlns:a16="http://schemas.microsoft.com/office/drawing/2014/main" id="{16A71026-4886-4978-911C-D90946CD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6" name="Lua 35">
              <a:hlinkClick r:id="rId6" action="ppaction://hlinksldjump"/>
              <a:extLst>
                <a:ext uri="{FF2B5EF4-FFF2-40B4-BE49-F238E27FC236}">
                  <a16:creationId xmlns:a16="http://schemas.microsoft.com/office/drawing/2014/main" id="{5A669691-3915-4A86-8F66-4038A8503AA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C0D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4E026838-1B5C-4462-9EFC-EA3540AAB6A1}"/>
              </a:ext>
            </a:extLst>
          </p:cNvPr>
          <p:cNvGrpSpPr/>
          <p:nvPr/>
        </p:nvGrpSpPr>
        <p:grpSpPr>
          <a:xfrm>
            <a:off x="6348215" y="3523335"/>
            <a:ext cx="1547983" cy="1547983"/>
            <a:chOff x="-1248816" y="1852880"/>
            <a:chExt cx="1547983" cy="1547983"/>
          </a:xfrm>
          <a:solidFill>
            <a:srgbClr val="6CAAC6"/>
          </a:solidFill>
          <a:effectLst/>
        </p:grpSpPr>
        <p:pic>
          <p:nvPicPr>
            <p:cNvPr id="38" name="Gráfico 37" descr="Água">
              <a:hlinkClick r:id="rId7" action="ppaction://hlinksldjump"/>
              <a:extLst>
                <a:ext uri="{FF2B5EF4-FFF2-40B4-BE49-F238E27FC236}">
                  <a16:creationId xmlns:a16="http://schemas.microsoft.com/office/drawing/2014/main" id="{BEC4311B-10F8-4678-AF0E-78C9EE2C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9" name="Lua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EAF494C8-E153-417B-9D7C-CB8B549E83C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9EC7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49C282D-9954-493E-BB34-1A74EB3C268C}"/>
              </a:ext>
            </a:extLst>
          </p:cNvPr>
          <p:cNvGrpSpPr/>
          <p:nvPr/>
        </p:nvGrpSpPr>
        <p:grpSpPr>
          <a:xfrm>
            <a:off x="6348215" y="5193385"/>
            <a:ext cx="1547983" cy="1547983"/>
            <a:chOff x="-1248816" y="1852880"/>
            <a:chExt cx="1547983" cy="1547983"/>
          </a:xfrm>
          <a:solidFill>
            <a:srgbClr val="30647C"/>
          </a:solidFill>
          <a:effectLst/>
        </p:grpSpPr>
        <p:pic>
          <p:nvPicPr>
            <p:cNvPr id="41" name="Gráfico 40" descr="Água">
              <a:hlinkClick r:id="rId8" action="ppaction://hlinksldjump"/>
              <a:extLst>
                <a:ext uri="{FF2B5EF4-FFF2-40B4-BE49-F238E27FC236}">
                  <a16:creationId xmlns:a16="http://schemas.microsoft.com/office/drawing/2014/main" id="{CE32A5D1-6CBA-41FF-8718-C4B74A5F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2" name="Lua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A5041FB2-5848-4A6A-BBCA-9F7907C36AD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408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>
            <a:extLst>
              <a:ext uri="{FF2B5EF4-FFF2-40B4-BE49-F238E27FC236}">
                <a16:creationId xmlns:a16="http://schemas.microsoft.com/office/drawing/2014/main" id="{AE8BC532-9FD9-4F37-BFE9-04B39397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270" y="3476207"/>
            <a:ext cx="81594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500" dirty="0">
                <a:solidFill>
                  <a:srgbClr val="A71515"/>
                </a:solidFill>
                <a:latin typeface="+mn-lt"/>
              </a:rPr>
              <a:t>Resposta: </a:t>
            </a:r>
            <a:r>
              <a:rPr lang="pt-BR" altLang="pt-BR" sz="4500" b="1" dirty="0">
                <a:solidFill>
                  <a:srgbClr val="A71515"/>
                </a:solidFill>
                <a:latin typeface="+mn-lt"/>
              </a:rPr>
              <a:t>ANOVA de </a:t>
            </a:r>
            <a:r>
              <a:rPr lang="pt-BR" altLang="pt-BR" sz="4500" b="1" dirty="0" err="1">
                <a:solidFill>
                  <a:srgbClr val="A71515"/>
                </a:solidFill>
                <a:latin typeface="+mn-lt"/>
              </a:rPr>
              <a:t>Kruskal</a:t>
            </a:r>
            <a:r>
              <a:rPr lang="pt-BR" altLang="pt-BR" sz="4500" b="1" dirty="0">
                <a:solidFill>
                  <a:srgbClr val="A71515"/>
                </a:solidFill>
                <a:latin typeface="+mn-lt"/>
              </a:rPr>
              <a:t>-Wallis</a:t>
            </a:r>
            <a:endParaRPr lang="en-US" altLang="pt-BR" sz="45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6ACEEE0-E3F1-4A80-9D4C-0D18A4D19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CD9F1B9-51FB-484F-834C-CDF6707C2875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FCFD4753-7F0B-4975-A52C-A0F80FA92D93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7AC2DC63-0F87-49E4-BC81-95B949701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4B511F5-72B9-41EF-BEBD-F4AEC36E53CC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C5E73816-9FAE-4EAE-A2C7-7A5E1B2C994E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3B2E7A01-2383-4EAC-B4E1-D150254D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A7B565AC-86EB-4F1A-A622-A2D29FF18C02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ACFD52AC-F9D7-4BFB-ACB9-8BA885173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5C6E161-D0DF-4D0A-A9C2-95665F4DD2A1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5">
            <a:extLst>
              <a:ext uri="{FF2B5EF4-FFF2-40B4-BE49-F238E27FC236}">
                <a16:creationId xmlns:a16="http://schemas.microsoft.com/office/drawing/2014/main" id="{2D3443B1-113C-444E-92C8-03A10187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7" b="23399"/>
          <a:stretch>
            <a:fillRect/>
          </a:stretch>
        </p:blipFill>
        <p:spPr bwMode="auto">
          <a:xfrm>
            <a:off x="335359" y="259420"/>
            <a:ext cx="8439205" cy="58561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7A87DBB-B4AC-4FE2-B889-1B1237523ECA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8D9CA052-0DC5-430C-9CE1-52A90E10015C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8F51879B-D70F-483E-8227-EC28DA325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DB4E308E-BE18-4ADA-B01F-77A75CE1E4EF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659FFF69-175A-434E-931B-AA79D248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7F8D3F7-DA24-4FDF-AFAA-66CAE0334894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1">
            <a:extLst>
              <a:ext uri="{FF2B5EF4-FFF2-40B4-BE49-F238E27FC236}">
                <a16:creationId xmlns:a16="http://schemas.microsoft.com/office/drawing/2014/main" id="{05BABE02-E4A0-4CB1-89C7-135D385F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86097"/>
            <a:ext cx="4171950" cy="559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DE4A662-AA8E-4F12-9FD3-2354E970002A}"/>
              </a:ext>
            </a:extLst>
          </p:cNvPr>
          <p:cNvSpPr/>
          <p:nvPr/>
        </p:nvSpPr>
        <p:spPr>
          <a:xfrm>
            <a:off x="1919288" y="3407122"/>
            <a:ext cx="1584325" cy="3349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F4E5CF4-9293-448E-B957-6B5EADC0BF65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6" name="CaixaDeTexto 5">
              <a:hlinkClick r:id="rId4" action="ppaction://hlinksldjump"/>
              <a:extLst>
                <a:ext uri="{FF2B5EF4-FFF2-40B4-BE49-F238E27FC236}">
                  <a16:creationId xmlns:a16="http://schemas.microsoft.com/office/drawing/2014/main" id="{8BD895FA-8A66-4151-A8E1-E5491C0E37C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7" name="Gráfico 6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7965B027-16C5-4473-92F1-43D79391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8" name="Agrupar 25">
            <a:extLst>
              <a:ext uri="{FF2B5EF4-FFF2-40B4-BE49-F238E27FC236}">
                <a16:creationId xmlns:a16="http://schemas.microsoft.com/office/drawing/2014/main" id="{00929EFC-523B-4646-874E-2451F67148C0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9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E08C0FB9-2FC0-4CAB-A8AE-63275D66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0" name="CaixaDeTexto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ECEFE88-9335-48D6-9058-F2937C9D0CC1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>
            <a:extLst>
              <a:ext uri="{FF2B5EF4-FFF2-40B4-BE49-F238E27FC236}">
                <a16:creationId xmlns:a16="http://schemas.microsoft.com/office/drawing/2014/main" id="{4603DC09-7521-4B5A-9FF5-30A9277A1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611" y="3492333"/>
            <a:ext cx="704494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500" dirty="0">
                <a:solidFill>
                  <a:srgbClr val="A71515"/>
                </a:solidFill>
                <a:latin typeface="+mn-lt"/>
              </a:rPr>
              <a:t>Resposta: </a:t>
            </a:r>
            <a:r>
              <a:rPr lang="pt-BR" altLang="pt-BR" sz="4500" b="1" dirty="0">
                <a:solidFill>
                  <a:srgbClr val="A71515"/>
                </a:solidFill>
                <a:latin typeface="+mn-lt"/>
              </a:rPr>
              <a:t>ANOVA de Friedman</a:t>
            </a:r>
            <a:endParaRPr lang="en-US" altLang="pt-BR" sz="45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51A3FC8-38A7-4B1E-9A4D-0E99D61C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Ordinais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596F2C2-EA6B-432B-8BD5-620CD49D7680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53EF6284-C10D-441D-A69B-ED5472E1927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134EEDAC-396E-4900-818F-91A6DD02A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C9F8886-E4E4-4B3F-92AB-5C10832204E9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A84200E9-71D1-4999-8B41-909E0E693671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72D6531D-9C0B-4F11-B37B-400C4F017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31AF2474-D992-4479-B33D-78630049B526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73D7157F-BE18-4653-AEB6-F23856AD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5F22F1C-925D-413F-B15F-55C9849DF4EC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5">
            <a:extLst>
              <a:ext uri="{FF2B5EF4-FFF2-40B4-BE49-F238E27FC236}">
                <a16:creationId xmlns:a16="http://schemas.microsoft.com/office/drawing/2014/main" id="{5C82B14F-ACD2-4F18-B517-CD995AF0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8" b="24802"/>
          <a:stretch>
            <a:fillRect/>
          </a:stretch>
        </p:blipFill>
        <p:spPr bwMode="auto">
          <a:xfrm>
            <a:off x="334963" y="311150"/>
            <a:ext cx="8497341" cy="57947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4582A61-325C-415A-8BD3-72C5B5B009A6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8E914230-547D-460B-BEA5-F58234CD47C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D6B1AD5E-06D4-4EA5-88AD-259074F36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2F7D823B-147B-4446-A114-A8282416FAAF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E041F1FB-42E5-418A-8506-356DE292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F199B7A-72F4-44E9-B58F-3FB50109EA59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F577195-C080-40BC-8C34-C30E8AEDF08C}"/>
              </a:ext>
            </a:extLst>
          </p:cNvPr>
          <p:cNvGrpSpPr/>
          <p:nvPr/>
        </p:nvGrpSpPr>
        <p:grpSpPr>
          <a:xfrm>
            <a:off x="334963" y="333375"/>
            <a:ext cx="4000500" cy="5581650"/>
            <a:chOff x="334963" y="333375"/>
            <a:chExt cx="4000500" cy="5581650"/>
          </a:xfrm>
        </p:grpSpPr>
        <p:pic>
          <p:nvPicPr>
            <p:cNvPr id="68610" name="Imagem 1">
              <a:extLst>
                <a:ext uri="{FF2B5EF4-FFF2-40B4-BE49-F238E27FC236}">
                  <a16:creationId xmlns:a16="http://schemas.microsoft.com/office/drawing/2014/main" id="{82AF954B-2F66-450E-AB30-C71CB971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333375"/>
              <a:ext cx="4000500" cy="5581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6B1A518-EC1E-45B3-9CE5-72E638611C15}"/>
                </a:ext>
              </a:extLst>
            </p:cNvPr>
            <p:cNvSpPr/>
            <p:nvPr/>
          </p:nvSpPr>
          <p:spPr>
            <a:xfrm>
              <a:off x="1966913" y="3868738"/>
              <a:ext cx="1584325" cy="33655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63A718A-4B52-4EF4-A568-A54C25B47133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6" name="CaixaDeTexto 5">
              <a:hlinkClick r:id="rId4" action="ppaction://hlinksldjump"/>
              <a:extLst>
                <a:ext uri="{FF2B5EF4-FFF2-40B4-BE49-F238E27FC236}">
                  <a16:creationId xmlns:a16="http://schemas.microsoft.com/office/drawing/2014/main" id="{AA60876B-5729-4BCE-823F-63E96DBDE7C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7" name="Gráfico 6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358AE78D-55E2-4B91-AD40-752B0A86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8" name="Agrupar 25">
            <a:extLst>
              <a:ext uri="{FF2B5EF4-FFF2-40B4-BE49-F238E27FC236}">
                <a16:creationId xmlns:a16="http://schemas.microsoft.com/office/drawing/2014/main" id="{A01AF74D-71C6-4844-B1C8-758C8AB16220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9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02617BA8-B9B1-4D5D-B3CB-7E33E8A1C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0" name="CaixaDeTexto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AA24C76-5267-4645-8663-1F00B2860507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2C35E88-E3CB-417B-8949-2FE11C5A3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EE921C1-4EA0-466F-9D09-E146E703C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692" y="2641312"/>
            <a:ext cx="635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2A2E78"/>
                </a:solidFill>
                <a:latin typeface="+mn-lt"/>
              </a:rPr>
              <a:t>Quantos grupos (amostras) você tem?</a:t>
            </a:r>
            <a:endParaRPr lang="en-US" altLang="pt-BR" sz="32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5" name="CaixaDeTexto 14">
            <a:hlinkClick r:id="rId3" action="ppaction://hlinksldjump"/>
            <a:extLst>
              <a:ext uri="{FF2B5EF4-FFF2-40B4-BE49-F238E27FC236}">
                <a16:creationId xmlns:a16="http://schemas.microsoft.com/office/drawing/2014/main" id="{4B219AD8-87C5-4C3B-9A5D-0C305736CB23}"/>
              </a:ext>
            </a:extLst>
          </p:cNvPr>
          <p:cNvSpPr txBox="1"/>
          <p:nvPr/>
        </p:nvSpPr>
        <p:spPr>
          <a:xfrm>
            <a:off x="4710512" y="3590172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2</a:t>
            </a:r>
          </a:p>
        </p:txBody>
      </p:sp>
      <p:sp>
        <p:nvSpPr>
          <p:cNvPr id="16" name="CaixaDeTexto 15">
            <a:hlinkClick r:id="rId4" action="ppaction://hlinksldjump"/>
            <a:extLst>
              <a:ext uri="{FF2B5EF4-FFF2-40B4-BE49-F238E27FC236}">
                <a16:creationId xmlns:a16="http://schemas.microsoft.com/office/drawing/2014/main" id="{E943F130-7FF9-40BE-88F3-339F04F93190}"/>
              </a:ext>
            </a:extLst>
          </p:cNvPr>
          <p:cNvSpPr txBox="1"/>
          <p:nvPr/>
        </p:nvSpPr>
        <p:spPr>
          <a:xfrm>
            <a:off x="6894912" y="3590172"/>
            <a:ext cx="663575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&gt;2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AA9C2AC-C935-4D5E-8897-5D15684439CE}"/>
              </a:ext>
            </a:extLst>
          </p:cNvPr>
          <p:cNvGrpSpPr/>
          <p:nvPr/>
        </p:nvGrpSpPr>
        <p:grpSpPr>
          <a:xfrm>
            <a:off x="4158377" y="4185351"/>
            <a:ext cx="1547983" cy="1547983"/>
            <a:chOff x="-1248816" y="1852880"/>
            <a:chExt cx="1547983" cy="1547983"/>
          </a:xfrm>
          <a:solidFill>
            <a:srgbClr val="2A2E78"/>
          </a:solidFill>
        </p:grpSpPr>
        <p:pic>
          <p:nvPicPr>
            <p:cNvPr id="18" name="Gráfico 17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BE025431-3B7B-43C4-B082-DDA1FF3D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9" name="Lua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47A9DEBC-4E40-4960-A345-C299A724F18A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>
                <a:solidFill>
                  <a:srgbClr val="A9160F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F8ADF1B-C191-4508-A3D7-91D5B032DB3E}"/>
              </a:ext>
            </a:extLst>
          </p:cNvPr>
          <p:cNvGrpSpPr/>
          <p:nvPr/>
        </p:nvGrpSpPr>
        <p:grpSpPr>
          <a:xfrm>
            <a:off x="6460149" y="4193475"/>
            <a:ext cx="1547983" cy="1547983"/>
            <a:chOff x="-1248816" y="1852880"/>
            <a:chExt cx="1547983" cy="1547983"/>
          </a:xfrm>
          <a:solidFill>
            <a:srgbClr val="2A2E78"/>
          </a:solidFill>
        </p:grpSpPr>
        <p:pic>
          <p:nvPicPr>
            <p:cNvPr id="21" name="Gráfico 20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7714F6D9-32F9-4B62-AB58-05B45277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2" name="Lua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5C26CA8A-2A93-4372-B358-57C49CF15171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>
                <a:solidFill>
                  <a:srgbClr val="A9160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43B3110-85AB-49C1-A62B-DD5D60F1D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98C6FBC-70BF-456F-A02F-ED761266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126665"/>
            <a:ext cx="819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2A2E78"/>
                </a:solidFill>
                <a:latin typeface="+mn-lt"/>
              </a:rPr>
              <a:t>As suas amostras são pareadas ou dependentes?</a:t>
            </a:r>
            <a:endParaRPr lang="en-US" altLang="pt-BR" sz="32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D3A9DC71-A7C6-4CF0-8860-8E55002E5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497" y="3576186"/>
            <a:ext cx="48974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Não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tem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certeza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? </a:t>
            </a:r>
            <a:br>
              <a:rPr lang="en-US" sz="2000" b="1" dirty="0">
                <a:solidFill>
                  <a:srgbClr val="2A2E78"/>
                </a:solidFill>
                <a:latin typeface="+mj-lt"/>
              </a:rPr>
            </a:br>
            <a:r>
              <a:rPr lang="en-US" sz="2000" dirty="0" err="1">
                <a:solidFill>
                  <a:srgbClr val="2A2E78"/>
                </a:solidFill>
                <a:latin typeface="+mj-lt"/>
              </a:rPr>
              <a:t>Amostras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dependentes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são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: </a:t>
            </a:r>
          </a:p>
          <a:p>
            <a:pPr algn="ctr" eaLnBrk="1" hangingPunct="1">
              <a:defRPr/>
            </a:pPr>
            <a:endParaRPr lang="en-US" sz="2000" dirty="0">
              <a:solidFill>
                <a:srgbClr val="2A2E78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2E78"/>
                </a:solidFill>
                <a:latin typeface="+mj-lt"/>
              </a:rPr>
              <a:t>Antes X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Depois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2A2E78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Esquerdo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 X 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Direito</a:t>
            </a:r>
            <a:endParaRPr lang="en-US" sz="2000" dirty="0">
              <a:solidFill>
                <a:srgbClr val="2A2E78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2E78"/>
                </a:solidFill>
                <a:latin typeface="+mj-lt"/>
              </a:rPr>
              <a:t>T1 x T 2 x T3</a:t>
            </a:r>
          </a:p>
        </p:txBody>
      </p:sp>
      <p:sp>
        <p:nvSpPr>
          <p:cNvPr id="15" name="CaixaDeTexto 14">
            <a:hlinkClick r:id="rId3" action="ppaction://hlinksldjump"/>
            <a:extLst>
              <a:ext uri="{FF2B5EF4-FFF2-40B4-BE49-F238E27FC236}">
                <a16:creationId xmlns:a16="http://schemas.microsoft.com/office/drawing/2014/main" id="{7DBDC449-593B-4A2E-A3AF-4536B588EF4F}"/>
              </a:ext>
            </a:extLst>
          </p:cNvPr>
          <p:cNvSpPr txBox="1"/>
          <p:nvPr/>
        </p:nvSpPr>
        <p:spPr>
          <a:xfrm>
            <a:off x="3632473" y="3576186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SIM</a:t>
            </a:r>
          </a:p>
        </p:txBody>
      </p:sp>
      <p:sp>
        <p:nvSpPr>
          <p:cNvPr id="16" name="CaixaDeTexto 15">
            <a:hlinkClick r:id="rId4" action="ppaction://hlinksldjump"/>
            <a:extLst>
              <a:ext uri="{FF2B5EF4-FFF2-40B4-BE49-F238E27FC236}">
                <a16:creationId xmlns:a16="http://schemas.microsoft.com/office/drawing/2014/main" id="{BCF771A0-AA65-4026-AB96-FDC90FB0A6DE}"/>
              </a:ext>
            </a:extLst>
          </p:cNvPr>
          <p:cNvSpPr txBox="1"/>
          <p:nvPr/>
        </p:nvSpPr>
        <p:spPr>
          <a:xfrm>
            <a:off x="3632473" y="5398965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NÃO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EB71179-A8E7-42E0-BF88-E9B7946F82E6}"/>
              </a:ext>
            </a:extLst>
          </p:cNvPr>
          <p:cNvGrpSpPr/>
          <p:nvPr/>
        </p:nvGrpSpPr>
        <p:grpSpPr>
          <a:xfrm>
            <a:off x="2251844" y="3128680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18" name="Gráfico 17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B6C0CC49-7374-4BDE-80B7-A0184E98B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9" name="Lua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A1DE55E4-9F8D-4232-8B44-AD272CC662F8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9E39DDD-1497-4E1F-B787-6F6AFE9BBED5}"/>
              </a:ext>
            </a:extLst>
          </p:cNvPr>
          <p:cNvGrpSpPr/>
          <p:nvPr/>
        </p:nvGrpSpPr>
        <p:grpSpPr>
          <a:xfrm>
            <a:off x="2255422" y="4929597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21" name="Gráfico 20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1052E8FA-5BC0-44D9-BF3C-B34AB82A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2" name="Lua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39A149FA-CAAB-4142-A17B-A30FCDE2363D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FBFEE26F-5B47-41E8-829D-9EAB373A2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44450"/>
            <a:ext cx="85074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200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EB39A45-27BC-419B-8A00-91C17B383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37066984-B1A1-4E68-8D86-5FE479B47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807" y="2126665"/>
            <a:ext cx="5431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2A2E78"/>
                </a:solidFill>
                <a:latin typeface="+mn-lt"/>
              </a:rPr>
              <a:t>Existe algum valor esperado &lt;5?</a:t>
            </a:r>
            <a:endParaRPr lang="en-US" altLang="pt-BR" sz="32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2084BF3A-2889-45C2-BCF5-B78F9B1F3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486" y="4146561"/>
            <a:ext cx="489743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2A2E78"/>
                </a:solidFill>
                <a:latin typeface="+mn-lt"/>
              </a:rPr>
              <a:t>Não</a:t>
            </a:r>
            <a:r>
              <a:rPr lang="en-US" sz="2500" b="1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n-lt"/>
              </a:rPr>
              <a:t>tem</a:t>
            </a:r>
            <a:r>
              <a:rPr lang="en-US" sz="2500" b="1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n-lt"/>
              </a:rPr>
              <a:t>certeza</a:t>
            </a:r>
            <a:r>
              <a:rPr lang="en-US" sz="2500" b="1" dirty="0">
                <a:solidFill>
                  <a:srgbClr val="2A2E78"/>
                </a:solidFill>
                <a:latin typeface="+mn-lt"/>
              </a:rPr>
              <a:t>? </a:t>
            </a:r>
            <a:br>
              <a:rPr lang="en-US" sz="2000" b="1" dirty="0">
                <a:solidFill>
                  <a:srgbClr val="2A2E78"/>
                </a:solidFill>
                <a:latin typeface="+mn-lt"/>
              </a:rPr>
            </a:br>
            <a:r>
              <a:rPr lang="en-US" sz="2000" dirty="0">
                <a:solidFill>
                  <a:srgbClr val="2A2E78"/>
                </a:solidFill>
                <a:latin typeface="+mn-lt"/>
              </a:rPr>
              <a:t>Se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alguma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das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células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na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tabela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de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contigência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apresenta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algum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valor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esperado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n-lt"/>
              </a:rPr>
              <a:t>menor</a:t>
            </a:r>
            <a:r>
              <a:rPr lang="en-US" sz="2000" dirty="0">
                <a:solidFill>
                  <a:srgbClr val="2A2E78"/>
                </a:solidFill>
                <a:latin typeface="+mn-lt"/>
              </a:rPr>
              <a:t> que 5.</a:t>
            </a:r>
          </a:p>
        </p:txBody>
      </p:sp>
      <p:sp>
        <p:nvSpPr>
          <p:cNvPr id="33" name="CaixaDeTexto 32">
            <a:hlinkClick r:id="rId3" action="ppaction://hlinksldjump"/>
            <a:extLst>
              <a:ext uri="{FF2B5EF4-FFF2-40B4-BE49-F238E27FC236}">
                <a16:creationId xmlns:a16="http://schemas.microsoft.com/office/drawing/2014/main" id="{B628503B-56C4-4499-8745-D16964DD1792}"/>
              </a:ext>
            </a:extLst>
          </p:cNvPr>
          <p:cNvSpPr txBox="1"/>
          <p:nvPr/>
        </p:nvSpPr>
        <p:spPr>
          <a:xfrm>
            <a:off x="3632473" y="3576186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SIM</a:t>
            </a:r>
          </a:p>
        </p:txBody>
      </p:sp>
      <p:sp>
        <p:nvSpPr>
          <p:cNvPr id="34" name="CaixaDeTexto 33">
            <a:hlinkClick r:id="rId4" action="ppaction://hlinksldjump"/>
            <a:extLst>
              <a:ext uri="{FF2B5EF4-FFF2-40B4-BE49-F238E27FC236}">
                <a16:creationId xmlns:a16="http://schemas.microsoft.com/office/drawing/2014/main" id="{6A9BD8DB-1748-4CE1-AE64-516DC92BD54B}"/>
              </a:ext>
            </a:extLst>
          </p:cNvPr>
          <p:cNvSpPr txBox="1"/>
          <p:nvPr/>
        </p:nvSpPr>
        <p:spPr>
          <a:xfrm>
            <a:off x="3632473" y="5398965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NÃO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D86F5572-FEBF-47B2-805E-7FE95740BF84}"/>
              </a:ext>
            </a:extLst>
          </p:cNvPr>
          <p:cNvGrpSpPr/>
          <p:nvPr/>
        </p:nvGrpSpPr>
        <p:grpSpPr>
          <a:xfrm>
            <a:off x="2251844" y="3128680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6" name="Gráfico 35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809D6580-8179-426C-B36F-08909333E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7" name="Lua 36">
              <a:hlinkClick r:id="rId3" action="ppaction://hlinksldjump"/>
              <a:extLst>
                <a:ext uri="{FF2B5EF4-FFF2-40B4-BE49-F238E27FC236}">
                  <a16:creationId xmlns:a16="http://schemas.microsoft.com/office/drawing/2014/main" id="{4CDB433A-7EE1-467C-BBF0-51DD5FB088F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32D5190-6A15-4050-84DF-6C621662D129}"/>
              </a:ext>
            </a:extLst>
          </p:cNvPr>
          <p:cNvGrpSpPr/>
          <p:nvPr/>
        </p:nvGrpSpPr>
        <p:grpSpPr>
          <a:xfrm>
            <a:off x="2255422" y="4929597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9" name="Gráfico 38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193003F5-503F-42AD-BA76-7A19A1C8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0" name="Lua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D2F0D46D-AC9A-4BC9-B4B5-0424D926B0BA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FC918C8-1B71-47ED-A03C-8C15838A1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44678D03-661B-411D-A759-F1C0E6B77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126665"/>
            <a:ext cx="819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2A2E78"/>
                </a:solidFill>
                <a:latin typeface="+mn-lt"/>
              </a:rPr>
              <a:t>As suas amostras são pareadas ou dependentes?</a:t>
            </a:r>
            <a:endParaRPr lang="en-US" altLang="pt-BR" sz="32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FF86C54B-AEC2-4451-AA9E-A5C3081D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497" y="3576186"/>
            <a:ext cx="48974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Não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tem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2A2E78"/>
                </a:solidFill>
                <a:latin typeface="+mj-lt"/>
              </a:rPr>
              <a:t>certeza</a:t>
            </a:r>
            <a:r>
              <a:rPr lang="en-US" sz="2500" b="1" dirty="0">
                <a:solidFill>
                  <a:srgbClr val="2A2E78"/>
                </a:solidFill>
                <a:latin typeface="+mj-lt"/>
              </a:rPr>
              <a:t>? </a:t>
            </a:r>
            <a:br>
              <a:rPr lang="en-US" sz="2000" b="1" dirty="0">
                <a:solidFill>
                  <a:srgbClr val="2A2E78"/>
                </a:solidFill>
                <a:latin typeface="+mj-lt"/>
              </a:rPr>
            </a:br>
            <a:r>
              <a:rPr lang="en-US" sz="2000" dirty="0" err="1">
                <a:solidFill>
                  <a:srgbClr val="2A2E78"/>
                </a:solidFill>
                <a:latin typeface="+mj-lt"/>
              </a:rPr>
              <a:t>Amostras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dependentes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são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: </a:t>
            </a:r>
          </a:p>
          <a:p>
            <a:pPr algn="ctr" eaLnBrk="1" hangingPunct="1">
              <a:defRPr/>
            </a:pPr>
            <a:endParaRPr lang="en-US" sz="2000" dirty="0">
              <a:solidFill>
                <a:srgbClr val="2A2E78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2E78"/>
                </a:solidFill>
                <a:latin typeface="+mj-lt"/>
              </a:rPr>
              <a:t>Antes X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Depois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2A2E78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Esquerdo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 X 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2A2E78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A2E78"/>
                </a:solidFill>
                <a:latin typeface="+mj-lt"/>
              </a:rPr>
              <a:t>Direito</a:t>
            </a:r>
            <a:endParaRPr lang="en-US" sz="2000" dirty="0">
              <a:solidFill>
                <a:srgbClr val="2A2E78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2E78"/>
                </a:solidFill>
                <a:latin typeface="+mj-lt"/>
              </a:rPr>
              <a:t>T1 x T 2 x T3</a:t>
            </a:r>
          </a:p>
        </p:txBody>
      </p:sp>
      <p:sp>
        <p:nvSpPr>
          <p:cNvPr id="32" name="CaixaDeTexto 31">
            <a:hlinkClick r:id="rId3" action="ppaction://hlinksldjump"/>
            <a:extLst>
              <a:ext uri="{FF2B5EF4-FFF2-40B4-BE49-F238E27FC236}">
                <a16:creationId xmlns:a16="http://schemas.microsoft.com/office/drawing/2014/main" id="{51E516C0-1459-4320-8228-CF477E836F2F}"/>
              </a:ext>
            </a:extLst>
          </p:cNvPr>
          <p:cNvSpPr txBox="1"/>
          <p:nvPr/>
        </p:nvSpPr>
        <p:spPr>
          <a:xfrm>
            <a:off x="3632473" y="3576186"/>
            <a:ext cx="9334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SIM</a:t>
            </a:r>
          </a:p>
        </p:txBody>
      </p:sp>
      <p:sp>
        <p:nvSpPr>
          <p:cNvPr id="33" name="CaixaDeTexto 32">
            <a:hlinkClick r:id="rId4" action="ppaction://hlinksldjump"/>
            <a:extLst>
              <a:ext uri="{FF2B5EF4-FFF2-40B4-BE49-F238E27FC236}">
                <a16:creationId xmlns:a16="http://schemas.microsoft.com/office/drawing/2014/main" id="{DD4B998A-9D2A-4DCA-BECB-E82F58AACF4B}"/>
              </a:ext>
            </a:extLst>
          </p:cNvPr>
          <p:cNvSpPr txBox="1"/>
          <p:nvPr/>
        </p:nvSpPr>
        <p:spPr>
          <a:xfrm>
            <a:off x="3632473" y="5398965"/>
            <a:ext cx="11176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NÃO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187F015-5C99-4015-8F0B-024F57A8F8D1}"/>
              </a:ext>
            </a:extLst>
          </p:cNvPr>
          <p:cNvGrpSpPr/>
          <p:nvPr/>
        </p:nvGrpSpPr>
        <p:grpSpPr>
          <a:xfrm>
            <a:off x="2251844" y="3128680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5" name="Gráfico 34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80602846-169B-495D-BAA6-98658E04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6" name="Lua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5655C767-DD0B-4B80-ABF1-36DF5AB30A79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5FF26556-112A-48CB-94CA-A36CFF62AF5F}"/>
              </a:ext>
            </a:extLst>
          </p:cNvPr>
          <p:cNvGrpSpPr/>
          <p:nvPr/>
        </p:nvGrpSpPr>
        <p:grpSpPr>
          <a:xfrm>
            <a:off x="2255422" y="4929597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8" name="Gráfico 37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BFA5DD99-0A3F-4F81-96CD-2E7DB5AD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9" name="Lua 38">
              <a:hlinkClick r:id="rId4" action="ppaction://hlinksldjump"/>
              <a:extLst>
                <a:ext uri="{FF2B5EF4-FFF2-40B4-BE49-F238E27FC236}">
                  <a16:creationId xmlns:a16="http://schemas.microsoft.com/office/drawing/2014/main" id="{B6706A3F-4ADB-42D0-8D11-DF29D5997D31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2A2E78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A27165B-5543-4002-8FD1-C4EF4DE978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30375" y="414338"/>
            <a:ext cx="86868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 sz="3200" b="1">
                <a:solidFill>
                  <a:schemeClr val="tx1"/>
                </a:solidFill>
              </a:rPr>
              <a:t>Testes para Análise da Normalidade dos Dados</a:t>
            </a:r>
            <a:br>
              <a:rPr lang="en-US" altLang="pt-BR" sz="3200" b="1">
                <a:solidFill>
                  <a:schemeClr val="tx1"/>
                </a:solidFill>
              </a:rPr>
            </a:br>
            <a:endParaRPr lang="en-US" altLang="pt-BR" sz="3200" b="1">
              <a:solidFill>
                <a:schemeClr val="tx1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EA50220-402B-46C2-B607-39A289484C2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43088" y="1966041"/>
            <a:ext cx="8539162" cy="63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pt-BR" sz="2200" b="1" dirty="0" err="1"/>
              <a:t>Você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pode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escolher</a:t>
            </a:r>
            <a:r>
              <a:rPr lang="en-US" altLang="pt-BR" sz="2200" b="1" dirty="0"/>
              <a:t> o teste de </a:t>
            </a:r>
            <a:r>
              <a:rPr lang="en-US" altLang="pt-BR" sz="2200" b="1" dirty="0" err="1"/>
              <a:t>acordo</a:t>
            </a:r>
            <a:r>
              <a:rPr lang="en-US" altLang="pt-BR" sz="2200" b="1" dirty="0"/>
              <a:t> com o </a:t>
            </a:r>
            <a:r>
              <a:rPr lang="en-US" altLang="pt-BR" sz="2200" b="1" dirty="0" err="1"/>
              <a:t>tamanho</a:t>
            </a:r>
            <a:r>
              <a:rPr lang="en-US" altLang="pt-BR" sz="2200" b="1" dirty="0"/>
              <a:t> da </a:t>
            </a:r>
            <a:r>
              <a:rPr lang="en-US" altLang="pt-BR" sz="2200" b="1" dirty="0" err="1"/>
              <a:t>sua</a:t>
            </a:r>
            <a:r>
              <a:rPr lang="en-US" altLang="pt-BR" sz="2200" b="1" dirty="0"/>
              <a:t> </a:t>
            </a:r>
            <a:r>
              <a:rPr lang="en-US" altLang="pt-BR" sz="2200" b="1" dirty="0" err="1"/>
              <a:t>amostra</a:t>
            </a:r>
            <a:r>
              <a:rPr lang="en-US" altLang="pt-BR" sz="2200" b="1" dirty="0"/>
              <a:t>.</a:t>
            </a:r>
          </a:p>
        </p:txBody>
      </p:sp>
      <p:sp>
        <p:nvSpPr>
          <p:cNvPr id="16391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12E8CA-CBB3-4B2E-BCEB-207A2224E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2439441"/>
            <a:ext cx="8572500" cy="1071562"/>
          </a:xfrm>
          <a:prstGeom prst="actionButtonForwardNex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b="1" dirty="0">
                <a:solidFill>
                  <a:srgbClr val="30647C"/>
                </a:solidFill>
                <a:latin typeface="+mn-lt"/>
              </a:rPr>
              <a:t>Use </a:t>
            </a:r>
            <a:r>
              <a:rPr lang="pt-BR" altLang="pt-BR" sz="3000" dirty="0" err="1">
                <a:solidFill>
                  <a:srgbClr val="30647C"/>
                </a:solidFill>
                <a:latin typeface="+mn-lt"/>
              </a:rPr>
              <a:t>Lilliefors</a:t>
            </a:r>
            <a:r>
              <a:rPr lang="pt-BR" altLang="pt-BR" sz="3000" dirty="0">
                <a:solidFill>
                  <a:srgbClr val="30647C"/>
                </a:solidFill>
                <a:latin typeface="+mn-lt"/>
              </a:rPr>
              <a:t> ou </a:t>
            </a:r>
            <a:r>
              <a:rPr lang="pt-BR" altLang="pt-BR" sz="3000" b="1" dirty="0">
                <a:solidFill>
                  <a:srgbClr val="30647C"/>
                </a:solidFill>
                <a:latin typeface="+mn-lt"/>
              </a:rPr>
              <a:t>Shapiro-Wilk, para n até 30.</a:t>
            </a:r>
            <a:endParaRPr lang="en-US" altLang="pt-BR" sz="3500" b="1" dirty="0">
              <a:solidFill>
                <a:srgbClr val="30647C"/>
              </a:solidFill>
              <a:latin typeface="+mn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07B86C-73D9-47FD-B998-08CDF640B2BC}"/>
              </a:ext>
            </a:extLst>
          </p:cNvPr>
          <p:cNvSpPr txBox="1"/>
          <p:nvPr/>
        </p:nvSpPr>
        <p:spPr>
          <a:xfrm>
            <a:off x="2061650" y="4689700"/>
            <a:ext cx="8572500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dirty="0">
                <a:latin typeface="+mn-lt"/>
              </a:rPr>
              <a:t>DICAS:   1) Testes t e ANOVA são robustos para anormalidades, quando n&gt;30</a:t>
            </a:r>
          </a:p>
          <a:p>
            <a:pPr eaLnBrk="1" hangingPunct="1">
              <a:defRPr/>
            </a:pPr>
            <a:r>
              <a:rPr lang="pt-BR" sz="2000" dirty="0">
                <a:latin typeface="+mn-lt"/>
              </a:rPr>
              <a:t>	2) Não é aconselhável usar testes de distribuição quando n&gt;50.</a:t>
            </a:r>
          </a:p>
          <a:p>
            <a:pPr eaLnBrk="1" hangingPunct="1">
              <a:defRPr/>
            </a:pPr>
            <a:r>
              <a:rPr lang="pt-BR" sz="2000" dirty="0">
                <a:latin typeface="+mn-lt"/>
              </a:rPr>
              <a:t>	    Nestes casos, em razão do PODER, prefira histogramas.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AAF6A54-92B9-4D98-A0D5-90B6396F0C06}"/>
              </a:ext>
            </a:extLst>
          </p:cNvPr>
          <p:cNvGrpSpPr/>
          <p:nvPr/>
        </p:nvGrpSpPr>
        <p:grpSpPr>
          <a:xfrm>
            <a:off x="8680448" y="5863400"/>
            <a:ext cx="1162050" cy="838481"/>
            <a:chOff x="8760296" y="5941898"/>
            <a:chExt cx="1162050" cy="838481"/>
          </a:xfrm>
        </p:grpSpPr>
        <p:sp>
          <p:nvSpPr>
            <p:cNvPr id="14" name="CaixaDeTexto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5283396C-998E-4ED2-A364-84129D51060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27" name="Gráfico 26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04C6AE59-FA56-4831-ACBA-34C487E9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55D81FD-C18D-47E1-A611-850D1AE480F9}"/>
              </a:ext>
            </a:extLst>
          </p:cNvPr>
          <p:cNvGrpSpPr/>
          <p:nvPr/>
        </p:nvGrpSpPr>
        <p:grpSpPr>
          <a:xfrm>
            <a:off x="9760568" y="5863400"/>
            <a:ext cx="1162050" cy="838481"/>
            <a:chOff x="9696400" y="5941898"/>
            <a:chExt cx="1162050" cy="838481"/>
          </a:xfrm>
        </p:grpSpPr>
        <p:sp>
          <p:nvSpPr>
            <p:cNvPr id="19" name="CaixaDeTexto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EDE70466-BB8F-4712-A2E5-75518ACE2EA9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8" name="Gráfico 27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1102787D-1500-4605-9E72-50007E8F2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3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CA861CF-2FF1-4017-9CA7-1C6109CEF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028789"/>
            <a:ext cx="8572500" cy="1071562"/>
          </a:xfrm>
          <a:prstGeom prst="actionButtonForwardNext">
            <a:avLst/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dirty="0">
                <a:solidFill>
                  <a:srgbClr val="30647C"/>
                </a:solidFill>
                <a:latin typeface="+mn-lt"/>
              </a:rPr>
              <a:t>Use </a:t>
            </a:r>
            <a:r>
              <a:rPr lang="pt-BR" altLang="pt-BR" sz="3000" dirty="0" err="1">
                <a:solidFill>
                  <a:srgbClr val="30647C"/>
                </a:solidFill>
                <a:latin typeface="+mn-lt"/>
              </a:rPr>
              <a:t>Kolmogorov</a:t>
            </a:r>
            <a:r>
              <a:rPr lang="pt-BR" altLang="pt-BR" sz="3000" dirty="0">
                <a:solidFill>
                  <a:srgbClr val="30647C"/>
                </a:solidFill>
                <a:latin typeface="+mn-lt"/>
              </a:rPr>
              <a:t>-Smirnov, para n&gt; 30.</a:t>
            </a:r>
            <a:endParaRPr lang="en-US" altLang="pt-BR" sz="3500" dirty="0">
              <a:solidFill>
                <a:srgbClr val="30647C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>
            <a:extLst>
              <a:ext uri="{FF2B5EF4-FFF2-40B4-BE49-F238E27FC236}">
                <a16:creationId xmlns:a16="http://schemas.microsoft.com/office/drawing/2014/main" id="{02B6F73A-5F95-470D-A714-D55BC979C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16" y="3216895"/>
            <a:ext cx="956704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dirty="0">
                <a:solidFill>
                  <a:srgbClr val="2A2E78"/>
                </a:solidFill>
                <a:latin typeface="+mn-lt"/>
              </a:rPr>
              <a:t>Resposta: </a:t>
            </a:r>
            <a:r>
              <a:rPr lang="pt-BR" altLang="pt-BR" sz="4000" b="1" dirty="0">
                <a:solidFill>
                  <a:srgbClr val="2A2E78"/>
                </a:solidFill>
                <a:latin typeface="+mn-lt"/>
              </a:rPr>
              <a:t>teste do </a:t>
            </a:r>
            <a:r>
              <a:rPr lang="pt-BR" altLang="pt-BR" sz="4000" b="1" dirty="0" err="1">
                <a:solidFill>
                  <a:srgbClr val="2A2E78"/>
                </a:solidFill>
                <a:latin typeface="+mn-lt"/>
              </a:rPr>
              <a:t>qui</a:t>
            </a:r>
            <a:r>
              <a:rPr lang="pt-BR" altLang="pt-BR" sz="4000" b="1" dirty="0">
                <a:solidFill>
                  <a:srgbClr val="2A2E78"/>
                </a:solidFill>
                <a:latin typeface="+mn-lt"/>
              </a:rPr>
              <a:t>-quadrado (x</a:t>
            </a:r>
            <a:r>
              <a:rPr lang="en-US" altLang="pt-BR" sz="4000" b="1" dirty="0">
                <a:solidFill>
                  <a:srgbClr val="2A2E78"/>
                </a:solidFill>
                <a:latin typeface="+mn-lt"/>
                <a:cs typeface="Arial" panose="020B0604020202020204" pitchFamily="34" charset="0"/>
              </a:rPr>
              <a:t>²)</a:t>
            </a:r>
          </a:p>
          <a:p>
            <a:pPr algn="ctr" eaLnBrk="1" hangingPunct="1">
              <a:defRPr/>
            </a:pPr>
            <a:r>
              <a:rPr lang="pt-BR" altLang="pt-BR" sz="2800" b="1" dirty="0">
                <a:solidFill>
                  <a:srgbClr val="2A2E78"/>
                </a:solidFill>
                <a:latin typeface="+mn-lt"/>
                <a:cs typeface="Arial" panose="020B0604020202020204" pitchFamily="34" charset="0"/>
              </a:rPr>
              <a:t>ou teste binomial</a:t>
            </a:r>
            <a:r>
              <a:rPr lang="pt-BR" altLang="pt-BR" sz="2800" dirty="0">
                <a:solidFill>
                  <a:srgbClr val="2A2E78"/>
                </a:solidFill>
                <a:latin typeface="+mn-lt"/>
                <a:cs typeface="Arial" panose="020B0604020202020204" pitchFamily="34" charset="0"/>
              </a:rPr>
              <a:t>,  apenas para 2 amostras, se usando proporção (%) </a:t>
            </a:r>
            <a:endParaRPr lang="en-US" altLang="pt-BR" sz="2800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A26783B-7AB7-4053-8C74-3B475AE3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5D7C43C-F5A2-4249-9955-887E5B5DEA0A}"/>
              </a:ext>
            </a:extLst>
          </p:cNvPr>
          <p:cNvGrpSpPr/>
          <p:nvPr/>
        </p:nvGrpSpPr>
        <p:grpSpPr>
          <a:xfrm>
            <a:off x="8680448" y="5861688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74DF12FC-4650-4876-982D-77F82A1BD4A6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1D69AD20-6178-4A68-B0B5-9424A026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A439FC5-6260-4F19-9E20-8FC59C43EB0B}"/>
              </a:ext>
            </a:extLst>
          </p:cNvPr>
          <p:cNvGrpSpPr/>
          <p:nvPr/>
        </p:nvGrpSpPr>
        <p:grpSpPr>
          <a:xfrm>
            <a:off x="9760568" y="5861688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8B1A38A6-3B75-4A4C-A8B2-88F45A507252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10AA55EE-6E5F-4D76-8085-54DBFCD8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42AB8FF4-E156-4791-B284-DE51A2D9FA3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A3D0E387-6E12-48D8-8A46-7AFEB547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CFC1F4E-8871-4C4C-A324-8F5FEADCF99F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D3EAF7E-8E7D-C321-D9DE-EAA02566863F}"/>
              </a:ext>
            </a:extLst>
          </p:cNvPr>
          <p:cNvGrpSpPr/>
          <p:nvPr/>
        </p:nvGrpSpPr>
        <p:grpSpPr>
          <a:xfrm>
            <a:off x="3319430" y="5824255"/>
            <a:ext cx="1162050" cy="838481"/>
            <a:chOff x="8760296" y="5941898"/>
            <a:chExt cx="1162050" cy="838481"/>
          </a:xfrm>
        </p:grpSpPr>
        <p:sp>
          <p:nvSpPr>
            <p:cNvPr id="3" name="CaixaDeTexto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29D00EA8-8687-7B84-B5AD-AF24136C1FF6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2" action="ppaction://hlinksldjump"/>
              <a:extLst>
                <a:ext uri="{FF2B5EF4-FFF2-40B4-BE49-F238E27FC236}">
                  <a16:creationId xmlns:a16="http://schemas.microsoft.com/office/drawing/2014/main" id="{167613C2-F070-50B3-F8B4-75CC648A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C1C637-4CB9-E5A1-D413-F39FDFA455FA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m 5">
            <a:extLst>
              <a:ext uri="{FF2B5EF4-FFF2-40B4-BE49-F238E27FC236}">
                <a16:creationId xmlns:a16="http://schemas.microsoft.com/office/drawing/2014/main" id="{8F6F8D1A-3971-48B6-B2A8-9772BA6A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644" b="9401"/>
          <a:stretch>
            <a:fillRect/>
          </a:stretch>
        </p:blipFill>
        <p:spPr bwMode="auto">
          <a:xfrm>
            <a:off x="334963" y="336551"/>
            <a:ext cx="8497341" cy="57460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699F8E9-0CC0-4AD2-9C51-482EE1AC670D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A4B83C60-0AEC-456A-BB1D-E25F0B41980B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935F762E-C43C-4BAE-A6D6-1F6F5D7CD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EF3F8213-F455-4FF5-AC53-C5C64AE6B6B0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17DDEBDD-AB8A-4E8F-B7AC-0BAA9EE8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3A91A70-D35B-4942-AF56-5F307E21FBAE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m 1">
            <a:extLst>
              <a:ext uri="{FF2B5EF4-FFF2-40B4-BE49-F238E27FC236}">
                <a16:creationId xmlns:a16="http://schemas.microsoft.com/office/drawing/2014/main" id="{02546708-55CB-4FD5-BEB7-0376107B3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38538"/>
            <a:ext cx="5226050" cy="5809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71A954B-2293-4596-9A4F-35EE18CBC1D8}"/>
              </a:ext>
            </a:extLst>
          </p:cNvPr>
          <p:cNvSpPr/>
          <p:nvPr/>
        </p:nvSpPr>
        <p:spPr>
          <a:xfrm>
            <a:off x="3215680" y="3068637"/>
            <a:ext cx="1800225" cy="3603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9876" name="Imagem 3">
            <a:extLst>
              <a:ext uri="{FF2B5EF4-FFF2-40B4-BE49-F238E27FC236}">
                <a16:creationId xmlns:a16="http://schemas.microsoft.com/office/drawing/2014/main" id="{11023E51-8F0E-4A77-881B-D727A52FA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8" r="2454" b="55949"/>
          <a:stretch>
            <a:fillRect/>
          </a:stretch>
        </p:blipFill>
        <p:spPr bwMode="auto">
          <a:xfrm>
            <a:off x="6102350" y="260350"/>
            <a:ext cx="2232025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3DCBBAA-F6BA-48F7-8D00-AC6FDB5E9499}"/>
              </a:ext>
            </a:extLst>
          </p:cNvPr>
          <p:cNvSpPr/>
          <p:nvPr/>
        </p:nvSpPr>
        <p:spPr>
          <a:xfrm>
            <a:off x="6270625" y="1900238"/>
            <a:ext cx="1354138" cy="4333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B4185BC-EFFC-4CD0-B400-5E0294367152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8" name="CaixaDeTexto 7">
              <a:hlinkClick r:id="rId5" action="ppaction://hlinksldjump"/>
              <a:extLst>
                <a:ext uri="{FF2B5EF4-FFF2-40B4-BE49-F238E27FC236}">
                  <a16:creationId xmlns:a16="http://schemas.microsoft.com/office/drawing/2014/main" id="{A4148D2E-6567-4C68-A043-B2EE184C73A1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9" name="Gráfico 8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73838F35-EA8A-4962-9AC3-02D5B4AF2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25">
            <a:extLst>
              <a:ext uri="{FF2B5EF4-FFF2-40B4-BE49-F238E27FC236}">
                <a16:creationId xmlns:a16="http://schemas.microsoft.com/office/drawing/2014/main" id="{03756742-DF0D-4109-9E59-2A70F9E16967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4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68563BA9-4921-4909-8FC2-21C4088D3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A486319-C0B0-4709-944D-56403B4450DD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CC0E58-0B9A-CD14-09CD-84A9FCF64065}"/>
              </a:ext>
            </a:extLst>
          </p:cNvPr>
          <p:cNvSpPr txBox="1"/>
          <p:nvPr/>
        </p:nvSpPr>
        <p:spPr>
          <a:xfrm>
            <a:off x="6600056" y="1412776"/>
            <a:ext cx="532859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COMPARAÇÃO DE PROPORÇÕES: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“z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</a:t>
            </a:r>
            <a:r>
              <a:rPr lang="pt-BR" sz="1600" dirty="0" err="1">
                <a:latin typeface="+mn-lt"/>
              </a:rPr>
              <a:t>Proportions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Difference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between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two</a:t>
            </a:r>
            <a:r>
              <a:rPr lang="pt-BR" sz="1600" dirty="0">
                <a:latin typeface="+mn-lt"/>
              </a:rPr>
              <a:t> independente </a:t>
            </a:r>
            <a:r>
              <a:rPr lang="pt-BR" sz="1600" dirty="0" err="1">
                <a:latin typeface="+mn-lt"/>
              </a:rPr>
              <a:t>proportions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Tails</a:t>
            </a:r>
            <a:r>
              <a:rPr lang="pt-BR" sz="1600" dirty="0">
                <a:latin typeface="+mn-lt"/>
              </a:rPr>
              <a:t>”: inserir o número de caudas.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Proportion</a:t>
            </a:r>
            <a:r>
              <a:rPr lang="pt-BR" sz="1600" dirty="0">
                <a:latin typeface="+mn-lt"/>
              </a:rPr>
              <a:t> p2”: inserir a proporção da variável em estudo.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Proportion</a:t>
            </a:r>
            <a:r>
              <a:rPr lang="pt-BR" sz="1600" dirty="0">
                <a:latin typeface="+mn-lt"/>
              </a:rPr>
              <a:t> p1”: inserir o </a:t>
            </a:r>
            <a:r>
              <a:rPr lang="pt-BR" sz="1600">
                <a:latin typeface="+mn-lt"/>
              </a:rPr>
              <a:t>valor da proporção </a:t>
            </a:r>
            <a:r>
              <a:rPr lang="pt-BR" sz="1600" dirty="0">
                <a:latin typeface="+mn-lt"/>
              </a:rPr>
              <a:t>de acordo com a diferença de proporção absoluta a ser detectada.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Allocation</a:t>
            </a:r>
            <a:r>
              <a:rPr lang="pt-BR" sz="1600" dirty="0">
                <a:latin typeface="+mn-lt"/>
              </a:rPr>
              <a:t> rate”: proporção de um para um.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8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CF19A22-A166-8D4E-55B0-13A30F0A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6202"/>
            <a:ext cx="5116855" cy="6093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6223CF1-82AE-EDC5-30EA-FEAF90A1FBFA}"/>
              </a:ext>
            </a:extLst>
          </p:cNvPr>
          <p:cNvSpPr txBox="1"/>
          <p:nvPr/>
        </p:nvSpPr>
        <p:spPr>
          <a:xfrm>
            <a:off x="1199456" y="2359913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DB2E839-4C22-90B3-A72E-FF1C17100509}"/>
              </a:ext>
            </a:extLst>
          </p:cNvPr>
          <p:cNvSpPr txBox="1"/>
          <p:nvPr/>
        </p:nvSpPr>
        <p:spPr>
          <a:xfrm>
            <a:off x="2162588" y="2359913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445204-7989-5F0C-5E73-6076347BF81F}"/>
              </a:ext>
            </a:extLst>
          </p:cNvPr>
          <p:cNvSpPr txBox="1"/>
          <p:nvPr/>
        </p:nvSpPr>
        <p:spPr>
          <a:xfrm>
            <a:off x="2571588" y="3368025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51FFB7-4BA5-CCAE-3D35-4446F4DB0110}"/>
              </a:ext>
            </a:extLst>
          </p:cNvPr>
          <p:cNvSpPr txBox="1"/>
          <p:nvPr/>
        </p:nvSpPr>
        <p:spPr>
          <a:xfrm>
            <a:off x="2256788" y="3789040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881CA6-F592-6412-3659-09EAF52EC389}"/>
              </a:ext>
            </a:extLst>
          </p:cNvPr>
          <p:cNvSpPr txBox="1"/>
          <p:nvPr/>
        </p:nvSpPr>
        <p:spPr>
          <a:xfrm>
            <a:off x="5408754" y="5672281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6843722E-8034-2079-F4A6-E03D86185B6C}"/>
              </a:ext>
            </a:extLst>
          </p:cNvPr>
          <p:cNvSpPr/>
          <p:nvPr/>
        </p:nvSpPr>
        <p:spPr>
          <a:xfrm>
            <a:off x="2019600" y="4090846"/>
            <a:ext cx="168816" cy="231519"/>
          </a:xfrm>
          <a:prstGeom prst="leftBrace">
            <a:avLst>
              <a:gd name="adj1" fmla="val 23352"/>
              <a:gd name="adj2" fmla="val 46703"/>
            </a:avLst>
          </a:prstGeom>
          <a:ln>
            <a:solidFill>
              <a:srgbClr val="043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EAF3D9-58FD-58BC-FE10-A453B0D0B583}"/>
              </a:ext>
            </a:extLst>
          </p:cNvPr>
          <p:cNvSpPr txBox="1"/>
          <p:nvPr/>
        </p:nvSpPr>
        <p:spPr>
          <a:xfrm>
            <a:off x="2279576" y="3573016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9257E97-E00B-64C3-E96C-5C9B805AE1FE}"/>
              </a:ext>
            </a:extLst>
          </p:cNvPr>
          <p:cNvSpPr txBox="1"/>
          <p:nvPr/>
        </p:nvSpPr>
        <p:spPr>
          <a:xfrm>
            <a:off x="1826892" y="4045366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0BB6B1-ABDB-BBD6-A6FB-973307E355F2}"/>
              </a:ext>
            </a:extLst>
          </p:cNvPr>
          <p:cNvSpPr txBox="1"/>
          <p:nvPr/>
        </p:nvSpPr>
        <p:spPr>
          <a:xfrm>
            <a:off x="1991544" y="4365104"/>
            <a:ext cx="255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806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82977260-FC9D-4131-9139-37A1178A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456" y="3216895"/>
            <a:ext cx="650909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500" dirty="0">
                <a:solidFill>
                  <a:srgbClr val="2A2E78"/>
                </a:solidFill>
                <a:latin typeface="+mn-lt"/>
              </a:rPr>
              <a:t>Resposta: </a:t>
            </a:r>
            <a:r>
              <a:rPr lang="pt-BR" altLang="pt-BR" sz="4500" b="1" dirty="0">
                <a:solidFill>
                  <a:srgbClr val="2A2E78"/>
                </a:solidFill>
                <a:latin typeface="+mn-lt"/>
              </a:rPr>
              <a:t>Teste de </a:t>
            </a:r>
            <a:r>
              <a:rPr lang="pt-BR" altLang="pt-BR" sz="4500" b="1" dirty="0" err="1">
                <a:solidFill>
                  <a:srgbClr val="2A2E78"/>
                </a:solidFill>
                <a:latin typeface="+mn-lt"/>
              </a:rPr>
              <a:t>Cochran</a:t>
            </a:r>
            <a:r>
              <a:rPr lang="pt-BR" altLang="pt-BR" sz="4500" b="1" dirty="0">
                <a:solidFill>
                  <a:srgbClr val="2A2E78"/>
                </a:solidFill>
                <a:latin typeface="+mn-lt"/>
              </a:rPr>
              <a:t> </a:t>
            </a:r>
          </a:p>
          <a:p>
            <a:pPr algn="ctr" eaLnBrk="1" hangingPunct="1">
              <a:defRPr/>
            </a:pPr>
            <a:r>
              <a:rPr lang="pt-BR" altLang="pt-BR" sz="3300" dirty="0">
                <a:solidFill>
                  <a:srgbClr val="2A2E78"/>
                </a:solidFill>
                <a:latin typeface="+mn-lt"/>
              </a:rPr>
              <a:t>(para frequência absoluta ou relativa)</a:t>
            </a:r>
            <a:endParaRPr lang="en-US" altLang="pt-BR" sz="3300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6F1FA8B-D744-43B0-9147-B6EA2A5C9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3A39A5F-79BB-423D-AE30-8758BE8BD29D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2F9F66B-6CC3-49AE-8575-C6D131A600A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D04B429B-7EB4-4410-8A5C-B895AA3C3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B1D4B13-D47E-4E30-AFD3-C6271263839E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C4506AFE-9590-4F89-A262-F92B4A72E336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7EAEE599-7F5A-4186-9214-8FD041AC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m 5">
            <a:extLst>
              <a:ext uri="{FF2B5EF4-FFF2-40B4-BE49-F238E27FC236}">
                <a16:creationId xmlns:a16="http://schemas.microsoft.com/office/drawing/2014/main" id="{8F30E68F-5714-4156-B16D-023FF3D7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1" b="24802"/>
          <a:stretch>
            <a:fillRect/>
          </a:stretch>
        </p:blipFill>
        <p:spPr bwMode="auto">
          <a:xfrm>
            <a:off x="334963" y="296864"/>
            <a:ext cx="8425333" cy="5771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738733E-5C8F-4845-BDE7-BA736483EADD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96C84993-4118-4E1F-83F3-81BF66B5B6FE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5B7F9D29-5019-4029-9220-BBC666A2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100E8D33-7AD7-4863-8B50-E40EA2B75395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927FB970-EE83-4049-BB7D-815BF764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5156188-DFEC-409B-8854-72F76D27184E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CCAC7E2-7F74-414B-BEEA-E0583D311908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23" name="CaixaDeTexto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B7BF8C41-897F-40F2-9AA8-B1B2765BE60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24" name="Gráfico 23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9027D29E-0F65-4CA2-B31E-402F6611B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1B4BCCBD-4759-4EB5-8E62-09F71525AC05}"/>
              </a:ext>
            </a:extLst>
          </p:cNvPr>
          <p:cNvSpPr/>
          <p:nvPr/>
        </p:nvSpPr>
        <p:spPr>
          <a:xfrm>
            <a:off x="295275" y="4622668"/>
            <a:ext cx="4843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http://statkat.com/stat-tests/cochrans-q-test.php#11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CB391D-EA21-4D44-BAB1-35D06424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5" y="2189969"/>
            <a:ext cx="11601450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2432BB6-598A-4596-96FA-ECC2B37B9A91}"/>
              </a:ext>
            </a:extLst>
          </p:cNvPr>
          <p:cNvSpPr/>
          <p:nvPr/>
        </p:nvSpPr>
        <p:spPr>
          <a:xfrm>
            <a:off x="5004548" y="3045798"/>
            <a:ext cx="3423449" cy="272436"/>
          </a:xfrm>
          <a:prstGeom prst="rect">
            <a:avLst/>
          </a:prstGeom>
          <a:noFill/>
          <a:ln>
            <a:solidFill>
              <a:srgbClr val="2A2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9749D52A-6398-4AFB-83DA-19A46F0D0D4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36B7577E-019A-484E-B80C-68345425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D82C62E-E899-4480-887D-DFC77E188DEC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extLst>
              <a:ext uri="{FF2B5EF4-FFF2-40B4-BE49-F238E27FC236}">
                <a16:creationId xmlns:a16="http://schemas.microsoft.com/office/drawing/2014/main" id="{C9D819CF-9753-4985-8CC9-E21F2B99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3728" y="3476787"/>
            <a:ext cx="649248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500" dirty="0">
                <a:solidFill>
                  <a:srgbClr val="2A2E78"/>
                </a:solidFill>
                <a:latin typeface="+mn-lt"/>
              </a:rPr>
              <a:t>Resposta: </a:t>
            </a:r>
            <a:r>
              <a:rPr lang="pt-BR" altLang="pt-BR" sz="4500" b="1" dirty="0">
                <a:solidFill>
                  <a:srgbClr val="2A2E78"/>
                </a:solidFill>
                <a:latin typeface="+mn-lt"/>
              </a:rPr>
              <a:t>teste de </a:t>
            </a:r>
            <a:r>
              <a:rPr lang="pt-BR" altLang="pt-BR" sz="4500" b="1" dirty="0" err="1">
                <a:solidFill>
                  <a:srgbClr val="2A2E78"/>
                </a:solidFill>
                <a:latin typeface="+mn-lt"/>
              </a:rPr>
              <a:t>McNemar</a:t>
            </a:r>
            <a:endParaRPr lang="en-US" altLang="pt-BR" sz="45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19706A6-6D72-42A8-8543-EB6C3478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DB73A94-EC82-46C8-9D83-5C2A1C14E804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A715B22C-201C-4938-A209-86BB03200D9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2" name="Gráfico 11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4077070E-4271-4F22-BBDF-292BCD1E4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7003EF7-FA07-4E67-AE4B-6282A31B1C15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4" name="CaixaDeTexto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9DE51CD9-7374-411F-B7D0-F20E50C36136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5" name="Gráfico 1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278232D6-39F2-499D-8A73-237248C4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387CD868-8659-497B-910C-0AE490C27525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7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BB59ECB8-0D09-43D7-AB8D-EF4A6B36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9" name="CaixaDeTexto 1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8EE4DC3-EDD4-4A3F-9836-35BEB9CB29CB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5">
            <a:extLst>
              <a:ext uri="{FF2B5EF4-FFF2-40B4-BE49-F238E27FC236}">
                <a16:creationId xmlns:a16="http://schemas.microsoft.com/office/drawing/2014/main" id="{D5083C19-7D1C-46A2-873F-FE7B1D7E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8164" b="24802"/>
          <a:stretch>
            <a:fillRect/>
          </a:stretch>
        </p:blipFill>
        <p:spPr bwMode="auto">
          <a:xfrm>
            <a:off x="334963" y="301625"/>
            <a:ext cx="8353325" cy="57139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4360417-1C87-43C3-ABDC-74280D89D989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7CC5366A-8F3F-4065-BE8D-FD1FCBF972C2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84403A13-1D1B-4A3E-995E-925312D2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C02DCF81-A3C4-4DA8-A2A9-D91E5FF8F774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FD851C59-2C10-49CC-BB57-4D29EEB2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F92068-05F7-4D71-8CAA-F3730804EC0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F1AD4CE-0A34-49FD-8863-1D2F26EAB890}"/>
              </a:ext>
            </a:extLst>
          </p:cNvPr>
          <p:cNvGrpSpPr/>
          <p:nvPr/>
        </p:nvGrpSpPr>
        <p:grpSpPr>
          <a:xfrm>
            <a:off x="263525" y="188913"/>
            <a:ext cx="5256411" cy="5832375"/>
            <a:chOff x="263525" y="188913"/>
            <a:chExt cx="5353050" cy="6038850"/>
          </a:xfrm>
        </p:grpSpPr>
        <p:pic>
          <p:nvPicPr>
            <p:cNvPr id="86018" name="Imagem 1">
              <a:extLst>
                <a:ext uri="{FF2B5EF4-FFF2-40B4-BE49-F238E27FC236}">
                  <a16:creationId xmlns:a16="http://schemas.microsoft.com/office/drawing/2014/main" id="{BD8208DC-2B81-4F3B-93DB-7C3D1C142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" y="188913"/>
              <a:ext cx="5353050" cy="6038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165C0334-09A2-45BD-B974-7ED6FCD6A2F8}"/>
                </a:ext>
              </a:extLst>
            </p:cNvPr>
            <p:cNvSpPr/>
            <p:nvPr/>
          </p:nvSpPr>
          <p:spPr>
            <a:xfrm>
              <a:off x="3359150" y="3525838"/>
              <a:ext cx="1441450" cy="36671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1170DA2-7E50-49F5-B623-6EFC763BCC79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5" name="CaixaDeTexto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26821B3-DFFD-45BF-AFFE-F072F00347BA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6" name="Gráfico 5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96E4ACCD-F2F8-40F7-BE18-60C589DF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8" name="Agrupar 25">
            <a:extLst>
              <a:ext uri="{FF2B5EF4-FFF2-40B4-BE49-F238E27FC236}">
                <a16:creationId xmlns:a16="http://schemas.microsoft.com/office/drawing/2014/main" id="{5323F1FC-AE37-4755-852F-4A8A5A7BBE2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9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3403F6A0-F518-4F39-8452-EB61C9B7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0" name="CaixaDeTexto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C633C4F-A142-4455-B548-2F400FC8386E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4">
            <a:extLst>
              <a:ext uri="{FF2B5EF4-FFF2-40B4-BE49-F238E27FC236}">
                <a16:creationId xmlns:a16="http://schemas.microsoft.com/office/drawing/2014/main" id="{3D973497-CBFB-45E1-8336-0AEA4044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67" b="23705"/>
          <a:stretch>
            <a:fillRect/>
          </a:stretch>
        </p:blipFill>
        <p:spPr bwMode="auto">
          <a:xfrm>
            <a:off x="623392" y="664936"/>
            <a:ext cx="8597604" cy="5581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DEC654D-1567-4F3C-8557-11B412E52821}"/>
              </a:ext>
            </a:extLst>
          </p:cNvPr>
          <p:cNvGrpSpPr/>
          <p:nvPr/>
        </p:nvGrpSpPr>
        <p:grpSpPr>
          <a:xfrm>
            <a:off x="9758486" y="5868635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BE5FC069-C5C9-43E0-A124-4D21A1DD2E8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B24FDCD6-8325-4059-8D68-28F3BCB6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>
            <a:extLst>
              <a:ext uri="{FF2B5EF4-FFF2-40B4-BE49-F238E27FC236}">
                <a16:creationId xmlns:a16="http://schemas.microsoft.com/office/drawing/2014/main" id="{06BF9B2B-21D4-4F3D-867F-6BCB2EC25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884" y="3476764"/>
            <a:ext cx="71737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500" dirty="0">
                <a:solidFill>
                  <a:srgbClr val="2A2E78"/>
                </a:solidFill>
                <a:latin typeface="+mn-lt"/>
              </a:rPr>
              <a:t>Resposta</a:t>
            </a:r>
            <a:r>
              <a:rPr lang="pt-BR" altLang="pt-BR" sz="4500" b="1" dirty="0">
                <a:solidFill>
                  <a:srgbClr val="2A2E78"/>
                </a:solidFill>
                <a:latin typeface="+mn-lt"/>
              </a:rPr>
              <a:t>: teste exato de Fisher</a:t>
            </a:r>
            <a:endParaRPr lang="en-US" altLang="pt-BR" sz="45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D2178F1-7FAC-4BD4-9719-01E624E38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85725"/>
            <a:ext cx="88201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pt-BR" sz="4000" b="1" kern="0" dirty="0">
                <a:solidFill>
                  <a:schemeClr val="tx1"/>
                </a:solidFill>
              </a:rPr>
              <a:t>Dados Categóricos Nominais </a:t>
            </a:r>
            <a:br>
              <a:rPr lang="pt-BR" altLang="pt-BR" sz="3600" kern="0" dirty="0">
                <a:solidFill>
                  <a:schemeClr val="tx1"/>
                </a:solidFill>
              </a:rPr>
            </a:br>
            <a:r>
              <a:rPr lang="pt-BR" altLang="pt-BR" sz="3300" kern="0" dirty="0">
                <a:solidFill>
                  <a:srgbClr val="30647C"/>
                </a:solidFill>
              </a:rPr>
              <a:t>(Não Paramétricos)</a:t>
            </a:r>
            <a:endParaRPr lang="en-US" altLang="pt-BR" sz="3300" kern="0" dirty="0">
              <a:solidFill>
                <a:srgbClr val="30647C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86E43F4-4EF4-4AD2-A961-3B4FE9F6D1AE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80DE962B-1D2A-421C-A155-F1715AB242AB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3" name="Gráfico 12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87C42637-4DC1-45FA-8627-BB05B9C5E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EAA7A9C-4378-4A8B-A280-75F95CFD14B0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1" name="CaixaDeTexto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DC5A9BE8-236D-425F-B48C-498FB7F8F693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2" name="Gráfico 2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7338B276-3ACD-47B5-9EA1-5363FD2C3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25">
            <a:extLst>
              <a:ext uri="{FF2B5EF4-FFF2-40B4-BE49-F238E27FC236}">
                <a16:creationId xmlns:a16="http://schemas.microsoft.com/office/drawing/2014/main" id="{8CEC0D20-A6F0-41E7-BE6A-3FD1D5C4118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4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B9E7F613-B6D5-44E1-B932-42F7B9423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F010243-9B2E-4A36-844C-54FEC3130851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agem 5">
            <a:extLst>
              <a:ext uri="{FF2B5EF4-FFF2-40B4-BE49-F238E27FC236}">
                <a16:creationId xmlns:a16="http://schemas.microsoft.com/office/drawing/2014/main" id="{015BD47C-C406-42A4-A82D-744E2A45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5" b="9401"/>
          <a:stretch>
            <a:fillRect/>
          </a:stretch>
        </p:blipFill>
        <p:spPr bwMode="auto">
          <a:xfrm>
            <a:off x="334963" y="334963"/>
            <a:ext cx="8531137" cy="57583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3CC7C9A-16CB-4976-B272-A42A6F7A9DF4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57F6ED97-13A7-4A5E-8F13-C721D85F964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53FA9A17-E470-4C57-8683-B0C52407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7B96F789-4A5D-4EE1-8C67-AFD1F533E1C8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2DDE4BEC-AFF6-42DC-ACDD-989BB99DB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1769BA4-2C7D-425E-9DDE-37694883F458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0760036-7F23-4D0D-927B-BDBC37090FF2}"/>
              </a:ext>
            </a:extLst>
          </p:cNvPr>
          <p:cNvGrpSpPr/>
          <p:nvPr/>
        </p:nvGrpSpPr>
        <p:grpSpPr>
          <a:xfrm>
            <a:off x="334963" y="381000"/>
            <a:ext cx="5256669" cy="5712296"/>
            <a:chOff x="334963" y="381000"/>
            <a:chExt cx="5381625" cy="6096000"/>
          </a:xfrm>
        </p:grpSpPr>
        <p:pic>
          <p:nvPicPr>
            <p:cNvPr id="89090" name="Imagem 1">
              <a:extLst>
                <a:ext uri="{FF2B5EF4-FFF2-40B4-BE49-F238E27FC236}">
                  <a16:creationId xmlns:a16="http://schemas.microsoft.com/office/drawing/2014/main" id="{43CD263E-E88F-4126-BDD4-F49F279F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381000"/>
              <a:ext cx="5381625" cy="609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4D4BC7EA-81ED-44B1-940C-8A48D4B527DB}"/>
                </a:ext>
              </a:extLst>
            </p:cNvPr>
            <p:cNvSpPr/>
            <p:nvPr/>
          </p:nvSpPr>
          <p:spPr>
            <a:xfrm>
              <a:off x="615950" y="5692775"/>
              <a:ext cx="1511300" cy="38417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7435B6-0CD3-408C-BFF7-AF371AB5FB5B}"/>
              </a:ext>
            </a:extLst>
          </p:cNvPr>
          <p:cNvSpPr txBox="1"/>
          <p:nvPr/>
        </p:nvSpPr>
        <p:spPr>
          <a:xfrm>
            <a:off x="5880100" y="381000"/>
            <a:ext cx="4537075" cy="2116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solidFill>
                  <a:srgbClr val="2A2E78"/>
                </a:solidFill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solidFill>
                  <a:srgbClr val="2A2E78"/>
                </a:solidFill>
                <a:latin typeface="+mn-lt"/>
              </a:rPr>
              <a:t>Frequencies</a:t>
            </a:r>
            <a:endParaRPr lang="pt-BR" dirty="0">
              <a:solidFill>
                <a:srgbClr val="2A2E78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solidFill>
                  <a:srgbClr val="2A2E78"/>
                </a:solidFill>
                <a:latin typeface="+mn-lt"/>
              </a:rPr>
              <a:t>Independent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 Samples (X</a:t>
            </a:r>
            <a:r>
              <a:rPr lang="pt-BR" baseline="30000" dirty="0">
                <a:solidFill>
                  <a:srgbClr val="2A2E78"/>
                </a:solidFill>
                <a:latin typeface="+mn-lt"/>
              </a:rPr>
              <a:t>2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 </a:t>
            </a:r>
            <a:r>
              <a:rPr lang="pt-BR" dirty="0" err="1">
                <a:solidFill>
                  <a:srgbClr val="2A2E78"/>
                </a:solidFill>
                <a:latin typeface="+mn-lt"/>
              </a:rPr>
              <a:t>test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 </a:t>
            </a:r>
            <a:r>
              <a:rPr lang="pt-BR" dirty="0" err="1">
                <a:solidFill>
                  <a:srgbClr val="2A2E78"/>
                </a:solidFill>
                <a:latin typeface="+mn-lt"/>
              </a:rPr>
              <a:t>of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 </a:t>
            </a:r>
            <a:r>
              <a:rPr lang="pt-BR" dirty="0" err="1">
                <a:solidFill>
                  <a:srgbClr val="2A2E78"/>
                </a:solidFill>
                <a:latin typeface="+mn-lt"/>
              </a:rPr>
              <a:t>association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2A2E78"/>
                </a:solidFill>
                <a:latin typeface="+mn-lt"/>
              </a:rPr>
              <a:t>Desmarcar X</a:t>
            </a:r>
            <a:r>
              <a:rPr lang="pt-BR" baseline="30000" dirty="0">
                <a:solidFill>
                  <a:srgbClr val="2A2E78"/>
                </a:solidFill>
                <a:latin typeface="+mn-lt"/>
              </a:rPr>
              <a:t>2</a:t>
            </a:r>
            <a:r>
              <a:rPr lang="pt-BR" dirty="0">
                <a:solidFill>
                  <a:srgbClr val="2A2E78"/>
                </a:solidFill>
                <a:latin typeface="+mn-lt"/>
              </a:rPr>
              <a:t> e </a:t>
            </a:r>
            <a:r>
              <a:rPr lang="pt-BR" b="1" dirty="0">
                <a:solidFill>
                  <a:srgbClr val="2A2E78"/>
                </a:solidFill>
                <a:latin typeface="+mn-lt"/>
              </a:rPr>
              <a:t>marcar </a:t>
            </a:r>
            <a:r>
              <a:rPr lang="pt-BR" b="1" dirty="0" err="1">
                <a:solidFill>
                  <a:srgbClr val="2A2E78"/>
                </a:solidFill>
                <a:latin typeface="+mn-lt"/>
              </a:rPr>
              <a:t>Fisher´s</a:t>
            </a:r>
            <a:r>
              <a:rPr lang="pt-BR" b="1" dirty="0">
                <a:solidFill>
                  <a:srgbClr val="2A2E78"/>
                </a:solidFill>
                <a:latin typeface="+mn-lt"/>
              </a:rPr>
              <a:t> </a:t>
            </a:r>
            <a:r>
              <a:rPr lang="pt-BR" b="1" dirty="0" err="1">
                <a:solidFill>
                  <a:srgbClr val="2A2E78"/>
                </a:solidFill>
                <a:latin typeface="+mn-lt"/>
              </a:rPr>
              <a:t>exact</a:t>
            </a:r>
            <a:r>
              <a:rPr lang="pt-BR" b="1" dirty="0">
                <a:solidFill>
                  <a:srgbClr val="2A2E78"/>
                </a:solidFill>
                <a:latin typeface="+mn-lt"/>
              </a:rPr>
              <a:t> </a:t>
            </a:r>
            <a:r>
              <a:rPr lang="pt-BR" b="1" dirty="0" err="1">
                <a:solidFill>
                  <a:srgbClr val="2A2E78"/>
                </a:solidFill>
                <a:latin typeface="+mn-lt"/>
              </a:rPr>
              <a:t>test</a:t>
            </a:r>
            <a:endParaRPr lang="pt-BR" b="1" dirty="0">
              <a:solidFill>
                <a:srgbClr val="2A2E78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endParaRPr lang="pt-BR" b="1" dirty="0">
              <a:solidFill>
                <a:srgbClr val="2A2E78"/>
              </a:solidFill>
              <a:latin typeface="+mn-lt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5A0C02-8D15-4318-8EE9-023110B1BADE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7AA7321-5061-43B5-BCCC-650DDB4EA89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30B48295-51A4-49AA-9456-03B0C73D1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9" name="Agrupar 25">
            <a:extLst>
              <a:ext uri="{FF2B5EF4-FFF2-40B4-BE49-F238E27FC236}">
                <a16:creationId xmlns:a16="http://schemas.microsoft.com/office/drawing/2014/main" id="{804FF244-E1C7-4B72-AE6F-38586965F81A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A55C619D-2ABB-4FEC-A89E-F90A7E65A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2685C05-C569-45CD-BD69-D8620634B5F7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Text Box 18">
            <a:extLst>
              <a:ext uri="{FF2B5EF4-FFF2-40B4-BE49-F238E27FC236}">
                <a16:creationId xmlns:a16="http://schemas.microsoft.com/office/drawing/2014/main" id="{AD8D5437-1314-4C80-BD3F-75BE4A2D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377825"/>
            <a:ext cx="9402762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b="1" dirty="0">
                <a:latin typeface="+mj-lt"/>
              </a:rPr>
              <a:t>ANÁLISE DE CORRELAÇÃO OU REGRESSÃO</a:t>
            </a:r>
          </a:p>
          <a:p>
            <a:pPr algn="ctr" eaLnBrk="1" hangingPunct="1">
              <a:defRPr/>
            </a:pPr>
            <a:endParaRPr lang="en-US" altLang="pt-BR" sz="4000" b="1" dirty="0">
              <a:latin typeface="+mj-lt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1F1EC95A-CBBB-4368-889E-885C3B83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92" y="2545614"/>
            <a:ext cx="254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QUANTITATIVOS</a:t>
            </a:r>
            <a:endParaRPr lang="en-US" altLang="pt-BR" sz="2400" dirty="0">
              <a:latin typeface="+mn-lt"/>
            </a:endParaRPr>
          </a:p>
        </p:txBody>
      </p:sp>
      <p:sp>
        <p:nvSpPr>
          <p:cNvPr id="44" name="Text Box 29">
            <a:extLst>
              <a:ext uri="{FF2B5EF4-FFF2-40B4-BE49-F238E27FC236}">
                <a16:creationId xmlns:a16="http://schemas.microsoft.com/office/drawing/2014/main" id="{037EAB31-3470-410B-84F8-2ADC9999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88" y="4144515"/>
            <a:ext cx="5849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dirty="0">
                <a:latin typeface="Abadi Extra Light" panose="020B0204020104020204" pitchFamily="34" charset="0"/>
              </a:rPr>
              <a:t>Ex: </a:t>
            </a:r>
            <a:r>
              <a:rPr lang="en-US" altLang="pt-BR" dirty="0" err="1">
                <a:latin typeface="Abadi Extra Light" panose="020B0204020104020204" pitchFamily="34" charset="0"/>
              </a:rPr>
              <a:t>altura</a:t>
            </a:r>
            <a:r>
              <a:rPr lang="en-US" altLang="pt-BR" dirty="0">
                <a:latin typeface="Abadi Extra Light" panose="020B0204020104020204" pitchFamily="34" charset="0"/>
              </a:rPr>
              <a:t>/ </a:t>
            </a:r>
            <a:r>
              <a:rPr lang="en-US" altLang="pt-BR" dirty="0" err="1">
                <a:latin typeface="Abadi Extra Light" panose="020B0204020104020204" pitchFamily="34" charset="0"/>
              </a:rPr>
              <a:t>comprimento</a:t>
            </a:r>
            <a:r>
              <a:rPr lang="en-US" altLang="pt-BR" dirty="0">
                <a:latin typeface="Abadi Extra Light" panose="020B0204020104020204" pitchFamily="34" charset="0"/>
              </a:rPr>
              <a:t>/ peso</a:t>
            </a:r>
          </a:p>
          <a:p>
            <a:pPr eaLnBrk="1" hangingPunct="1">
              <a:defRPr/>
            </a:pPr>
            <a:r>
              <a:rPr lang="en-US" altLang="pt-BR" sz="1600" dirty="0">
                <a:latin typeface="Abadi Extra Light" panose="020B0204020104020204" pitchFamily="34" charset="0"/>
              </a:rPr>
              <a:t>(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Assumindo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uma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distribuição</a:t>
            </a:r>
            <a:r>
              <a:rPr lang="en-US" altLang="pt-BR" sz="1600" dirty="0">
                <a:latin typeface="Abadi Extra Light" panose="020B0204020104020204" pitchFamily="34" charset="0"/>
              </a:rPr>
              <a:t> normal)</a:t>
            </a:r>
            <a:endParaRPr lang="pt-BR" altLang="pt-BR" sz="1600" dirty="0">
              <a:latin typeface="Abadi Extra Light" panose="020B0204020104020204" pitchFamily="34" charset="0"/>
            </a:endParaRPr>
          </a:p>
          <a:p>
            <a:pPr eaLnBrk="1" hangingPunct="1">
              <a:defRPr/>
            </a:pPr>
            <a:endParaRPr lang="en-US" altLang="pt-BR" dirty="0">
              <a:latin typeface="Abadi Extra Light" panose="020B0204020104020204" pitchFamily="34" charset="0"/>
            </a:endParaRPr>
          </a:p>
        </p:txBody>
      </p:sp>
      <p:sp>
        <p:nvSpPr>
          <p:cNvPr id="45" name="Text Box 30">
            <a:extLst>
              <a:ext uri="{FF2B5EF4-FFF2-40B4-BE49-F238E27FC236}">
                <a16:creationId xmlns:a16="http://schemas.microsoft.com/office/drawing/2014/main" id="{43BE39C6-1013-412C-A934-745336B1C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73" y="5571398"/>
            <a:ext cx="4019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</a:t>
            </a:r>
            <a:r>
              <a:rPr lang="en-US" altLang="pt-BR" sz="1600" dirty="0" err="1">
                <a:latin typeface="+mn-lt"/>
              </a:rPr>
              <a:t>Frequência</a:t>
            </a:r>
            <a:r>
              <a:rPr lang="en-US" altLang="pt-BR" sz="1600" dirty="0">
                <a:latin typeface="+mn-lt"/>
              </a:rPr>
              <a:t>: Sim X </a:t>
            </a:r>
            <a:r>
              <a:rPr lang="en-US" altLang="pt-BR" sz="1600" dirty="0" err="1">
                <a:latin typeface="+mn-lt"/>
              </a:rPr>
              <a:t>Não</a:t>
            </a:r>
            <a:endParaRPr lang="en-US" altLang="pt-BR" sz="1600" dirty="0">
              <a:latin typeface="+mn-lt"/>
            </a:endParaRPr>
          </a:p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      </a:t>
            </a:r>
            <a:r>
              <a:rPr lang="en-US" altLang="pt-BR" sz="1600" dirty="0" err="1">
                <a:latin typeface="+mn-lt"/>
              </a:rPr>
              <a:t>Sexo</a:t>
            </a:r>
            <a:r>
              <a:rPr lang="en-US" altLang="pt-BR" sz="1600" dirty="0">
                <a:latin typeface="+mn-lt"/>
              </a:rPr>
              <a:t>: </a:t>
            </a:r>
            <a:r>
              <a:rPr lang="en-US" altLang="pt-BR" sz="1600" dirty="0" err="1">
                <a:latin typeface="+mn-lt"/>
              </a:rPr>
              <a:t>Masculino</a:t>
            </a:r>
            <a:r>
              <a:rPr lang="en-US" altLang="pt-BR" sz="1600" dirty="0">
                <a:latin typeface="+mn-lt"/>
              </a:rPr>
              <a:t> X </a:t>
            </a:r>
            <a:r>
              <a:rPr lang="en-US" altLang="pt-BR" sz="1600" dirty="0" err="1">
                <a:latin typeface="+mn-lt"/>
              </a:rPr>
              <a:t>feminino</a:t>
            </a:r>
            <a:endParaRPr lang="en-US" altLang="pt-BR" sz="1600" dirty="0">
              <a:latin typeface="+mn-lt"/>
            </a:endParaRPr>
          </a:p>
        </p:txBody>
      </p:sp>
      <p:sp>
        <p:nvSpPr>
          <p:cNvPr id="46" name="Text Box 31">
            <a:extLst>
              <a:ext uri="{FF2B5EF4-FFF2-40B4-BE49-F238E27FC236}">
                <a16:creationId xmlns:a16="http://schemas.microsoft.com/office/drawing/2014/main" id="{125833B3-6F0C-4B69-A02C-3F91A0EB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657" y="3577930"/>
            <a:ext cx="3316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Suave (1) / </a:t>
            </a:r>
            <a:r>
              <a:rPr lang="en-US" altLang="pt-BR" sz="1600" dirty="0" err="1">
                <a:latin typeface="+mn-lt"/>
              </a:rPr>
              <a:t>Moderado</a:t>
            </a:r>
            <a:r>
              <a:rPr lang="en-US" altLang="pt-BR" sz="1600" dirty="0">
                <a:latin typeface="+mn-lt"/>
              </a:rPr>
              <a:t> (2) / </a:t>
            </a:r>
            <a:r>
              <a:rPr lang="en-US" altLang="pt-BR" sz="1600" dirty="0" err="1">
                <a:latin typeface="+mn-lt"/>
              </a:rPr>
              <a:t>Severo</a:t>
            </a:r>
            <a:r>
              <a:rPr lang="en-US" altLang="pt-BR" sz="1600" dirty="0">
                <a:latin typeface="+mn-lt"/>
              </a:rPr>
              <a:t> (3) </a:t>
            </a:r>
            <a:endParaRPr lang="pt-BR" altLang="pt-BR" sz="1600" dirty="0">
              <a:latin typeface="+mn-lt"/>
            </a:endParaRPr>
          </a:p>
          <a:p>
            <a:pPr eaLnBrk="1" hangingPunct="1">
              <a:defRPr/>
            </a:pPr>
            <a:endParaRPr lang="en-US" altLang="pt-BR" sz="1600" dirty="0">
              <a:latin typeface="+mn-lt"/>
            </a:endParaRPr>
          </a:p>
        </p:txBody>
      </p:sp>
      <p:sp>
        <p:nvSpPr>
          <p:cNvPr id="48" name="Retângulo 47">
            <a:hlinkClick r:id="rId3" action="ppaction://hlinksldjump"/>
            <a:extLst>
              <a:ext uri="{FF2B5EF4-FFF2-40B4-BE49-F238E27FC236}">
                <a16:creationId xmlns:a16="http://schemas.microsoft.com/office/drawing/2014/main" id="{448CECB9-1A35-4FDE-AAB8-A773CB9573F6}"/>
              </a:ext>
            </a:extLst>
          </p:cNvPr>
          <p:cNvSpPr/>
          <p:nvPr/>
        </p:nvSpPr>
        <p:spPr>
          <a:xfrm>
            <a:off x="2242054" y="3759203"/>
            <a:ext cx="1849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F7B7D"/>
                </a:solidFill>
                <a:latin typeface="+mn-lt"/>
              </a:rPr>
              <a:t>NUMÉRICO</a:t>
            </a:r>
          </a:p>
          <a:p>
            <a:pPr algn="ctr" eaLnBrk="1" hangingPunct="1">
              <a:defRPr/>
            </a:pPr>
            <a:endParaRPr lang="en-US" sz="1600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49" name="Retângulo 48">
            <a:hlinkClick r:id="rId4" action="ppaction://hlinksldjump"/>
            <a:extLst>
              <a:ext uri="{FF2B5EF4-FFF2-40B4-BE49-F238E27FC236}">
                <a16:creationId xmlns:a16="http://schemas.microsoft.com/office/drawing/2014/main" id="{0458A8C3-E194-4867-8D79-107F0A49609C}"/>
              </a:ext>
            </a:extLst>
          </p:cNvPr>
          <p:cNvSpPr/>
          <p:nvPr/>
        </p:nvSpPr>
        <p:spPr>
          <a:xfrm>
            <a:off x="7464213" y="3262389"/>
            <a:ext cx="18494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A71515"/>
                </a:solidFill>
                <a:latin typeface="+mn-lt"/>
              </a:rPr>
              <a:t>ORDINAL</a:t>
            </a:r>
            <a:endParaRPr lang="en-US" sz="20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50" name="Retângulo 49">
            <a:hlinkClick r:id="rId5" action="ppaction://hlinksldjump"/>
            <a:extLst>
              <a:ext uri="{FF2B5EF4-FFF2-40B4-BE49-F238E27FC236}">
                <a16:creationId xmlns:a16="http://schemas.microsoft.com/office/drawing/2014/main" id="{D54C316A-9050-462B-9608-7B91B95FFD62}"/>
              </a:ext>
            </a:extLst>
          </p:cNvPr>
          <p:cNvSpPr/>
          <p:nvPr/>
        </p:nvSpPr>
        <p:spPr>
          <a:xfrm>
            <a:off x="7639271" y="5211593"/>
            <a:ext cx="1849437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A2E78"/>
                </a:solidFill>
                <a:latin typeface="+mn-lt"/>
              </a:rPr>
              <a:t>NOMINAL</a:t>
            </a:r>
            <a:endParaRPr lang="en-US" sz="2000" b="1" dirty="0">
              <a:solidFill>
                <a:srgbClr val="2A2E78"/>
              </a:solidFill>
              <a:latin typeface="+mn-lt"/>
            </a:endParaRP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67493AA0-E5E4-4773-841D-62CFDA1B6D76}"/>
              </a:ext>
            </a:extLst>
          </p:cNvPr>
          <p:cNvCxnSpPr>
            <a:cxnSpLocks/>
          </p:cNvCxnSpPr>
          <p:nvPr/>
        </p:nvCxnSpPr>
        <p:spPr>
          <a:xfrm>
            <a:off x="5870575" y="2638425"/>
            <a:ext cx="0" cy="3813175"/>
          </a:xfrm>
          <a:prstGeom prst="line">
            <a:avLst/>
          </a:prstGeom>
          <a:ln>
            <a:solidFill>
              <a:srgbClr val="30647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A69E18A6-0F75-4E5E-A35D-E397D47F19B8}"/>
              </a:ext>
            </a:extLst>
          </p:cNvPr>
          <p:cNvSpPr/>
          <p:nvPr/>
        </p:nvSpPr>
        <p:spPr>
          <a:xfrm>
            <a:off x="1743213" y="5735602"/>
            <a:ext cx="3203575" cy="433387"/>
          </a:xfrm>
          <a:prstGeom prst="roundRect">
            <a:avLst>
              <a:gd name="adj" fmla="val 50000"/>
            </a:avLst>
          </a:prstGeom>
          <a:solidFill>
            <a:srgbClr val="2F7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3" name="CaixaDeTexto 52">
            <a:hlinkClick r:id="rId6" action="ppaction://hlinksldjump"/>
            <a:extLst>
              <a:ext uri="{FF2B5EF4-FFF2-40B4-BE49-F238E27FC236}">
                <a16:creationId xmlns:a16="http://schemas.microsoft.com/office/drawing/2014/main" id="{843D4688-6EDE-4D64-B432-21F6BE262EAE}"/>
              </a:ext>
            </a:extLst>
          </p:cNvPr>
          <p:cNvSpPr txBox="1"/>
          <p:nvPr/>
        </p:nvSpPr>
        <p:spPr>
          <a:xfrm>
            <a:off x="1770200" y="5760836"/>
            <a:ext cx="3149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checar a Normalidade?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10F925A5-2EDA-4D66-AC26-3235EC8EBC0E}"/>
              </a:ext>
            </a:extLst>
          </p:cNvPr>
          <p:cNvGrpSpPr/>
          <p:nvPr/>
        </p:nvGrpSpPr>
        <p:grpSpPr>
          <a:xfrm>
            <a:off x="1214130" y="3355110"/>
            <a:ext cx="1547983" cy="1547983"/>
            <a:chOff x="-1248816" y="1852880"/>
            <a:chExt cx="1547983" cy="1547983"/>
          </a:xfrm>
          <a:solidFill>
            <a:srgbClr val="2ECF13"/>
          </a:solidFill>
        </p:grpSpPr>
        <p:pic>
          <p:nvPicPr>
            <p:cNvPr id="55" name="Gráfico 54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BF61517A-C4F2-4317-9251-850BFF13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6" name="Lua 55">
              <a:hlinkClick r:id="rId3" action="ppaction://hlinksldjump"/>
              <a:extLst>
                <a:ext uri="{FF2B5EF4-FFF2-40B4-BE49-F238E27FC236}">
                  <a16:creationId xmlns:a16="http://schemas.microsoft.com/office/drawing/2014/main" id="{AE552AAB-AC56-4165-B981-6F8FD7526C48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1D769E7C-75B7-42A6-A569-C60C5C385FA3}"/>
              </a:ext>
            </a:extLst>
          </p:cNvPr>
          <p:cNvGrpSpPr/>
          <p:nvPr/>
        </p:nvGrpSpPr>
        <p:grpSpPr>
          <a:xfrm>
            <a:off x="6411590" y="3069312"/>
            <a:ext cx="1547983" cy="1547983"/>
            <a:chOff x="-1248816" y="1852880"/>
            <a:chExt cx="1547983" cy="1547983"/>
          </a:xfrm>
          <a:solidFill>
            <a:srgbClr val="FBD4D2"/>
          </a:solidFill>
        </p:grpSpPr>
        <p:pic>
          <p:nvPicPr>
            <p:cNvPr id="58" name="Gráfico 57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8130E898-E159-4DAB-A746-99ADA7B1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9" name="Lua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533FB5BE-D80A-4B69-960D-51147B69501D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A83A8E9F-12E5-40BE-8C90-A83FE00B081E}"/>
              </a:ext>
            </a:extLst>
          </p:cNvPr>
          <p:cNvGrpSpPr/>
          <p:nvPr/>
        </p:nvGrpSpPr>
        <p:grpSpPr>
          <a:xfrm>
            <a:off x="6514349" y="4860968"/>
            <a:ext cx="1547983" cy="1547983"/>
            <a:chOff x="6514349" y="4860968"/>
            <a:chExt cx="1547983" cy="1547983"/>
          </a:xfrm>
        </p:grpSpPr>
        <p:pic>
          <p:nvPicPr>
            <p:cNvPr id="61" name="Gráfico 60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F766FCC7-8BA7-49B7-AC2D-A245D90FD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14349" y="4860968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62" name="Lua 61">
              <a:hlinkClick r:id="rId5" action="ppaction://hlinksldjump"/>
              <a:extLst>
                <a:ext uri="{FF2B5EF4-FFF2-40B4-BE49-F238E27FC236}">
                  <a16:creationId xmlns:a16="http://schemas.microsoft.com/office/drawing/2014/main" id="{CF68710E-E737-415E-8E25-9A4E86EB8B70}"/>
                </a:ext>
              </a:extLst>
            </p:cNvPr>
            <p:cNvSpPr/>
            <p:nvPr/>
          </p:nvSpPr>
          <p:spPr>
            <a:xfrm rot="19467742">
              <a:off x="7034384" y="5639968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63" name="Text Box 10">
            <a:extLst>
              <a:ext uri="{FF2B5EF4-FFF2-40B4-BE49-F238E27FC236}">
                <a16:creationId xmlns:a16="http://schemas.microsoft.com/office/drawing/2014/main" id="{259843E4-5587-4683-8D8A-6096777C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808" y="2530772"/>
            <a:ext cx="3988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QUALITATIVOS (Categórico)</a:t>
            </a:r>
            <a:endParaRPr lang="en-US" altLang="pt-BR" sz="2400" dirty="0">
              <a:latin typeface="+mn-lt"/>
            </a:endParaRPr>
          </a:p>
        </p:txBody>
      </p:sp>
      <p:sp>
        <p:nvSpPr>
          <p:cNvPr id="64" name="Rectangle 2">
            <a:extLst>
              <a:ext uri="{FF2B5EF4-FFF2-40B4-BE49-F238E27FC236}">
                <a16:creationId xmlns:a16="http://schemas.microsoft.com/office/drawing/2014/main" id="{586B96BE-2982-4356-AF26-5293F94ED6C9}"/>
              </a:ext>
            </a:extLst>
          </p:cNvPr>
          <p:cNvSpPr txBox="1">
            <a:spLocks noChangeArrowheads="1"/>
          </p:cNvSpPr>
          <p:nvPr/>
        </p:nvSpPr>
        <p:spPr>
          <a:xfrm>
            <a:off x="1528763" y="1757363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300" kern="0">
                <a:solidFill>
                  <a:schemeClr val="tx1"/>
                </a:solidFill>
              </a:rPr>
              <a:t>Que tipo de dados (</a:t>
            </a:r>
            <a:r>
              <a:rPr lang="en-US" sz="3300" b="1" kern="0">
                <a:solidFill>
                  <a:schemeClr val="tx1"/>
                </a:solidFill>
              </a:rPr>
              <a:t>variável Y</a:t>
            </a:r>
            <a:r>
              <a:rPr lang="en-US" sz="3300" kern="0">
                <a:solidFill>
                  <a:schemeClr val="tx1"/>
                </a:solidFill>
              </a:rPr>
              <a:t>) você tem? </a:t>
            </a:r>
            <a:r>
              <a:rPr lang="en-US" sz="2500" kern="0">
                <a:solidFill>
                  <a:schemeClr val="bg1">
                    <a:lumMod val="50000"/>
                  </a:schemeClr>
                </a:solidFill>
              </a:rPr>
              <a:t>(Clique na gota).</a:t>
            </a:r>
            <a:endParaRPr lang="en-US" sz="2500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A6ABA5B1-9C09-4F11-BC20-405AF019E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404813"/>
            <a:ext cx="8507412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pt-BR" sz="4000" b="1" kern="0" dirty="0">
                <a:solidFill>
                  <a:schemeClr val="tx1"/>
                </a:solidFill>
              </a:rPr>
              <a:t>Dados 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kern="0" dirty="0">
                <a:solidFill>
                  <a:schemeClr val="tx1"/>
                </a:solidFill>
              </a:rPr>
              <a:t> (</a:t>
            </a:r>
            <a:r>
              <a:rPr lang="en-US" altLang="pt-BR" sz="4000" b="1" kern="0" dirty="0" err="1">
                <a:solidFill>
                  <a:schemeClr val="tx1"/>
                </a:solidFill>
              </a:rPr>
              <a:t>quantitativo</a:t>
            </a:r>
            <a:r>
              <a:rPr lang="en-US" altLang="pt-BR" sz="4000" b="1" kern="0" dirty="0">
                <a:solidFill>
                  <a:schemeClr val="tx1"/>
                </a:solidFill>
              </a:rPr>
              <a:t>) </a:t>
            </a:r>
            <a:endParaRPr lang="en-US" altLang="pt-BR" sz="2800" kern="0" dirty="0">
              <a:solidFill>
                <a:schemeClr val="tx1"/>
              </a:solidFill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A3E450B-FCC0-4EE8-999D-B3FF763A0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2641312"/>
            <a:ext cx="7069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latin typeface="+mn-lt"/>
              </a:rPr>
              <a:t>Quantas variáveis preditoras (x) você tem?</a:t>
            </a:r>
            <a:endParaRPr lang="en-US" altLang="pt-BR" sz="3200" b="1" dirty="0">
              <a:latin typeface="+mn-lt"/>
            </a:endParaRPr>
          </a:p>
        </p:txBody>
      </p:sp>
      <p:sp>
        <p:nvSpPr>
          <p:cNvPr id="13" name="CaixaDeTexto 12">
            <a:hlinkClick r:id="rId3" action="ppaction://hlinksldjump"/>
            <a:extLst>
              <a:ext uri="{FF2B5EF4-FFF2-40B4-BE49-F238E27FC236}">
                <a16:creationId xmlns:a16="http://schemas.microsoft.com/office/drawing/2014/main" id="{14491EE7-837D-4D61-9CE5-26E1016DB7AF}"/>
              </a:ext>
            </a:extLst>
          </p:cNvPr>
          <p:cNvSpPr txBox="1"/>
          <p:nvPr/>
        </p:nvSpPr>
        <p:spPr>
          <a:xfrm>
            <a:off x="4710512" y="3590172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1</a:t>
            </a:r>
          </a:p>
        </p:txBody>
      </p:sp>
      <p:sp>
        <p:nvSpPr>
          <p:cNvPr id="16" name="CaixaDeTexto 15">
            <a:hlinkClick r:id="rId4" action="ppaction://hlinksldjump"/>
            <a:extLst>
              <a:ext uri="{FF2B5EF4-FFF2-40B4-BE49-F238E27FC236}">
                <a16:creationId xmlns:a16="http://schemas.microsoft.com/office/drawing/2014/main" id="{9172C516-79D3-49B0-B185-979EC56632BF}"/>
              </a:ext>
            </a:extLst>
          </p:cNvPr>
          <p:cNvSpPr txBox="1"/>
          <p:nvPr/>
        </p:nvSpPr>
        <p:spPr>
          <a:xfrm>
            <a:off x="6894912" y="3590172"/>
            <a:ext cx="6639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&gt;1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36A6B9A-968D-48CA-9562-FE989004776F}"/>
              </a:ext>
            </a:extLst>
          </p:cNvPr>
          <p:cNvGrpSpPr/>
          <p:nvPr/>
        </p:nvGrpSpPr>
        <p:grpSpPr>
          <a:xfrm>
            <a:off x="4158377" y="4185351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18" name="Gráfico 17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3BA0AE86-48F6-4EC3-B969-EE3F7BB8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9" name="Lua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B90CB58B-B02A-48E0-B51F-1E575FABDC6C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64B620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3651B67-5CFA-4027-B5C0-C241E9436DDB}"/>
              </a:ext>
            </a:extLst>
          </p:cNvPr>
          <p:cNvGrpSpPr/>
          <p:nvPr/>
        </p:nvGrpSpPr>
        <p:grpSpPr>
          <a:xfrm>
            <a:off x="6460149" y="4193475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21" name="Gráfico 20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49A881AB-863D-471A-912F-19B1CC0AA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2" name="Lua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6B615ED4-E9F6-4213-BC42-BA376603E490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64B62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7">
            <a:extLst>
              <a:ext uri="{FF2B5EF4-FFF2-40B4-BE49-F238E27FC236}">
                <a16:creationId xmlns:a16="http://schemas.microsoft.com/office/drawing/2014/main" id="{696AF08F-E08A-4949-844A-9279FD16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44" y="87660"/>
            <a:ext cx="10755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n-lt"/>
              </a:rPr>
              <a:t>Testes de Correlação ou Regressão </a:t>
            </a:r>
            <a:r>
              <a:rPr lang="pt-BR" altLang="pt-BR" sz="3600" dirty="0">
                <a:latin typeface="+mn-lt"/>
              </a:rPr>
              <a:t>para Dados numéricos </a:t>
            </a:r>
            <a:br>
              <a:rPr lang="pt-BR" altLang="pt-BR" sz="3200" dirty="0">
                <a:latin typeface="+mn-lt"/>
              </a:rPr>
            </a:b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Se a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distribuição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for Normal, clique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na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Gota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Vermelha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777DFC5-A658-4C00-BCA1-FF40C6802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456" y="4789016"/>
            <a:ext cx="68373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2F7B7D"/>
                </a:solidFill>
                <a:latin typeface="+mn-lt"/>
              </a:rPr>
              <a:t>NOTA: para Correlação, todas as variáveis devem ter uma distribuição Normal.</a:t>
            </a:r>
          </a:p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2F7B7D"/>
                </a:solidFill>
                <a:latin typeface="+mn-lt"/>
              </a:rPr>
              <a:t>Para Regressão Linear, a variável dependente deve apresentar distribuição Normal.</a:t>
            </a:r>
            <a:endParaRPr lang="en-US" altLang="pt-BR" sz="1600" b="1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08621DE9-8CBD-4DDB-91C6-DC74B7A8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43" y="2833886"/>
            <a:ext cx="7489105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200" dirty="0">
                <a:solidFill>
                  <a:srgbClr val="2F7B7D"/>
                </a:solidFill>
                <a:latin typeface="+mj-lt"/>
              </a:rPr>
              <a:t>Resposta: </a:t>
            </a:r>
            <a:r>
              <a:rPr lang="pt-BR" altLang="pt-BR" sz="3600" b="1" dirty="0">
                <a:solidFill>
                  <a:srgbClr val="2F7B7D"/>
                </a:solidFill>
                <a:latin typeface="+mj-lt"/>
              </a:rPr>
              <a:t>Correlação Linear de Pearson</a:t>
            </a:r>
          </a:p>
          <a:p>
            <a:pPr algn="ctr" eaLnBrk="1" hangingPunct="1">
              <a:defRPr/>
            </a:pPr>
            <a:r>
              <a:rPr lang="pt-BR" altLang="pt-BR" sz="3600" b="1" dirty="0">
                <a:solidFill>
                  <a:srgbClr val="2F7B7D"/>
                </a:solidFill>
                <a:latin typeface="+mj-lt"/>
              </a:rPr>
              <a:t>          Regressão Linear Simples</a:t>
            </a:r>
            <a:endParaRPr lang="en-US" altLang="pt-BR" sz="3200" b="1" dirty="0">
              <a:solidFill>
                <a:srgbClr val="2F7B7D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altLang="pt-BR" sz="6000" b="1" dirty="0">
              <a:solidFill>
                <a:srgbClr val="2F7B7D"/>
              </a:solidFill>
              <a:latin typeface="+mj-lt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346ADA8-B78A-4361-9C8D-5E90BDCB395D}"/>
              </a:ext>
            </a:extLst>
          </p:cNvPr>
          <p:cNvGrpSpPr/>
          <p:nvPr/>
        </p:nvGrpSpPr>
        <p:grpSpPr>
          <a:xfrm>
            <a:off x="9482898" y="3222923"/>
            <a:ext cx="1258763" cy="125876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49" name="Gráfico 48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AD7E3FDC-A02D-4DA3-962A-E9AFF48B7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0" name="Lua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612BFFE2-BF90-47C3-9755-6C5E4A64E3FF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1" name="CaixaDeTexto 50">
            <a:hlinkClick r:id="rId3" action="ppaction://hlinksldjump"/>
            <a:extLst>
              <a:ext uri="{FF2B5EF4-FFF2-40B4-BE49-F238E27FC236}">
                <a16:creationId xmlns:a16="http://schemas.microsoft.com/office/drawing/2014/main" id="{231AFFF6-BA07-4767-A608-B5E7E22133F6}"/>
              </a:ext>
            </a:extLst>
          </p:cNvPr>
          <p:cNvSpPr txBox="1"/>
          <p:nvPr/>
        </p:nvSpPr>
        <p:spPr>
          <a:xfrm>
            <a:off x="9160005" y="2615471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26945F51-F639-43E3-A330-2A897CCEB6F2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53" name="CaixaDeTexto 52">
              <a:hlinkClick r:id="rId6" action="ppaction://hlinksldjump"/>
              <a:extLst>
                <a:ext uri="{FF2B5EF4-FFF2-40B4-BE49-F238E27FC236}">
                  <a16:creationId xmlns:a16="http://schemas.microsoft.com/office/drawing/2014/main" id="{877E64EB-B454-4DEC-A9EC-F1A95E02038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54" name="Gráfico 53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20DED3AB-1536-4888-B1FF-128B9D23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9835FCA2-15A9-4817-A82A-9C403718E826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56" name="CaixaDeTexto 55">
              <a:hlinkClick r:id="rId9" action="ppaction://hlinksldjump"/>
              <a:extLst>
                <a:ext uri="{FF2B5EF4-FFF2-40B4-BE49-F238E27FC236}">
                  <a16:creationId xmlns:a16="http://schemas.microsoft.com/office/drawing/2014/main" id="{7AB6E4A5-F1F5-4B31-BFD2-8D638CF6382C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7" name="Gráfico 56" descr="Pegadas">
              <a:hlinkClick r:id="rId9" action="ppaction://hlinksldjump"/>
              <a:extLst>
                <a:ext uri="{FF2B5EF4-FFF2-40B4-BE49-F238E27FC236}">
                  <a16:creationId xmlns:a16="http://schemas.microsoft.com/office/drawing/2014/main" id="{66683556-63EC-4BC4-B580-F4F626D0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5" name="Agrupar 25">
            <a:extLst>
              <a:ext uri="{FF2B5EF4-FFF2-40B4-BE49-F238E27FC236}">
                <a16:creationId xmlns:a16="http://schemas.microsoft.com/office/drawing/2014/main" id="{E1A7F8DE-D274-4BD7-A2D6-BEEB5904E0D5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6" name="Gráfico 27" descr="Compartilhar">
              <a:hlinkClick r:id="rId12" action="ppaction://hlinksldjump"/>
              <a:extLst>
                <a:ext uri="{FF2B5EF4-FFF2-40B4-BE49-F238E27FC236}">
                  <a16:creationId xmlns:a16="http://schemas.microsoft.com/office/drawing/2014/main" id="{6E4C1352-4D27-4379-985B-EF456882C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7" name="CaixaDeText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12DAAAC-5CE3-40FA-9A73-EFC3834F4B1A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45B2719-2B06-12F5-840F-37F3AB24AE73}"/>
              </a:ext>
            </a:extLst>
          </p:cNvPr>
          <p:cNvGrpSpPr/>
          <p:nvPr/>
        </p:nvGrpSpPr>
        <p:grpSpPr>
          <a:xfrm>
            <a:off x="3161017" y="5861230"/>
            <a:ext cx="1162050" cy="838481"/>
            <a:chOff x="8760296" y="5941898"/>
            <a:chExt cx="1162050" cy="838481"/>
          </a:xfrm>
        </p:grpSpPr>
        <p:sp>
          <p:nvSpPr>
            <p:cNvPr id="3" name="CaixaDeTexto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61338328-D1E6-9565-FE23-F9997A86C69B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5" action="ppaction://hlinksldjump"/>
              <a:extLst>
                <a:ext uri="{FF2B5EF4-FFF2-40B4-BE49-F238E27FC236}">
                  <a16:creationId xmlns:a16="http://schemas.microsoft.com/office/drawing/2014/main" id="{D569FD89-571F-E638-305E-38F779439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90CE40-7116-0FD8-C906-8C93FCE8FC2F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m 5">
            <a:extLst>
              <a:ext uri="{FF2B5EF4-FFF2-40B4-BE49-F238E27FC236}">
                <a16:creationId xmlns:a16="http://schemas.microsoft.com/office/drawing/2014/main" id="{DACA2A42-C577-43CD-B630-ED72C064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4" b="24802"/>
          <a:stretch>
            <a:fillRect/>
          </a:stretch>
        </p:blipFill>
        <p:spPr bwMode="auto">
          <a:xfrm>
            <a:off x="5729011" y="1286968"/>
            <a:ext cx="4938712" cy="381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Imagem 6">
            <a:extLst>
              <a:ext uri="{FF2B5EF4-FFF2-40B4-BE49-F238E27FC236}">
                <a16:creationId xmlns:a16="http://schemas.microsoft.com/office/drawing/2014/main" id="{92C6F2D8-A591-40F5-8A95-0ACE7174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4" b="5202"/>
          <a:stretch>
            <a:fillRect/>
          </a:stretch>
        </p:blipFill>
        <p:spPr bwMode="auto">
          <a:xfrm>
            <a:off x="407368" y="359105"/>
            <a:ext cx="4938712" cy="48132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D3A8A08-FEF9-47ED-8DFF-087F96C7FE7E}"/>
              </a:ext>
            </a:extLst>
          </p:cNvPr>
          <p:cNvSpPr txBox="1"/>
          <p:nvPr/>
        </p:nvSpPr>
        <p:spPr>
          <a:xfrm>
            <a:off x="6960096" y="5103318"/>
            <a:ext cx="3821112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500" b="1" dirty="0">
                <a:solidFill>
                  <a:srgbClr val="30647C"/>
                </a:solidFill>
                <a:latin typeface="+mn-lt"/>
              </a:rPr>
              <a:t>Correlação linear de Pearson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1B0E7E-9D06-486B-948D-7DC4C7BA6396}"/>
              </a:ext>
            </a:extLst>
          </p:cNvPr>
          <p:cNvSpPr txBox="1"/>
          <p:nvPr/>
        </p:nvSpPr>
        <p:spPr>
          <a:xfrm>
            <a:off x="2063552" y="5197261"/>
            <a:ext cx="3470275" cy="47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500" b="1" dirty="0">
                <a:solidFill>
                  <a:srgbClr val="30647C"/>
                </a:solidFill>
                <a:latin typeface="+mn-lt"/>
              </a:rPr>
              <a:t>Regressão Linear Simples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983956C-AC92-4C96-A944-3E19E08558B4}"/>
              </a:ext>
            </a:extLst>
          </p:cNvPr>
          <p:cNvGrpSpPr/>
          <p:nvPr/>
        </p:nvGrpSpPr>
        <p:grpSpPr>
          <a:xfrm>
            <a:off x="9758486" y="5858222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5" action="ppaction://hlinksldjump"/>
              <a:extLst>
                <a:ext uri="{FF2B5EF4-FFF2-40B4-BE49-F238E27FC236}">
                  <a16:creationId xmlns:a16="http://schemas.microsoft.com/office/drawing/2014/main" id="{A78AA590-C710-4D5E-80B9-3BA3F9618F2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0" name="Gráfico 9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4B648589-2477-449F-B89C-F9F8C3C1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1" name="Agrupar 25">
            <a:extLst>
              <a:ext uri="{FF2B5EF4-FFF2-40B4-BE49-F238E27FC236}">
                <a16:creationId xmlns:a16="http://schemas.microsoft.com/office/drawing/2014/main" id="{2A0B8D67-1C42-4437-AE68-A7B56826A559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2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928E3088-F37A-4615-935D-FB90C5C21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3" name="CaixaDeTexto 1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D8AC9F6-9632-4E42-B1E9-904152E83A1C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magem 1">
            <a:extLst>
              <a:ext uri="{FF2B5EF4-FFF2-40B4-BE49-F238E27FC236}">
                <a16:creationId xmlns:a16="http://schemas.microsoft.com/office/drawing/2014/main" id="{81272D8D-D130-4E73-8677-0A03C953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813"/>
            <a:ext cx="5305425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DA8CEE-2999-4285-A924-C576A82E5269}"/>
              </a:ext>
            </a:extLst>
          </p:cNvPr>
          <p:cNvSpPr/>
          <p:nvPr/>
        </p:nvSpPr>
        <p:spPr>
          <a:xfrm>
            <a:off x="3575050" y="2246313"/>
            <a:ext cx="1512888" cy="254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7B27770-127E-4CDF-B3E6-DB9DBEC3F274}"/>
              </a:ext>
            </a:extLst>
          </p:cNvPr>
          <p:cNvSpPr/>
          <p:nvPr/>
        </p:nvSpPr>
        <p:spPr>
          <a:xfrm>
            <a:off x="3575050" y="2636838"/>
            <a:ext cx="1512888" cy="2555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73A78D-1432-4F98-9296-47667EDA5869}"/>
              </a:ext>
            </a:extLst>
          </p:cNvPr>
          <p:cNvSpPr txBox="1"/>
          <p:nvPr/>
        </p:nvSpPr>
        <p:spPr>
          <a:xfrm>
            <a:off x="6551613" y="2189163"/>
            <a:ext cx="25479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0647C"/>
                </a:solidFill>
                <a:latin typeface="+mn-lt"/>
              </a:rPr>
              <a:t>Para correlação de Pearson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B253B32-E5C1-47C9-96BF-82F43AF6832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160963" y="2373313"/>
            <a:ext cx="1390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9E1B2BC-A694-41AE-ABB9-A0697589C075}"/>
              </a:ext>
            </a:extLst>
          </p:cNvPr>
          <p:cNvSpPr txBox="1"/>
          <p:nvPr/>
        </p:nvSpPr>
        <p:spPr>
          <a:xfrm>
            <a:off x="6551613" y="2522538"/>
            <a:ext cx="28622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0647C"/>
                </a:solidFill>
                <a:latin typeface="+mn-lt"/>
              </a:rPr>
              <a:t>Para Regressão Linear Simples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3299253-0BEE-4364-B60A-8D480AA05C1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160963" y="2708275"/>
            <a:ext cx="1390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8E2A4AE-ECDC-4283-93D1-D2F8E061B189}"/>
              </a:ext>
            </a:extLst>
          </p:cNvPr>
          <p:cNvGrpSpPr/>
          <p:nvPr/>
        </p:nvGrpSpPr>
        <p:grpSpPr>
          <a:xfrm>
            <a:off x="9758486" y="5858222"/>
            <a:ext cx="1162050" cy="838481"/>
            <a:chOff x="8760296" y="5941898"/>
            <a:chExt cx="1162050" cy="838481"/>
          </a:xfrm>
        </p:grpSpPr>
        <p:sp>
          <p:nvSpPr>
            <p:cNvPr id="12" name="CaixaDeTexto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E5CF3777-1807-4535-8F7F-240D245AAE87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3" name="Gráfico 12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07CDD412-F16E-4886-A9C5-8BC5F22CA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C7EF24E3-B127-40A0-BB75-BF9B620C0549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5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3D8A8666-6C89-4F81-96F1-CC8F92C1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6" name="CaixaDeTexto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4EEBE30-18B7-4B06-A0B7-59FEAB3AEED4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4749E2-F097-66C6-54B5-0972E155FBF2}"/>
              </a:ext>
            </a:extLst>
          </p:cNvPr>
          <p:cNvSpPr txBox="1"/>
          <p:nvPr/>
        </p:nvSpPr>
        <p:spPr>
          <a:xfrm>
            <a:off x="7005321" y="1401157"/>
            <a:ext cx="49953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 DE CORRELAÇÃO LINEAR: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</a:t>
            </a:r>
            <a:r>
              <a:rPr lang="pt-BR" sz="1600" dirty="0" err="1">
                <a:latin typeface="+mn-lt"/>
              </a:rPr>
              <a:t>Exact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</a:t>
            </a:r>
            <a:r>
              <a:rPr lang="pt-BR" sz="1600" dirty="0" err="1">
                <a:latin typeface="+mn-lt"/>
              </a:rPr>
              <a:t>Correlation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Bivariate</a:t>
            </a:r>
            <a:r>
              <a:rPr lang="pt-BR" sz="1600" dirty="0">
                <a:latin typeface="+mn-lt"/>
              </a:rPr>
              <a:t> normal model”.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Tails</a:t>
            </a:r>
            <a:r>
              <a:rPr lang="pt-BR" sz="1600" dirty="0">
                <a:latin typeface="+mn-lt"/>
              </a:rPr>
              <a:t>”: inserir o número de caudas.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Em “Determine”: inserir o coeficiente de correlação r.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515116-9074-C3F9-450F-2E07C7BB6A54}"/>
              </a:ext>
            </a:extLst>
          </p:cNvPr>
          <p:cNvGrpSpPr/>
          <p:nvPr/>
        </p:nvGrpSpPr>
        <p:grpSpPr>
          <a:xfrm>
            <a:off x="10072305" y="4348361"/>
            <a:ext cx="1712327" cy="1271760"/>
            <a:chOff x="10072305" y="4348361"/>
            <a:chExt cx="1712327" cy="1271760"/>
          </a:xfrm>
        </p:grpSpPr>
        <p:pic>
          <p:nvPicPr>
            <p:cNvPr id="13" name="Gráfico 12" descr="Seta de linha: curva ligeira estrutura de tópicos">
              <a:hlinkClick r:id="rId4" action="ppaction://hlinksldjump"/>
              <a:extLst>
                <a:ext uri="{FF2B5EF4-FFF2-40B4-BE49-F238E27FC236}">
                  <a16:creationId xmlns:a16="http://schemas.microsoft.com/office/drawing/2014/main" id="{B9BD49B9-2AEC-571A-881F-67BB2C549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38875" y="4348361"/>
              <a:ext cx="914400" cy="914400"/>
            </a:xfrm>
            <a:prstGeom prst="rect">
              <a:avLst/>
            </a:prstGeom>
          </p:spPr>
        </p:pic>
        <p:sp useBgFill="1">
          <p:nvSpPr>
            <p:cNvPr id="14" name="CaixaDeTexto 13">
              <a:extLst>
                <a:ext uri="{FF2B5EF4-FFF2-40B4-BE49-F238E27FC236}">
                  <a16:creationId xmlns:a16="http://schemas.microsoft.com/office/drawing/2014/main" id="{B3715E67-3C84-BA14-60C4-24F274D53A39}"/>
                </a:ext>
              </a:extLst>
            </p:cNvPr>
            <p:cNvSpPr txBox="1"/>
            <p:nvPr/>
          </p:nvSpPr>
          <p:spPr>
            <a:xfrm>
              <a:off x="10072305" y="5035346"/>
              <a:ext cx="1712327" cy="58477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b="1" dirty="0">
                  <a:solidFill>
                    <a:srgbClr val="0432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Avance para o </a:t>
              </a:r>
            </a:p>
            <a:p>
              <a:pPr algn="r"/>
              <a:r>
                <a:rPr lang="pt-BR" sz="1600" b="1" dirty="0">
                  <a:solidFill>
                    <a:srgbClr val="0432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próximo exemplo...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977480F-BAC8-5FA1-98D7-39DDE52E9449}"/>
              </a:ext>
            </a:extLst>
          </p:cNvPr>
          <p:cNvGrpSpPr/>
          <p:nvPr/>
        </p:nvGrpSpPr>
        <p:grpSpPr>
          <a:xfrm>
            <a:off x="219274" y="246260"/>
            <a:ext cx="6677718" cy="5948860"/>
            <a:chOff x="219274" y="246260"/>
            <a:chExt cx="6677718" cy="5948860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A956378-E1B7-2D16-6AD6-4E09C4A6AC4A}"/>
                </a:ext>
              </a:extLst>
            </p:cNvPr>
            <p:cNvSpPr txBox="1"/>
            <p:nvPr/>
          </p:nvSpPr>
          <p:spPr>
            <a:xfrm>
              <a:off x="479798" y="246260"/>
              <a:ext cx="3821112" cy="4778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500" b="1" dirty="0">
                  <a:solidFill>
                    <a:srgbClr val="0432FF"/>
                  </a:solidFill>
                  <a:latin typeface="+mn-lt"/>
                </a:rPr>
                <a:t>Correlação linear de Pearson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5FF71F1A-2A35-F49B-AF55-50D529C00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62" y="692696"/>
              <a:ext cx="6670230" cy="55024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C3AD3A9-F206-6A91-8D32-1B028EDD656E}"/>
                </a:ext>
              </a:extLst>
            </p:cNvPr>
            <p:cNvSpPr txBox="1"/>
            <p:nvPr/>
          </p:nvSpPr>
          <p:spPr>
            <a:xfrm>
              <a:off x="2312410" y="256490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CB088BC-D906-E35C-A7C1-BBE489C9E79B}"/>
                </a:ext>
              </a:extLst>
            </p:cNvPr>
            <p:cNvSpPr txBox="1"/>
            <p:nvPr/>
          </p:nvSpPr>
          <p:spPr>
            <a:xfrm>
              <a:off x="3170700" y="256490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1E1AA14-4A8A-68BC-DD2F-A436847C2732}"/>
                </a:ext>
              </a:extLst>
            </p:cNvPr>
            <p:cNvSpPr txBox="1"/>
            <p:nvPr/>
          </p:nvSpPr>
          <p:spPr>
            <a:xfrm>
              <a:off x="3569914" y="368596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F2CDEBF-87AD-C689-BF7B-EC51CB9C2FA0}"/>
                </a:ext>
              </a:extLst>
            </p:cNvPr>
            <p:cNvSpPr txBox="1"/>
            <p:nvPr/>
          </p:nvSpPr>
          <p:spPr>
            <a:xfrm>
              <a:off x="219274" y="552826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231A3DD-F996-B18F-375B-D15BCAC164B1}"/>
                </a:ext>
              </a:extLst>
            </p:cNvPr>
            <p:cNvSpPr txBox="1"/>
            <p:nvPr/>
          </p:nvSpPr>
          <p:spPr>
            <a:xfrm>
              <a:off x="6128834" y="5733256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34" name="Chave Esquerda 33">
              <a:extLst>
                <a:ext uri="{FF2B5EF4-FFF2-40B4-BE49-F238E27FC236}">
                  <a16:creationId xmlns:a16="http://schemas.microsoft.com/office/drawing/2014/main" id="{71C92C8A-7F4F-B2E6-0A2F-D5424EEE1A44}"/>
                </a:ext>
              </a:extLst>
            </p:cNvPr>
            <p:cNvSpPr/>
            <p:nvPr/>
          </p:nvSpPr>
          <p:spPr>
            <a:xfrm>
              <a:off x="3071664" y="4149510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D5F579D-5956-D16C-9CDF-02667E6A3A9D}"/>
                </a:ext>
              </a:extLst>
            </p:cNvPr>
            <p:cNvSpPr txBox="1"/>
            <p:nvPr/>
          </p:nvSpPr>
          <p:spPr>
            <a:xfrm>
              <a:off x="2351584" y="3868469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130B4CE-0713-D9E9-0FA0-83EA4F49BEBF}"/>
                </a:ext>
              </a:extLst>
            </p:cNvPr>
            <p:cNvSpPr txBox="1"/>
            <p:nvPr/>
          </p:nvSpPr>
          <p:spPr>
            <a:xfrm>
              <a:off x="2898116" y="4104030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9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BB7501-78A4-660D-D8C3-B3225F303286}"/>
              </a:ext>
            </a:extLst>
          </p:cNvPr>
          <p:cNvSpPr txBox="1"/>
          <p:nvPr/>
        </p:nvSpPr>
        <p:spPr>
          <a:xfrm>
            <a:off x="7248525" y="1292443"/>
            <a:ext cx="489614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 DE REGRESSÃO LINEAR: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“F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“Linear </a:t>
            </a:r>
            <a:r>
              <a:rPr lang="pt-BR" sz="1600" dirty="0" err="1">
                <a:latin typeface="+mn-lt"/>
              </a:rPr>
              <a:t>Multiple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Regression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Fixed</a:t>
            </a:r>
            <a:r>
              <a:rPr lang="pt-BR" sz="1600" dirty="0">
                <a:latin typeface="+mn-lt"/>
              </a:rPr>
              <a:t> model, R</a:t>
            </a:r>
            <a:r>
              <a:rPr lang="pt-BR" sz="1600" baseline="30000" dirty="0">
                <a:latin typeface="+mn-lt"/>
              </a:rPr>
              <a:t>2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deviation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from</a:t>
            </a:r>
            <a:r>
              <a:rPr lang="pt-BR" sz="1600" dirty="0">
                <a:latin typeface="+mn-lt"/>
              </a:rPr>
              <a:t> zero”.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“Determine”: inserir o coeficiente de determinação R</a:t>
            </a:r>
            <a:r>
              <a:rPr lang="pt-BR" sz="1600" baseline="30000" dirty="0">
                <a:latin typeface="+mn-lt"/>
              </a:rPr>
              <a:t>2</a:t>
            </a:r>
            <a:r>
              <a:rPr lang="pt-BR" sz="1600" dirty="0">
                <a:latin typeface="+mn-l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Number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of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predictors</a:t>
            </a:r>
            <a:r>
              <a:rPr lang="pt-BR" sz="1600" dirty="0">
                <a:latin typeface="+mn-lt"/>
              </a:rPr>
              <a:t>”: determinar o número de variáveis preditoras.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C0F591B-2865-3FA2-48AF-FC44B4B8D8D3}"/>
              </a:ext>
            </a:extLst>
          </p:cNvPr>
          <p:cNvGrpSpPr/>
          <p:nvPr/>
        </p:nvGrpSpPr>
        <p:grpSpPr>
          <a:xfrm>
            <a:off x="80162" y="246260"/>
            <a:ext cx="7024347" cy="5861289"/>
            <a:chOff x="80162" y="246260"/>
            <a:chExt cx="7024347" cy="5861289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281C7BD-93A7-4AF7-3245-0A14B6D9481E}"/>
                </a:ext>
              </a:extLst>
            </p:cNvPr>
            <p:cNvGrpSpPr/>
            <p:nvPr/>
          </p:nvGrpSpPr>
          <p:grpSpPr>
            <a:xfrm>
              <a:off x="119336" y="246260"/>
              <a:ext cx="6985173" cy="5861289"/>
              <a:chOff x="4795648" y="246260"/>
              <a:chExt cx="6985173" cy="5861289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24EE11E-4720-216D-4E86-892E22D5096E}"/>
                  </a:ext>
                </a:extLst>
              </p:cNvPr>
              <p:cNvSpPr txBox="1"/>
              <p:nvPr/>
            </p:nvSpPr>
            <p:spPr>
              <a:xfrm>
                <a:off x="4871864" y="246260"/>
                <a:ext cx="3470275" cy="47625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500" b="1" dirty="0">
                    <a:solidFill>
                      <a:srgbClr val="0432FF"/>
                    </a:solidFill>
                    <a:latin typeface="+mn-lt"/>
                  </a:rPr>
                  <a:t>Regressão Linear Simples</a:t>
                </a:r>
              </a:p>
            </p:txBody>
          </p:sp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29A5FEC8-00E0-E55D-9FEB-2AC51397A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5648" y="733821"/>
                <a:ext cx="6985173" cy="53737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BBC9B13-B3E8-8A87-26A0-34BA27D59AF7}"/>
                </a:ext>
              </a:extLst>
            </p:cNvPr>
            <p:cNvSpPr txBox="1"/>
            <p:nvPr/>
          </p:nvSpPr>
          <p:spPr>
            <a:xfrm>
              <a:off x="2606782" y="256490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1ACD5DA-B4AF-C26E-84F5-628435954184}"/>
                </a:ext>
              </a:extLst>
            </p:cNvPr>
            <p:cNvSpPr txBox="1"/>
            <p:nvPr/>
          </p:nvSpPr>
          <p:spPr>
            <a:xfrm>
              <a:off x="3464538" y="256490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9A6AA7E-9A1E-ACD0-2408-FA3316741C14}"/>
                </a:ext>
              </a:extLst>
            </p:cNvPr>
            <p:cNvSpPr txBox="1"/>
            <p:nvPr/>
          </p:nvSpPr>
          <p:spPr>
            <a:xfrm>
              <a:off x="2639616" y="3685967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C0ED199-71E9-38CE-82EF-7594AA8DE810}"/>
                </a:ext>
              </a:extLst>
            </p:cNvPr>
            <p:cNvSpPr txBox="1"/>
            <p:nvPr/>
          </p:nvSpPr>
          <p:spPr>
            <a:xfrm>
              <a:off x="80162" y="5517232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99C0D75-00BA-9141-767D-C776B7340B07}"/>
                </a:ext>
              </a:extLst>
            </p:cNvPr>
            <p:cNvSpPr txBox="1"/>
            <p:nvPr/>
          </p:nvSpPr>
          <p:spPr>
            <a:xfrm>
              <a:off x="3287688" y="4197726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4C8A9A5-2951-4CEB-4800-D24B76C31CED}"/>
                </a:ext>
              </a:extLst>
            </p:cNvPr>
            <p:cNvSpPr txBox="1"/>
            <p:nvPr/>
          </p:nvSpPr>
          <p:spPr>
            <a:xfrm>
              <a:off x="6384032" y="5718025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</a:t>
              </a:r>
            </a:p>
          </p:txBody>
        </p:sp>
        <p:sp>
          <p:nvSpPr>
            <p:cNvPr id="23" name="Chave Esquerda 22">
              <a:extLst>
                <a:ext uri="{FF2B5EF4-FFF2-40B4-BE49-F238E27FC236}">
                  <a16:creationId xmlns:a16="http://schemas.microsoft.com/office/drawing/2014/main" id="{6A078E7A-523A-0B7D-2514-51D6C8F6F2A6}"/>
                </a:ext>
              </a:extLst>
            </p:cNvPr>
            <p:cNvSpPr/>
            <p:nvPr/>
          </p:nvSpPr>
          <p:spPr>
            <a:xfrm>
              <a:off x="3336380" y="3989569"/>
              <a:ext cx="168816" cy="231519"/>
            </a:xfrm>
            <a:prstGeom prst="leftBrace">
              <a:avLst>
                <a:gd name="adj1" fmla="val 23352"/>
                <a:gd name="adj2" fmla="val 46703"/>
              </a:avLst>
            </a:prstGeom>
            <a:ln>
              <a:solidFill>
                <a:srgbClr val="0432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FD7AB63-9A19-75D3-22E1-DDC4FF97CCCE}"/>
                </a:ext>
              </a:extLst>
            </p:cNvPr>
            <p:cNvSpPr txBox="1"/>
            <p:nvPr/>
          </p:nvSpPr>
          <p:spPr>
            <a:xfrm>
              <a:off x="3143672" y="3944089"/>
              <a:ext cx="2551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2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Agrupar 7">
            <a:extLst>
              <a:ext uri="{FF2B5EF4-FFF2-40B4-BE49-F238E27FC236}">
                <a16:creationId xmlns:a16="http://schemas.microsoft.com/office/drawing/2014/main" id="{B2CF3047-A8F8-47E7-8B3C-E10CBCF0E56A}"/>
              </a:ext>
            </a:extLst>
          </p:cNvPr>
          <p:cNvGrpSpPr>
            <a:grpSpLocks/>
          </p:cNvGrpSpPr>
          <p:nvPr/>
        </p:nvGrpSpPr>
        <p:grpSpPr bwMode="auto">
          <a:xfrm>
            <a:off x="220259" y="185738"/>
            <a:ext cx="5819775" cy="6486525"/>
            <a:chOff x="3287308" y="185737"/>
            <a:chExt cx="5819775" cy="6486525"/>
          </a:xfrm>
        </p:grpSpPr>
        <p:pic>
          <p:nvPicPr>
            <p:cNvPr id="25604" name="Imagem 2">
              <a:extLst>
                <a:ext uri="{FF2B5EF4-FFF2-40B4-BE49-F238E27FC236}">
                  <a16:creationId xmlns:a16="http://schemas.microsoft.com/office/drawing/2014/main" id="{9D8152DA-FA4E-4502-B98B-9FDD96E97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308" y="185737"/>
              <a:ext cx="5819775" cy="6486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D1FBB6C-7C35-43FC-B700-61E0476673EB}"/>
                </a:ext>
              </a:extLst>
            </p:cNvPr>
            <p:cNvSpPr/>
            <p:nvPr/>
          </p:nvSpPr>
          <p:spPr>
            <a:xfrm>
              <a:off x="7128876" y="5876924"/>
              <a:ext cx="1368425" cy="6477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5606" name="Imagem 6">
              <a:extLst>
                <a:ext uri="{FF2B5EF4-FFF2-40B4-BE49-F238E27FC236}">
                  <a16:creationId xmlns:a16="http://schemas.microsoft.com/office/drawing/2014/main" id="{2FE40E59-FB58-405B-A8B9-41E594974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526" y="2935702"/>
              <a:ext cx="8858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282CE0-6005-4027-8C1E-BEA0AC715C10}"/>
              </a:ext>
            </a:extLst>
          </p:cNvPr>
          <p:cNvSpPr txBox="1"/>
          <p:nvPr/>
        </p:nvSpPr>
        <p:spPr>
          <a:xfrm>
            <a:off x="6327204" y="2204864"/>
            <a:ext cx="5646097" cy="870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</a:t>
            </a:r>
            <a:r>
              <a:rPr lang="pt-BR" dirty="0">
                <a:latin typeface="+mn-lt"/>
              </a:rPr>
              <a:t>: </a:t>
            </a:r>
            <a:r>
              <a:rPr lang="pt-BR" dirty="0" err="1">
                <a:latin typeface="+mn-lt"/>
              </a:rPr>
              <a:t>Exploration</a:t>
            </a:r>
            <a:r>
              <a:rPr lang="pt-BR" dirty="0">
                <a:latin typeface="+mn-lt"/>
              </a:rPr>
              <a:t> – </a:t>
            </a:r>
            <a:r>
              <a:rPr lang="pt-BR" dirty="0" err="1">
                <a:latin typeface="+mn-lt"/>
              </a:rPr>
              <a:t>Descriptives</a:t>
            </a:r>
            <a:r>
              <a:rPr lang="pt-BR" dirty="0">
                <a:latin typeface="+mn-lt"/>
              </a:rPr>
              <a:t> – </a:t>
            </a:r>
            <a:r>
              <a:rPr lang="pt-BR" dirty="0" err="1">
                <a:latin typeface="+mn-lt"/>
              </a:rPr>
              <a:t>Statistics</a:t>
            </a:r>
            <a:endParaRPr lang="pt-BR" dirty="0"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dirty="0">
                <a:latin typeface="+mn-lt"/>
              </a:rPr>
              <a:t>Desmarcar  as demais opções e marcar </a:t>
            </a:r>
            <a:r>
              <a:rPr lang="pt-BR" dirty="0" err="1">
                <a:latin typeface="+mn-lt"/>
              </a:rPr>
              <a:t>Normality</a:t>
            </a:r>
            <a:r>
              <a:rPr lang="pt-BR" dirty="0">
                <a:latin typeface="+mn-lt"/>
              </a:rPr>
              <a:t> “Shapiro-</a:t>
            </a:r>
            <a:r>
              <a:rPr lang="pt-BR" dirty="0" err="1">
                <a:latin typeface="+mn-lt"/>
              </a:rPr>
              <a:t>Wilk</a:t>
            </a:r>
            <a:r>
              <a:rPr lang="pt-BR" dirty="0">
                <a:latin typeface="+mn-lt"/>
              </a:rPr>
              <a:t>”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9664DD6-B9AB-46FF-83F5-534B45FE1D7D}"/>
              </a:ext>
            </a:extLst>
          </p:cNvPr>
          <p:cNvGrpSpPr/>
          <p:nvPr/>
        </p:nvGrpSpPr>
        <p:grpSpPr>
          <a:xfrm>
            <a:off x="9758486" y="5869470"/>
            <a:ext cx="1162050" cy="838481"/>
            <a:chOff x="8760296" y="5941898"/>
            <a:chExt cx="1162050" cy="838481"/>
          </a:xfrm>
        </p:grpSpPr>
        <p:sp>
          <p:nvSpPr>
            <p:cNvPr id="8" name="CaixaDeTexto 7">
              <a:hlinkClick r:id="rId5" action="ppaction://hlinksldjump"/>
              <a:extLst>
                <a:ext uri="{FF2B5EF4-FFF2-40B4-BE49-F238E27FC236}">
                  <a16:creationId xmlns:a16="http://schemas.microsoft.com/office/drawing/2014/main" id="{C499591A-BFB2-4283-B4FC-844D2D9EA32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0" name="Gráfico 9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F9269778-19E9-4134-862D-B2C34DEA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783EE937-1BC3-4BE4-B8F9-86A363C0F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8" y="122238"/>
            <a:ext cx="10755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n-lt"/>
              </a:rPr>
              <a:t>Testes de Correlação ou Regressão </a:t>
            </a:r>
            <a:r>
              <a:rPr lang="pt-BR" altLang="pt-BR" sz="3600" dirty="0">
                <a:latin typeface="+mn-lt"/>
              </a:rPr>
              <a:t>para Dados numéricos </a:t>
            </a:r>
            <a:br>
              <a:rPr lang="pt-BR" altLang="pt-BR" sz="3200" dirty="0">
                <a:latin typeface="+mn-lt"/>
              </a:rPr>
            </a:b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Se a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distribuição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for Normal, clique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na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Gota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Vermelha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EBC63E5-6124-46E0-9896-B7FF44EB3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456" y="5085184"/>
            <a:ext cx="68373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latin typeface="+mn-lt"/>
              </a:rPr>
              <a:t>NOTA: para Correlação, todas as variáveis devem ter uma distribuição Normal.</a:t>
            </a:r>
          </a:p>
          <a:p>
            <a:pPr algn="ctr" eaLnBrk="1" hangingPunct="1">
              <a:defRPr/>
            </a:pPr>
            <a:r>
              <a:rPr lang="pt-BR" altLang="pt-BR" sz="1600" b="1" dirty="0">
                <a:latin typeface="+mn-lt"/>
              </a:rPr>
              <a:t>Para Regressão Linear, a variável dependente deve apresentar distribuição Normal.</a:t>
            </a:r>
            <a:endParaRPr lang="en-US" altLang="pt-BR" sz="1600" b="1" dirty="0">
              <a:latin typeface="+mn-lt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7EB441E-0288-400D-BE70-53445293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1" y="2301659"/>
            <a:ext cx="8254173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t-BR" altLang="pt-BR" sz="3200" dirty="0">
                <a:solidFill>
                  <a:srgbClr val="2F7B7D"/>
                </a:solidFill>
                <a:latin typeface="+mn-lt"/>
              </a:rPr>
              <a:t>Resposta:	</a:t>
            </a:r>
          </a:p>
          <a:p>
            <a:pPr marL="0" indent="0" eaLnBrk="1" hangingPunct="1">
              <a:buFontTx/>
              <a:buNone/>
              <a:defRPr/>
            </a:pPr>
            <a:r>
              <a:rPr lang="pt-BR" altLang="pt-BR" sz="3200" b="1" dirty="0">
                <a:solidFill>
                  <a:srgbClr val="2F7B7D"/>
                </a:solidFill>
                <a:latin typeface="+mn-lt"/>
              </a:rPr>
              <a:t>   Correlação Canônica</a:t>
            </a:r>
          </a:p>
          <a:p>
            <a:pPr marL="0" indent="0" eaLnBrk="1" hangingPunct="1">
              <a:buFontTx/>
              <a:buNone/>
              <a:defRPr/>
            </a:pPr>
            <a:r>
              <a:rPr lang="pt-BR" altLang="pt-BR" sz="3200" b="1" dirty="0">
                <a:solidFill>
                  <a:srgbClr val="2F7B7D"/>
                </a:solidFill>
                <a:latin typeface="+mn-lt"/>
              </a:rPr>
              <a:t>   Regressão Linear </a:t>
            </a:r>
            <a:r>
              <a:rPr lang="pt-BR" altLang="pt-BR" sz="3200" b="1" dirty="0" err="1">
                <a:solidFill>
                  <a:srgbClr val="2F7B7D"/>
                </a:solidFill>
                <a:latin typeface="+mn-lt"/>
              </a:rPr>
              <a:t>Mútipla</a:t>
            </a:r>
            <a:endParaRPr lang="pt-BR" altLang="pt-BR" sz="3200" b="1" dirty="0">
              <a:solidFill>
                <a:srgbClr val="2F7B7D"/>
              </a:solidFill>
              <a:latin typeface="+mn-lt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pt-BR" sz="3200" b="1" dirty="0">
                <a:solidFill>
                  <a:srgbClr val="2F7B7D"/>
                </a:solidFill>
                <a:latin typeface="+mn-lt"/>
              </a:rPr>
              <a:t>   </a:t>
            </a:r>
            <a:r>
              <a:rPr lang="en-US" altLang="pt-BR" sz="3200" b="1" dirty="0" err="1">
                <a:solidFill>
                  <a:srgbClr val="2F7B7D"/>
                </a:solidFill>
                <a:latin typeface="+mn-lt"/>
              </a:rPr>
              <a:t>Regressão</a:t>
            </a:r>
            <a:r>
              <a:rPr lang="en-US" altLang="pt-BR" sz="3200" b="1" dirty="0">
                <a:solidFill>
                  <a:srgbClr val="2F7B7D"/>
                </a:solidFill>
                <a:latin typeface="+mn-lt"/>
              </a:rPr>
              <a:t> de Cox</a:t>
            </a:r>
            <a:r>
              <a:rPr lang="en-US" altLang="pt-BR" sz="3200" dirty="0">
                <a:solidFill>
                  <a:srgbClr val="2F7B7D"/>
                </a:solidFill>
                <a:latin typeface="+mn-lt"/>
              </a:rPr>
              <a:t>: </a:t>
            </a:r>
            <a:r>
              <a:rPr lang="en-US" altLang="pt-BR" sz="2400" dirty="0" err="1">
                <a:solidFill>
                  <a:srgbClr val="2F7B7D"/>
                </a:solidFill>
                <a:latin typeface="+mn-lt"/>
              </a:rPr>
              <a:t>quando</a:t>
            </a:r>
            <a:r>
              <a:rPr lang="en-US" altLang="pt-BR" sz="2400" dirty="0">
                <a:solidFill>
                  <a:srgbClr val="2F7B7D"/>
                </a:solidFill>
                <a:latin typeface="+mn-lt"/>
              </a:rPr>
              <a:t> o TEMPO é a </a:t>
            </a:r>
            <a:r>
              <a:rPr lang="en-US" altLang="pt-BR" sz="2400" dirty="0" err="1">
                <a:solidFill>
                  <a:srgbClr val="2F7B7D"/>
                </a:solidFill>
                <a:latin typeface="+mn-lt"/>
              </a:rPr>
              <a:t>varíavel</a:t>
            </a:r>
            <a:r>
              <a:rPr lang="en-US" altLang="pt-BR" sz="2400" dirty="0">
                <a:solidFill>
                  <a:srgbClr val="2F7B7D"/>
                </a:solidFill>
                <a:latin typeface="+mn-lt"/>
              </a:rPr>
              <a:t> principal</a:t>
            </a:r>
            <a:endParaRPr lang="en-US" altLang="pt-BR" sz="3200" dirty="0">
              <a:solidFill>
                <a:srgbClr val="2F7B7D"/>
              </a:solidFill>
              <a:latin typeface="+mn-lt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1020FAC-244F-4925-822B-F79C9F99DD28}"/>
              </a:ext>
            </a:extLst>
          </p:cNvPr>
          <p:cNvGrpSpPr/>
          <p:nvPr/>
        </p:nvGrpSpPr>
        <p:grpSpPr>
          <a:xfrm>
            <a:off x="9482898" y="3222923"/>
            <a:ext cx="1258763" cy="125876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17" name="Gráfico 16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E64A10CF-263A-4E71-9AEE-B08368FD5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8" name="Lua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433895A4-5549-4DDC-91C6-101F82707796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9" name="CaixaDeTexto 18">
            <a:hlinkClick r:id="rId3" action="ppaction://hlinksldjump"/>
            <a:extLst>
              <a:ext uri="{FF2B5EF4-FFF2-40B4-BE49-F238E27FC236}">
                <a16:creationId xmlns:a16="http://schemas.microsoft.com/office/drawing/2014/main" id="{DE067552-B4A4-43BA-8EAE-19BCC51CE399}"/>
              </a:ext>
            </a:extLst>
          </p:cNvPr>
          <p:cNvSpPr txBox="1"/>
          <p:nvPr/>
        </p:nvSpPr>
        <p:spPr>
          <a:xfrm>
            <a:off x="9160005" y="2615471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784AB59-5626-4A93-B7D4-AFDBC60AB8A3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22" name="CaixaDeTexto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41182238-4201-4437-A195-54190F341D2E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25" name="Gráfico 24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EC460C77-8012-4743-9B1E-05571BD28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D165E2A-1716-459C-A29C-1EB6496E2CFE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7" name="CaixaDeTexto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82D1FD73-C361-4801-8CD1-152826A58AD6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8" name="Gráfico 27" descr="Pegadas">
              <a:hlinkClick r:id="rId9" action="ppaction://hlinksldjump"/>
              <a:extLst>
                <a:ext uri="{FF2B5EF4-FFF2-40B4-BE49-F238E27FC236}">
                  <a16:creationId xmlns:a16="http://schemas.microsoft.com/office/drawing/2014/main" id="{C6FD6FB4-29B8-4031-A9D6-5C9BCDE0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23" name="Agrupar 25">
            <a:extLst>
              <a:ext uri="{FF2B5EF4-FFF2-40B4-BE49-F238E27FC236}">
                <a16:creationId xmlns:a16="http://schemas.microsoft.com/office/drawing/2014/main" id="{28F1726D-3D7C-483A-B3B7-DF45DA333F86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24" name="Gráfico 27" descr="Compartilhar">
              <a:hlinkClick r:id="rId12" action="ppaction://hlinksldjump"/>
              <a:extLst>
                <a:ext uri="{FF2B5EF4-FFF2-40B4-BE49-F238E27FC236}">
                  <a16:creationId xmlns:a16="http://schemas.microsoft.com/office/drawing/2014/main" id="{49C439EB-2AE3-4106-AAF3-9065DACCC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29" name="CaixaDeTexto 2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04090F1-F0C4-42EC-BD26-31FD27928DF6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B398E5F-467A-5A19-0910-ADF733EB274C}"/>
              </a:ext>
            </a:extLst>
          </p:cNvPr>
          <p:cNvGrpSpPr/>
          <p:nvPr/>
        </p:nvGrpSpPr>
        <p:grpSpPr>
          <a:xfrm>
            <a:off x="3282593" y="5861230"/>
            <a:ext cx="1162050" cy="838800"/>
            <a:chOff x="8760296" y="5941898"/>
            <a:chExt cx="1162050" cy="838481"/>
          </a:xfrm>
        </p:grpSpPr>
        <p:sp>
          <p:nvSpPr>
            <p:cNvPr id="3" name="CaixaDeTexto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33EED9-82C2-1521-269D-BFAB9C9EB60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 err="1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G</a:t>
              </a: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432FF"/>
                  </a:solidFill>
                  <a:latin typeface="+mn-lt"/>
                </a:rPr>
                <a:t>*Power</a:t>
              </a:r>
            </a:p>
          </p:txBody>
        </p:sp>
        <p:pic>
          <p:nvPicPr>
            <p:cNvPr id="4" name="Gráfico 3" descr="Pegadas">
              <a:hlinkClick r:id="rId15" action="ppaction://hlinksldjump"/>
              <a:extLst>
                <a:ext uri="{FF2B5EF4-FFF2-40B4-BE49-F238E27FC236}">
                  <a16:creationId xmlns:a16="http://schemas.microsoft.com/office/drawing/2014/main" id="{5221BFE5-FB6C-D3E2-5F07-9EA120B3D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6D5138-C5AC-902F-31FE-A2F60B6C55DB}"/>
              </a:ext>
            </a:extLst>
          </p:cNvPr>
          <p:cNvSpPr txBox="1"/>
          <p:nvPr/>
        </p:nvSpPr>
        <p:spPr>
          <a:xfrm>
            <a:off x="4316380" y="6110979"/>
            <a:ext cx="1334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Para o cálculo </a:t>
            </a:r>
          </a:p>
          <a:p>
            <a:r>
              <a:rPr lang="pt-BR" sz="1600" b="1" dirty="0">
                <a:solidFill>
                  <a:srgbClr val="0432FF"/>
                </a:solidFill>
                <a:latin typeface="Abadi Extra Light" panose="020B0204020104020204" pitchFamily="34" charset="0"/>
              </a:rPr>
              <a:t>amostral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agem 5">
            <a:extLst>
              <a:ext uri="{FF2B5EF4-FFF2-40B4-BE49-F238E27FC236}">
                <a16:creationId xmlns:a16="http://schemas.microsoft.com/office/drawing/2014/main" id="{A74C1D96-7BCC-4778-9CA0-A6293C63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8" b="24802"/>
          <a:stretch>
            <a:fillRect/>
          </a:stretch>
        </p:blipFill>
        <p:spPr bwMode="auto">
          <a:xfrm>
            <a:off x="5402386" y="157163"/>
            <a:ext cx="4356100" cy="3141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Imagem 6">
            <a:extLst>
              <a:ext uri="{FF2B5EF4-FFF2-40B4-BE49-F238E27FC236}">
                <a16:creationId xmlns:a16="http://schemas.microsoft.com/office/drawing/2014/main" id="{B3A94E22-FDB0-412A-89B5-34B0C619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4" b="6601"/>
          <a:stretch>
            <a:fillRect/>
          </a:stretch>
        </p:blipFill>
        <p:spPr bwMode="auto">
          <a:xfrm>
            <a:off x="219198" y="157163"/>
            <a:ext cx="4714875" cy="452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Imagem 7">
            <a:extLst>
              <a:ext uri="{FF2B5EF4-FFF2-40B4-BE49-F238E27FC236}">
                <a16:creationId xmlns:a16="http://schemas.microsoft.com/office/drawing/2014/main" id="{D41BB344-F343-4AB0-A7C5-C39B40EA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4" b="24602"/>
          <a:stretch>
            <a:fillRect/>
          </a:stretch>
        </p:blipFill>
        <p:spPr bwMode="auto">
          <a:xfrm>
            <a:off x="5402386" y="3429000"/>
            <a:ext cx="4356100" cy="3376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ABEEF79B-D983-4F83-9542-F4A4023C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970" y="2621790"/>
            <a:ext cx="236666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Correlação </a:t>
            </a:r>
          </a:p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Canônica</a:t>
            </a:r>
            <a:endParaRPr lang="en-US" altLang="pt-BR" sz="1600" b="1" dirty="0">
              <a:solidFill>
                <a:srgbClr val="30647C"/>
              </a:solidFill>
              <a:latin typeface="+mn-lt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26D8F8-4AFF-4579-BD6E-8AE3D7F50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26" y="4077072"/>
            <a:ext cx="2271713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Regressão Linear Múltipla</a:t>
            </a:r>
            <a:endParaRPr lang="en-US" altLang="pt-BR" sz="1600" b="1" dirty="0">
              <a:solidFill>
                <a:srgbClr val="30647C"/>
              </a:solidFill>
              <a:latin typeface="+mn-lt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7E159E39-81C3-4CC1-B9F2-A6AD2468C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436" y="5975350"/>
            <a:ext cx="103505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Regressão Múltipla de Cox</a:t>
            </a:r>
            <a:endParaRPr lang="en-US" altLang="pt-BR" sz="1600" b="1" dirty="0">
              <a:solidFill>
                <a:srgbClr val="30647C"/>
              </a:solidFill>
              <a:latin typeface="+mn-lt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FCDB265-F2AF-4833-BF40-D0BD8434A95E}"/>
              </a:ext>
            </a:extLst>
          </p:cNvPr>
          <p:cNvGrpSpPr/>
          <p:nvPr/>
        </p:nvGrpSpPr>
        <p:grpSpPr>
          <a:xfrm>
            <a:off x="9758486" y="5853209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7F469D78-B97C-402E-B6F3-4CE0F434A4F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2" name="Gráfico 1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46F4BA96-1782-47B2-814C-4A9DD14ED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5C704739-DF74-4389-AFFE-86051566EA17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5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499297E8-ADCD-4908-8069-09A1D2D8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6" name="CaixaDeTexto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39C74AA-F9FA-45E9-858C-203117E5AF99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agem 2">
            <a:extLst>
              <a:ext uri="{FF2B5EF4-FFF2-40B4-BE49-F238E27FC236}">
                <a16:creationId xmlns:a16="http://schemas.microsoft.com/office/drawing/2014/main" id="{40EB4372-6D1B-4D49-87B3-821F996A4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3"/>
          <a:stretch/>
        </p:blipFill>
        <p:spPr bwMode="auto">
          <a:xfrm>
            <a:off x="554355" y="753764"/>
            <a:ext cx="3073797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01807A0-88D7-488B-865A-A00163AD3948}"/>
              </a:ext>
            </a:extLst>
          </p:cNvPr>
          <p:cNvSpPr/>
          <p:nvPr/>
        </p:nvSpPr>
        <p:spPr>
          <a:xfrm>
            <a:off x="1473230" y="3389437"/>
            <a:ext cx="1512888" cy="2555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7DD860C-E4CE-4EFC-BA31-AF5CA05A1FCF}"/>
              </a:ext>
            </a:extLst>
          </p:cNvPr>
          <p:cNvGrpSpPr/>
          <p:nvPr/>
        </p:nvGrpSpPr>
        <p:grpSpPr>
          <a:xfrm>
            <a:off x="9758486" y="5853209"/>
            <a:ext cx="1162050" cy="838481"/>
            <a:chOff x="8760296" y="5941898"/>
            <a:chExt cx="1162050" cy="838481"/>
          </a:xfrm>
        </p:grpSpPr>
        <p:sp>
          <p:nvSpPr>
            <p:cNvPr id="31" name="CaixaDeTexto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ED703E8-A144-49FD-AC7B-F4DE32E496D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32" name="Gráfico 31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4D91C886-EEF1-4719-A637-30588C84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0A4513-FCD0-45A8-9BDC-1FA817B3402D}"/>
              </a:ext>
            </a:extLst>
          </p:cNvPr>
          <p:cNvSpPr txBox="1"/>
          <p:nvPr/>
        </p:nvSpPr>
        <p:spPr>
          <a:xfrm>
            <a:off x="450808" y="3221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4086A6"/>
                </a:solidFill>
              </a:rPr>
              <a:t>Regressão linear múltipla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1DE4D7-6E6F-4994-9C92-16124EE32257}"/>
              </a:ext>
            </a:extLst>
          </p:cNvPr>
          <p:cNvSpPr txBox="1"/>
          <p:nvPr/>
        </p:nvSpPr>
        <p:spPr>
          <a:xfrm>
            <a:off x="3980808" y="207611"/>
            <a:ext cx="22012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4086A6"/>
                </a:solidFill>
              </a:rPr>
              <a:t>Regressão de Cox</a:t>
            </a:r>
          </a:p>
          <a:p>
            <a:r>
              <a:rPr lang="pt-BR" sz="1600" dirty="0"/>
              <a:t>Adicionar os módulos:</a:t>
            </a:r>
          </a:p>
          <a:p>
            <a:endParaRPr lang="pt-BR" b="1" dirty="0">
              <a:solidFill>
                <a:srgbClr val="4086A6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F0E1D1-42C3-45BE-931B-16F9C71F8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808" y="924530"/>
            <a:ext cx="3848100" cy="8286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4E4F9A2-49C0-4E04-A369-54BAB08D4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808" y="1849090"/>
            <a:ext cx="6972300" cy="11144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887C120-E552-4BD3-B3FB-64DFEA7D6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08" y="3130252"/>
            <a:ext cx="3305175" cy="3467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06B90F8-75DA-44F7-9978-8CFCEF9232D8}"/>
              </a:ext>
            </a:extLst>
          </p:cNvPr>
          <p:cNvSpPr/>
          <p:nvPr/>
        </p:nvSpPr>
        <p:spPr>
          <a:xfrm>
            <a:off x="3980808" y="3227224"/>
            <a:ext cx="747040" cy="528566"/>
          </a:xfrm>
          <a:prstGeom prst="rect">
            <a:avLst/>
          </a:prstGeom>
          <a:noFill/>
          <a:ln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217DE8A-4749-4A0D-B9D8-A50EF870BD16}"/>
              </a:ext>
            </a:extLst>
          </p:cNvPr>
          <p:cNvSpPr/>
          <p:nvPr/>
        </p:nvSpPr>
        <p:spPr>
          <a:xfrm>
            <a:off x="3985135" y="5716893"/>
            <a:ext cx="3300848" cy="424109"/>
          </a:xfrm>
          <a:prstGeom prst="rect">
            <a:avLst/>
          </a:prstGeom>
          <a:noFill/>
          <a:ln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25">
            <a:extLst>
              <a:ext uri="{FF2B5EF4-FFF2-40B4-BE49-F238E27FC236}">
                <a16:creationId xmlns:a16="http://schemas.microsoft.com/office/drawing/2014/main" id="{8EAD5981-5202-4E20-9DD4-43262C576FF4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5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25CEF8-69B5-4027-A9F4-8A9DCC2C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7" name="CaixaDeText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F98A020-9634-4D82-8F56-3EEB2CDDB322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75EF34-BD5C-0EBD-55F7-101DCF3CF9C6}"/>
              </a:ext>
            </a:extLst>
          </p:cNvPr>
          <p:cNvSpPr txBox="1"/>
          <p:nvPr/>
        </p:nvSpPr>
        <p:spPr>
          <a:xfrm>
            <a:off x="10128448" y="179929"/>
            <a:ext cx="19078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VOCÊ ESTÁ NO</a:t>
            </a:r>
          </a:p>
          <a:p>
            <a:pPr algn="r"/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“CAMINHO </a:t>
            </a:r>
            <a:r>
              <a:rPr lang="pt-BR" sz="1600" b="1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pt-BR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*Power”</a:t>
            </a:r>
          </a:p>
        </p:txBody>
      </p:sp>
      <p:grpSp>
        <p:nvGrpSpPr>
          <p:cNvPr id="3" name="Agrupar 25">
            <a:extLst>
              <a:ext uri="{FF2B5EF4-FFF2-40B4-BE49-F238E27FC236}">
                <a16:creationId xmlns:a16="http://schemas.microsoft.com/office/drawing/2014/main" id="{9FEA7BA9-B223-4472-25CD-5BB75E4B263B}"/>
              </a:ext>
            </a:extLst>
          </p:cNvPr>
          <p:cNvGrpSpPr>
            <a:grpSpLocks/>
          </p:cNvGrpSpPr>
          <p:nvPr/>
        </p:nvGrpSpPr>
        <p:grpSpPr bwMode="auto">
          <a:xfrm>
            <a:off x="182364" y="6159498"/>
            <a:ext cx="1881188" cy="547152"/>
            <a:chOff x="10078915" y="5446578"/>
            <a:chExt cx="1880830" cy="547377"/>
          </a:xfrm>
        </p:grpSpPr>
        <p:pic>
          <p:nvPicPr>
            <p:cNvPr id="4" name="Gráfico 27" descr="Compartilhar">
              <a:hlinkClick r:id="rId2" action="ppaction://hlinksldjump"/>
              <a:extLst>
                <a:ext uri="{FF2B5EF4-FFF2-40B4-BE49-F238E27FC236}">
                  <a16:creationId xmlns:a16="http://schemas.microsoft.com/office/drawing/2014/main" id="{2DCBC730-FB6E-C93C-5DD9-7350A1C5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56604" y="5446578"/>
              <a:ext cx="503141" cy="503445"/>
            </a:xfrm>
            <a:prstGeom prst="rect">
              <a:avLst/>
            </a:prstGeom>
          </p:spPr>
        </p:pic>
        <p:sp>
          <p:nvSpPr>
            <p:cNvPr id="5" name="CaixaDeTexto 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D4AEE6-7D1A-2D64-D256-25873C6D73E3}"/>
                </a:ext>
              </a:extLst>
            </p:cNvPr>
            <p:cNvSpPr txBox="1"/>
            <p:nvPr/>
          </p:nvSpPr>
          <p:spPr bwMode="auto">
            <a:xfrm>
              <a:off x="10078915" y="5491046"/>
              <a:ext cx="1464984" cy="5029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16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COMPARAÇÃO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BB7501-78A4-660D-D8C3-B3225F303286}"/>
              </a:ext>
            </a:extLst>
          </p:cNvPr>
          <p:cNvSpPr txBox="1"/>
          <p:nvPr/>
        </p:nvSpPr>
        <p:spPr>
          <a:xfrm>
            <a:off x="7248525" y="1292443"/>
            <a:ext cx="489614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latin typeface="+mn-lt"/>
              </a:rPr>
              <a:t>CÁLCULO AMOSTRAL PARA ANÁLISE DE REGRESSÃO LINEAR MÚLTIPLA: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 </a:t>
            </a:r>
            <a:r>
              <a:rPr lang="pt-BR" sz="1600" dirty="0">
                <a:latin typeface="+mn-lt"/>
              </a:rPr>
              <a:t>“Test Family”: selecionar “F </a:t>
            </a:r>
            <a:r>
              <a:rPr lang="pt-BR" sz="1600" dirty="0" err="1">
                <a:latin typeface="+mn-lt"/>
              </a:rPr>
              <a:t>tests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 </a:t>
            </a:r>
            <a:r>
              <a:rPr lang="pt-BR" sz="1600" dirty="0">
                <a:latin typeface="+mn-lt"/>
              </a:rPr>
              <a:t>“</a:t>
            </a:r>
            <a:r>
              <a:rPr lang="pt-BR" sz="1600" dirty="0" err="1">
                <a:latin typeface="+mn-lt"/>
              </a:rPr>
              <a:t>Statistical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test</a:t>
            </a:r>
            <a:r>
              <a:rPr lang="pt-BR" sz="1600" dirty="0">
                <a:latin typeface="+mn-lt"/>
              </a:rPr>
              <a:t>”: selecionar “Linear </a:t>
            </a:r>
            <a:r>
              <a:rPr lang="pt-BR" sz="1600" dirty="0" err="1">
                <a:latin typeface="+mn-lt"/>
              </a:rPr>
              <a:t>Multiple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Regression</a:t>
            </a:r>
            <a:r>
              <a:rPr lang="pt-BR" sz="1600" dirty="0">
                <a:latin typeface="+mn-lt"/>
              </a:rPr>
              <a:t>: </a:t>
            </a:r>
            <a:r>
              <a:rPr lang="pt-BR" sz="1600" dirty="0" err="1">
                <a:latin typeface="+mn-lt"/>
              </a:rPr>
              <a:t>Fixed</a:t>
            </a:r>
            <a:r>
              <a:rPr lang="pt-BR" sz="1600" dirty="0">
                <a:latin typeface="+mn-lt"/>
              </a:rPr>
              <a:t> model, R</a:t>
            </a:r>
            <a:r>
              <a:rPr lang="pt-BR" sz="1600" baseline="30000" dirty="0">
                <a:latin typeface="+mn-lt"/>
              </a:rPr>
              <a:t>2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deviation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from</a:t>
            </a:r>
            <a:r>
              <a:rPr lang="pt-BR" sz="1600" dirty="0">
                <a:latin typeface="+mn-lt"/>
              </a:rPr>
              <a:t> zero”.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3 </a:t>
            </a:r>
            <a:r>
              <a:rPr lang="pt-BR" sz="1600" dirty="0">
                <a:latin typeface="+mn-lt"/>
              </a:rPr>
              <a:t>“Determine”: inserir o coeficiente de determinação R</a:t>
            </a:r>
            <a:r>
              <a:rPr lang="pt-BR" sz="1600" baseline="30000" dirty="0">
                <a:latin typeface="+mn-lt"/>
              </a:rPr>
              <a:t>2</a:t>
            </a:r>
            <a:r>
              <a:rPr lang="pt-BR" sz="1600" dirty="0">
                <a:latin typeface="+mn-l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and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transfer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to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main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window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5 </a:t>
            </a:r>
            <a:r>
              <a:rPr lang="pt-BR" sz="1600" dirty="0">
                <a:latin typeface="+mn-lt"/>
              </a:rPr>
              <a:t>Determinar o nível alfa </a:t>
            </a:r>
            <a:r>
              <a:rPr lang="el-GR" sz="1600" dirty="0">
                <a:latin typeface="+mn-lt"/>
              </a:rPr>
              <a:t>(0,05) </a:t>
            </a:r>
            <a:r>
              <a:rPr lang="pt-BR" sz="1600" dirty="0">
                <a:latin typeface="+mn-lt"/>
              </a:rPr>
              <a:t>e o poder do teste (0,8).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6 </a:t>
            </a:r>
            <a:r>
              <a:rPr lang="pt-BR" sz="1600" dirty="0">
                <a:latin typeface="+mn-lt"/>
              </a:rPr>
              <a:t>Em “</a:t>
            </a:r>
            <a:r>
              <a:rPr lang="pt-BR" sz="1600" dirty="0" err="1">
                <a:latin typeface="+mn-lt"/>
              </a:rPr>
              <a:t>Number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of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predictors</a:t>
            </a:r>
            <a:r>
              <a:rPr lang="pt-BR" sz="1600" dirty="0">
                <a:latin typeface="+mn-lt"/>
              </a:rPr>
              <a:t>”: determinar o número de variáveis preditoras.</a:t>
            </a:r>
          </a:p>
          <a:p>
            <a:pPr algn="just">
              <a:spcAft>
                <a:spcPts val="600"/>
              </a:spcAft>
            </a:pPr>
            <a:r>
              <a:rPr lang="pt-BR" sz="1600" b="1" dirty="0">
                <a:solidFill>
                  <a:srgbClr val="0432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7 </a:t>
            </a:r>
            <a:r>
              <a:rPr lang="pt-BR" sz="1600" dirty="0">
                <a:latin typeface="+mn-lt"/>
              </a:rPr>
              <a:t>Clicar em “</a:t>
            </a:r>
            <a:r>
              <a:rPr lang="pt-BR" sz="1600" dirty="0" err="1">
                <a:latin typeface="+mn-lt"/>
              </a:rPr>
              <a:t>Calculate</a:t>
            </a:r>
            <a:r>
              <a:rPr lang="pt-BR" sz="1600" dirty="0">
                <a:latin typeface="+mn-lt"/>
              </a:rPr>
              <a:t>”.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600" dirty="0">
              <a:latin typeface="+mn-lt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168D91E-ADCE-5C5C-5B50-1245C7DEC2C4}"/>
              </a:ext>
            </a:extLst>
          </p:cNvPr>
          <p:cNvGrpSpPr/>
          <p:nvPr/>
        </p:nvGrpSpPr>
        <p:grpSpPr>
          <a:xfrm>
            <a:off x="80162" y="246260"/>
            <a:ext cx="7004561" cy="5876061"/>
            <a:chOff x="80162" y="246260"/>
            <a:chExt cx="7004561" cy="5876061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E218D5A-4817-FB7E-1A65-68197E38D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50" y="735678"/>
              <a:ext cx="6985173" cy="53866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C0F591B-2865-3FA2-48AF-FC44B4B8D8D3}"/>
                </a:ext>
              </a:extLst>
            </p:cNvPr>
            <p:cNvGrpSpPr/>
            <p:nvPr/>
          </p:nvGrpSpPr>
          <p:grpSpPr>
            <a:xfrm>
              <a:off x="80162" y="246260"/>
              <a:ext cx="6559068" cy="5748764"/>
              <a:chOff x="80162" y="246260"/>
              <a:chExt cx="6559068" cy="5748764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24EE11E-4720-216D-4E86-892E22D5096E}"/>
                  </a:ext>
                </a:extLst>
              </p:cNvPr>
              <p:cNvSpPr txBox="1"/>
              <p:nvPr/>
            </p:nvSpPr>
            <p:spPr>
              <a:xfrm>
                <a:off x="195552" y="246260"/>
                <a:ext cx="3457998" cy="4770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500" b="1" dirty="0">
                    <a:solidFill>
                      <a:srgbClr val="0432FF"/>
                    </a:solidFill>
                    <a:latin typeface="+mn-lt"/>
                  </a:rPr>
                  <a:t>Regressão Linear Múltipla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CBBC9B13-B3E8-8A87-26A0-34BA27D59AF7}"/>
                  </a:ext>
                </a:extLst>
              </p:cNvPr>
              <p:cNvSpPr txBox="1"/>
              <p:nvPr/>
            </p:nvSpPr>
            <p:spPr>
              <a:xfrm>
                <a:off x="2606782" y="2564904"/>
                <a:ext cx="255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1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D1ACD5DA-B4AF-C26E-84F5-628435954184}"/>
                  </a:ext>
                </a:extLst>
              </p:cNvPr>
              <p:cNvSpPr txBox="1"/>
              <p:nvPr/>
            </p:nvSpPr>
            <p:spPr>
              <a:xfrm>
                <a:off x="3464538" y="2564904"/>
                <a:ext cx="255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2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9A6AA7E-9A1E-ACD0-2408-FA3316741C14}"/>
                  </a:ext>
                </a:extLst>
              </p:cNvPr>
              <p:cNvSpPr txBox="1"/>
              <p:nvPr/>
            </p:nvSpPr>
            <p:spPr>
              <a:xfrm>
                <a:off x="2639616" y="3685967"/>
                <a:ext cx="255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3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6C0ED199-71E9-38CE-82EF-7594AA8DE810}"/>
                  </a:ext>
                </a:extLst>
              </p:cNvPr>
              <p:cNvSpPr txBox="1"/>
              <p:nvPr/>
            </p:nvSpPr>
            <p:spPr>
              <a:xfrm>
                <a:off x="80162" y="5517232"/>
                <a:ext cx="255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4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999C0D75-00BA-9141-767D-C776B7340B07}"/>
                  </a:ext>
                </a:extLst>
              </p:cNvPr>
              <p:cNvSpPr txBox="1"/>
              <p:nvPr/>
            </p:nvSpPr>
            <p:spPr>
              <a:xfrm>
                <a:off x="3287688" y="4197726"/>
                <a:ext cx="2551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6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84C8A9A5-2951-4CEB-4800-D24B76C31CED}"/>
                  </a:ext>
                </a:extLst>
              </p:cNvPr>
              <p:cNvSpPr txBox="1"/>
              <p:nvPr/>
            </p:nvSpPr>
            <p:spPr>
              <a:xfrm>
                <a:off x="6384032" y="5718025"/>
                <a:ext cx="2551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7</a:t>
                </a:r>
              </a:p>
            </p:txBody>
          </p:sp>
          <p:sp>
            <p:nvSpPr>
              <p:cNvPr id="23" name="Chave Esquerda 22">
                <a:extLst>
                  <a:ext uri="{FF2B5EF4-FFF2-40B4-BE49-F238E27FC236}">
                    <a16:creationId xmlns:a16="http://schemas.microsoft.com/office/drawing/2014/main" id="{6A078E7A-523A-0B7D-2514-51D6C8F6F2A6}"/>
                  </a:ext>
                </a:extLst>
              </p:cNvPr>
              <p:cNvSpPr/>
              <p:nvPr/>
            </p:nvSpPr>
            <p:spPr>
              <a:xfrm>
                <a:off x="3336380" y="3989569"/>
                <a:ext cx="168816" cy="231519"/>
              </a:xfrm>
              <a:prstGeom prst="leftBrace">
                <a:avLst>
                  <a:gd name="adj1" fmla="val 23352"/>
                  <a:gd name="adj2" fmla="val 46703"/>
                </a:avLst>
              </a:prstGeom>
              <a:ln>
                <a:solidFill>
                  <a:srgbClr val="0432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9FD7AB63-9A19-75D3-22E1-DDC4FF97CCCE}"/>
                  </a:ext>
                </a:extLst>
              </p:cNvPr>
              <p:cNvSpPr txBox="1"/>
              <p:nvPr/>
            </p:nvSpPr>
            <p:spPr>
              <a:xfrm>
                <a:off x="3143672" y="3944089"/>
                <a:ext cx="2551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>
                    <a:solidFill>
                      <a:srgbClr val="0432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93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978D8CC-7746-4A1F-B750-2666BF8EC25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85750" y="3392488"/>
            <a:ext cx="11641138" cy="3560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pt-BR" dirty="0">
                <a:solidFill>
                  <a:srgbClr val="A71515"/>
                </a:solidFill>
              </a:rPr>
              <a:t>Resposta: </a:t>
            </a:r>
            <a:r>
              <a:rPr lang="pt-BR" altLang="pt-BR" b="1" dirty="0">
                <a:solidFill>
                  <a:srgbClr val="A71515"/>
                </a:solidFill>
              </a:rPr>
              <a:t>Correlação de </a:t>
            </a:r>
            <a:r>
              <a:rPr lang="pt-BR" altLang="pt-BR" b="1" dirty="0" err="1">
                <a:solidFill>
                  <a:srgbClr val="A71515"/>
                </a:solidFill>
              </a:rPr>
              <a:t>Spearman</a:t>
            </a:r>
            <a:r>
              <a:rPr lang="pt-BR" altLang="pt-BR" b="1" dirty="0">
                <a:solidFill>
                  <a:srgbClr val="A71515"/>
                </a:solidFill>
              </a:rPr>
              <a:t> ou de </a:t>
            </a:r>
            <a:r>
              <a:rPr lang="pt-BR" altLang="pt-BR" b="1" dirty="0" err="1">
                <a:solidFill>
                  <a:srgbClr val="A71515"/>
                </a:solidFill>
              </a:rPr>
              <a:t>Kendal</a:t>
            </a:r>
            <a:r>
              <a:rPr lang="pt-BR" altLang="pt-BR" dirty="0">
                <a:solidFill>
                  <a:srgbClr val="A71515"/>
                </a:solidFill>
              </a:rPr>
              <a:t>.</a:t>
            </a:r>
            <a:endParaRPr lang="en-US" altLang="pt-BR" dirty="0">
              <a:solidFill>
                <a:srgbClr val="A71515"/>
              </a:solidFill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27775123-825E-4369-9C9A-E54035AE8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8" y="122238"/>
            <a:ext cx="10755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n-lt"/>
              </a:rPr>
              <a:t>Testes de Correlação para Dados Ordinais</a:t>
            </a:r>
            <a:br>
              <a:rPr lang="pt-BR" altLang="pt-BR" sz="3200" dirty="0">
                <a:latin typeface="+mn-lt"/>
              </a:rPr>
            </a:br>
            <a:r>
              <a:rPr lang="en-US" altLang="pt-BR" sz="3300" dirty="0">
                <a:solidFill>
                  <a:srgbClr val="30647C"/>
                </a:solidFill>
                <a:latin typeface="+mn-lt"/>
              </a:rPr>
              <a:t>(</a:t>
            </a:r>
            <a:r>
              <a:rPr lang="en-US" altLang="pt-BR" sz="33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33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3300" dirty="0" err="1">
                <a:solidFill>
                  <a:srgbClr val="30647C"/>
                </a:solidFill>
                <a:latin typeface="+mn-lt"/>
              </a:rPr>
              <a:t>paramétrico</a:t>
            </a:r>
            <a:r>
              <a:rPr lang="en-US" altLang="pt-BR" sz="3300" dirty="0">
                <a:solidFill>
                  <a:srgbClr val="30647C"/>
                </a:solidFill>
                <a:latin typeface="+mn-lt"/>
              </a:rPr>
              <a:t>)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0C92CDD-3394-4709-83E4-B86BD51696AD}"/>
              </a:ext>
            </a:extLst>
          </p:cNvPr>
          <p:cNvGrpSpPr/>
          <p:nvPr/>
        </p:nvGrpSpPr>
        <p:grpSpPr>
          <a:xfrm>
            <a:off x="8680448" y="5853209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4EE1D72-C743-44D7-B573-1F738992BE7C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3" name="Gráfico 12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EE83A006-7880-4511-A21B-706B1A918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9709FB1-2DFD-4A8B-B53C-ACE9ECDF0843}"/>
              </a:ext>
            </a:extLst>
          </p:cNvPr>
          <p:cNvGrpSpPr/>
          <p:nvPr/>
        </p:nvGrpSpPr>
        <p:grpSpPr>
          <a:xfrm>
            <a:off x="9760568" y="5853209"/>
            <a:ext cx="1162050" cy="838481"/>
            <a:chOff x="9696400" y="5941898"/>
            <a:chExt cx="1162050" cy="838481"/>
          </a:xfrm>
        </p:grpSpPr>
        <p:sp>
          <p:nvSpPr>
            <p:cNvPr id="21" name="CaixaDeTexto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4CB13E56-5D50-4770-AFF5-24EDA25D0E48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2" name="Gráfico 2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4E13AF68-E512-41C5-9A0A-A8EA3434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25">
            <a:extLst>
              <a:ext uri="{FF2B5EF4-FFF2-40B4-BE49-F238E27FC236}">
                <a16:creationId xmlns:a16="http://schemas.microsoft.com/office/drawing/2014/main" id="{AD21F44E-FA4D-4FD9-976F-5AAD0F194565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4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3D20A65E-40F6-4D99-8797-917F9145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431E26F-D51A-46C9-B15F-EE9987179E56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m 5">
            <a:extLst>
              <a:ext uri="{FF2B5EF4-FFF2-40B4-BE49-F238E27FC236}">
                <a16:creationId xmlns:a16="http://schemas.microsoft.com/office/drawing/2014/main" id="{17F7DCEB-32A2-4C8D-B967-4260377A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7337" b="24802"/>
          <a:stretch>
            <a:fillRect/>
          </a:stretch>
        </p:blipFill>
        <p:spPr bwMode="auto">
          <a:xfrm>
            <a:off x="334964" y="341314"/>
            <a:ext cx="8078662" cy="54559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5CF422A-60F4-4AB6-8988-DE46057860CA}"/>
              </a:ext>
            </a:extLst>
          </p:cNvPr>
          <p:cNvGrpSpPr/>
          <p:nvPr/>
        </p:nvGrpSpPr>
        <p:grpSpPr>
          <a:xfrm>
            <a:off x="9758486" y="5855501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181B422D-1610-4C96-82D3-54BC4B46B1CC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95E3E8D7-F033-4BA4-A0F3-A67815ED3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F6238CB9-0BF2-44D9-ABB5-16C80FC4BFE0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5FE09FAF-623E-4334-A55A-F7F44E71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4A040A7-8454-4921-9BBE-55A77624579C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281D22BE-9ED9-4877-ACDD-D8B5D6D37FD3}"/>
              </a:ext>
            </a:extLst>
          </p:cNvPr>
          <p:cNvGrpSpPr/>
          <p:nvPr/>
        </p:nvGrpSpPr>
        <p:grpSpPr>
          <a:xfrm>
            <a:off x="407988" y="404813"/>
            <a:ext cx="5305425" cy="4752975"/>
            <a:chOff x="407988" y="404813"/>
            <a:chExt cx="5305425" cy="4752975"/>
          </a:xfrm>
        </p:grpSpPr>
        <p:pic>
          <p:nvPicPr>
            <p:cNvPr id="106498" name="Imagem 2">
              <a:extLst>
                <a:ext uri="{FF2B5EF4-FFF2-40B4-BE49-F238E27FC236}">
                  <a16:creationId xmlns:a16="http://schemas.microsoft.com/office/drawing/2014/main" id="{8E769340-764F-444C-AE9D-E0E40187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404813"/>
              <a:ext cx="5305425" cy="4752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75B1081-03D8-48D7-9BAB-5303CB3D01E9}"/>
                </a:ext>
              </a:extLst>
            </p:cNvPr>
            <p:cNvSpPr/>
            <p:nvPr/>
          </p:nvSpPr>
          <p:spPr>
            <a:xfrm>
              <a:off x="3575050" y="2246313"/>
              <a:ext cx="1512888" cy="2540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94E1E3-95BA-4330-ABAA-EB59116DFBCF}"/>
              </a:ext>
            </a:extLst>
          </p:cNvPr>
          <p:cNvSpPr txBox="1"/>
          <p:nvPr/>
        </p:nvSpPr>
        <p:spPr>
          <a:xfrm>
            <a:off x="6551613" y="2189163"/>
            <a:ext cx="38893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0647C"/>
                </a:solidFill>
                <a:latin typeface="+mn-lt"/>
              </a:rPr>
              <a:t>Para correlação de </a:t>
            </a:r>
            <a:r>
              <a:rPr lang="pt-BR" dirty="0" err="1">
                <a:solidFill>
                  <a:srgbClr val="30647C"/>
                </a:solidFill>
                <a:latin typeface="+mn-lt"/>
              </a:rPr>
              <a:t>Spearman</a:t>
            </a:r>
            <a:r>
              <a:rPr lang="pt-BR" dirty="0">
                <a:solidFill>
                  <a:srgbClr val="30647C"/>
                </a:solidFill>
                <a:latin typeface="+mn-lt"/>
              </a:rPr>
              <a:t> ou de </a:t>
            </a:r>
            <a:r>
              <a:rPr lang="pt-BR" dirty="0" err="1">
                <a:solidFill>
                  <a:srgbClr val="30647C"/>
                </a:solidFill>
                <a:latin typeface="+mn-lt"/>
              </a:rPr>
              <a:t>Kendal</a:t>
            </a:r>
            <a:endParaRPr lang="pt-BR" dirty="0">
              <a:solidFill>
                <a:srgbClr val="30647C"/>
              </a:solidFill>
              <a:latin typeface="+mn-lt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289442E-58F8-4AA3-BBDA-133062D0A9F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160963" y="2373313"/>
            <a:ext cx="1390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2C309D5-7309-4703-A2B6-1C1AFE177B8E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9" name="CaixaDeTexto 8">
              <a:hlinkClick r:id="rId4" action="ppaction://hlinksldjump"/>
              <a:extLst>
                <a:ext uri="{FF2B5EF4-FFF2-40B4-BE49-F238E27FC236}">
                  <a16:creationId xmlns:a16="http://schemas.microsoft.com/office/drawing/2014/main" id="{4C0223EB-D0BD-408C-A6B1-16EAFF1AE870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0" name="Gráfico 9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893C3FBC-55BF-4DE8-87BB-9BB41374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1" name="Agrupar 25">
            <a:extLst>
              <a:ext uri="{FF2B5EF4-FFF2-40B4-BE49-F238E27FC236}">
                <a16:creationId xmlns:a16="http://schemas.microsoft.com/office/drawing/2014/main" id="{0E331630-B1E9-431B-8447-877E46BAB39D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2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7DC4900B-E2E1-4907-9557-AF96D08A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3" name="CaixaDeTexto 1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27CF161-8AE3-4130-B9EC-DE0186377609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>
            <a:extLst>
              <a:ext uri="{FF2B5EF4-FFF2-40B4-BE49-F238E27FC236}">
                <a16:creationId xmlns:a16="http://schemas.microsoft.com/office/drawing/2014/main" id="{1845F86F-BCA0-4F71-B510-7780D5FB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4300"/>
            <a:ext cx="8748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 dirty="0">
                <a:latin typeface="+mn-lt"/>
              </a:rPr>
              <a:t>Análise de Correlação e Regressão </a:t>
            </a:r>
            <a:br>
              <a:rPr lang="pt-BR" altLang="pt-BR" sz="3600" dirty="0">
                <a:latin typeface="+mn-lt"/>
              </a:rPr>
            </a:br>
            <a:r>
              <a:rPr lang="pt-BR" altLang="pt-BR" sz="3200" dirty="0">
                <a:solidFill>
                  <a:srgbClr val="30647C"/>
                </a:solidFill>
                <a:latin typeface="+mn-lt"/>
              </a:rPr>
              <a:t>para dados nominais </a:t>
            </a:r>
            <a:r>
              <a:rPr lang="en-US" altLang="pt-BR" sz="3200" dirty="0">
                <a:solidFill>
                  <a:srgbClr val="30647C"/>
                </a:solidFill>
                <a:latin typeface="+mn-lt"/>
              </a:rPr>
              <a:t>(</a:t>
            </a:r>
            <a:r>
              <a:rPr lang="en-US" altLang="pt-BR" sz="32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32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3200" dirty="0" err="1">
                <a:solidFill>
                  <a:srgbClr val="30647C"/>
                </a:solidFill>
                <a:latin typeface="+mn-lt"/>
              </a:rPr>
              <a:t>Paramétrico</a:t>
            </a:r>
            <a:r>
              <a:rPr lang="en-US" altLang="pt-BR" sz="3200" dirty="0">
                <a:solidFill>
                  <a:srgbClr val="30647C"/>
                </a:solidFill>
                <a:latin typeface="+mn-lt"/>
              </a:rPr>
              <a:t>)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CE65B1F7-44B7-40DC-B852-C0E9AE2B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2641312"/>
            <a:ext cx="7069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solidFill>
                  <a:srgbClr val="2A2E78"/>
                </a:solidFill>
                <a:latin typeface="+mn-lt"/>
              </a:rPr>
              <a:t>Quantas variáveis preditoras (x) você tem?</a:t>
            </a:r>
            <a:endParaRPr lang="en-US" altLang="pt-BR" sz="3200" b="1" dirty="0">
              <a:solidFill>
                <a:srgbClr val="2A2E78"/>
              </a:solidFill>
              <a:latin typeface="+mn-lt"/>
            </a:endParaRPr>
          </a:p>
        </p:txBody>
      </p:sp>
      <p:sp>
        <p:nvSpPr>
          <p:cNvPr id="31" name="CaixaDeTexto 30">
            <a:hlinkClick r:id="rId3" action="ppaction://hlinksldjump"/>
            <a:extLst>
              <a:ext uri="{FF2B5EF4-FFF2-40B4-BE49-F238E27FC236}">
                <a16:creationId xmlns:a16="http://schemas.microsoft.com/office/drawing/2014/main" id="{A9F43A5B-7DB6-4655-9694-19D8B00E1276}"/>
              </a:ext>
            </a:extLst>
          </p:cNvPr>
          <p:cNvSpPr txBox="1"/>
          <p:nvPr/>
        </p:nvSpPr>
        <p:spPr>
          <a:xfrm>
            <a:off x="4710512" y="3590172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1</a:t>
            </a:r>
          </a:p>
        </p:txBody>
      </p:sp>
      <p:sp>
        <p:nvSpPr>
          <p:cNvPr id="32" name="CaixaDeTexto 31">
            <a:hlinkClick r:id="rId4" action="ppaction://hlinksldjump"/>
            <a:extLst>
              <a:ext uri="{FF2B5EF4-FFF2-40B4-BE49-F238E27FC236}">
                <a16:creationId xmlns:a16="http://schemas.microsoft.com/office/drawing/2014/main" id="{A2DA9BA5-B093-4363-A1F5-9A3081319C9A}"/>
              </a:ext>
            </a:extLst>
          </p:cNvPr>
          <p:cNvSpPr txBox="1"/>
          <p:nvPr/>
        </p:nvSpPr>
        <p:spPr>
          <a:xfrm>
            <a:off x="6894912" y="3590172"/>
            <a:ext cx="6639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A2E78"/>
                </a:solidFill>
                <a:latin typeface="+mj-lt"/>
              </a:rPr>
              <a:t>&gt;1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12532AF-EFB4-453B-842E-3823EC4DB733}"/>
              </a:ext>
            </a:extLst>
          </p:cNvPr>
          <p:cNvGrpSpPr/>
          <p:nvPr/>
        </p:nvGrpSpPr>
        <p:grpSpPr>
          <a:xfrm>
            <a:off x="4158377" y="4185351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4" name="Gráfico 33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F8EF4798-8834-4657-B18E-C3BD9ACEC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5" name="Lua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99140AC1-CB5C-453E-94B3-0AB889364493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64B620"/>
                </a:solidFill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8866E4D-E242-477F-8B54-9E9538286AF2}"/>
              </a:ext>
            </a:extLst>
          </p:cNvPr>
          <p:cNvGrpSpPr/>
          <p:nvPr/>
        </p:nvGrpSpPr>
        <p:grpSpPr>
          <a:xfrm>
            <a:off x="6460149" y="4193475"/>
            <a:ext cx="1547983" cy="1547983"/>
            <a:chOff x="-1248816" y="1852880"/>
            <a:chExt cx="1547983" cy="1547983"/>
          </a:xfrm>
          <a:solidFill>
            <a:srgbClr val="58559D"/>
          </a:solidFill>
        </p:grpSpPr>
        <p:pic>
          <p:nvPicPr>
            <p:cNvPr id="37" name="Gráfico 36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8DA960AF-233F-476E-BD2C-A8AA4D03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8" name="Lua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08BBB711-9BA3-4D85-822B-1C48336C0AF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64B62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C2F878C-EDFA-4931-9185-4143DE6BCFD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46075" y="2204864"/>
            <a:ext cx="11523663" cy="3560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ts val="800"/>
              </a:spcBef>
              <a:buFontTx/>
              <a:buNone/>
            </a:pPr>
            <a:r>
              <a:rPr lang="pt-BR" altLang="pt-BR" sz="2800" dirty="0">
                <a:solidFill>
                  <a:srgbClr val="2A2E78"/>
                </a:solidFill>
              </a:rPr>
              <a:t>Resposta:</a:t>
            </a:r>
          </a:p>
          <a:p>
            <a:pPr algn="just" eaLnBrk="1" hangingPunct="1">
              <a:spcBef>
                <a:spcPts val="800"/>
              </a:spcBef>
            </a:pPr>
            <a:r>
              <a:rPr lang="en-US" altLang="pt-BR" sz="2800" b="1" dirty="0" err="1">
                <a:solidFill>
                  <a:srgbClr val="2A2E78"/>
                </a:solidFill>
              </a:rPr>
              <a:t>Coeficiente</a:t>
            </a:r>
            <a:r>
              <a:rPr lang="en-US" altLang="pt-BR" sz="2800" b="1" dirty="0">
                <a:solidFill>
                  <a:srgbClr val="2A2E78"/>
                </a:solidFill>
              </a:rPr>
              <a:t> de </a:t>
            </a:r>
            <a:r>
              <a:rPr lang="en-US" altLang="pt-BR" sz="2800" b="1" dirty="0" err="1">
                <a:solidFill>
                  <a:srgbClr val="2A2E78"/>
                </a:solidFill>
              </a:rPr>
              <a:t>Contigência</a:t>
            </a:r>
            <a:r>
              <a:rPr lang="en-US" altLang="pt-BR" sz="2800" b="1" dirty="0">
                <a:solidFill>
                  <a:srgbClr val="2A2E78"/>
                </a:solidFill>
              </a:rPr>
              <a:t> C</a:t>
            </a:r>
          </a:p>
          <a:p>
            <a:pPr algn="just" eaLnBrk="1" hangingPunct="1">
              <a:spcBef>
                <a:spcPts val="800"/>
              </a:spcBef>
            </a:pPr>
            <a:r>
              <a:rPr lang="en-US" altLang="pt-BR" sz="2800" b="1" dirty="0" err="1">
                <a:solidFill>
                  <a:srgbClr val="2A2E78"/>
                </a:solidFill>
              </a:rPr>
              <a:t>Regressão</a:t>
            </a:r>
            <a:r>
              <a:rPr lang="en-US" altLang="pt-BR" sz="2800" b="1" dirty="0">
                <a:solidFill>
                  <a:srgbClr val="2A2E78"/>
                </a:solidFill>
              </a:rPr>
              <a:t> </a:t>
            </a:r>
            <a:r>
              <a:rPr lang="en-US" altLang="pt-BR" sz="2800" b="1" dirty="0" err="1">
                <a:solidFill>
                  <a:srgbClr val="2A2E78"/>
                </a:solidFill>
              </a:rPr>
              <a:t>Logística</a:t>
            </a:r>
            <a:r>
              <a:rPr lang="en-US" altLang="pt-BR" sz="2800" b="1" dirty="0">
                <a:solidFill>
                  <a:srgbClr val="2A2E78"/>
                </a:solidFill>
              </a:rPr>
              <a:t> Simples (OR- </a:t>
            </a:r>
            <a:r>
              <a:rPr lang="en-US" altLang="pt-BR" sz="2800" b="1" dirty="0" err="1">
                <a:solidFill>
                  <a:srgbClr val="2A2E78"/>
                </a:solidFill>
              </a:rPr>
              <a:t>Rdds</a:t>
            </a:r>
            <a:r>
              <a:rPr lang="en-US" altLang="pt-BR" sz="2800" b="1" dirty="0">
                <a:solidFill>
                  <a:srgbClr val="2A2E78"/>
                </a:solidFill>
              </a:rPr>
              <a:t> Ratio)</a:t>
            </a:r>
            <a:r>
              <a:rPr lang="en-US" altLang="pt-BR" sz="2800" dirty="0">
                <a:solidFill>
                  <a:srgbClr val="2A2E78"/>
                </a:solidFill>
              </a:rPr>
              <a:t>: para </a:t>
            </a:r>
            <a:r>
              <a:rPr lang="en-US" altLang="pt-BR" sz="2800" dirty="0" err="1">
                <a:solidFill>
                  <a:srgbClr val="2A2E78"/>
                </a:solidFill>
              </a:rPr>
              <a:t>estudos</a:t>
            </a:r>
            <a:r>
              <a:rPr lang="en-US" altLang="pt-BR" sz="2800" dirty="0">
                <a:solidFill>
                  <a:srgbClr val="2A2E78"/>
                </a:solidFill>
              </a:rPr>
              <a:t> </a:t>
            </a:r>
            <a:r>
              <a:rPr lang="en-US" altLang="pt-BR" sz="2800" dirty="0" err="1">
                <a:solidFill>
                  <a:srgbClr val="2A2E78"/>
                </a:solidFill>
              </a:rPr>
              <a:t>caso-controle</a:t>
            </a:r>
            <a:r>
              <a:rPr lang="en-US" altLang="pt-BR" sz="2800" dirty="0">
                <a:solidFill>
                  <a:srgbClr val="2A2E78"/>
                </a:solidFill>
              </a:rPr>
              <a:t>.</a:t>
            </a:r>
          </a:p>
          <a:p>
            <a:pPr algn="just" eaLnBrk="1" hangingPunct="1">
              <a:spcBef>
                <a:spcPts val="800"/>
              </a:spcBef>
            </a:pPr>
            <a:r>
              <a:rPr lang="en-US" altLang="pt-BR" sz="2800" b="1" dirty="0" err="1">
                <a:solidFill>
                  <a:srgbClr val="2A2E78"/>
                </a:solidFill>
              </a:rPr>
              <a:t>Regressão</a:t>
            </a:r>
            <a:r>
              <a:rPr lang="en-US" altLang="pt-BR" sz="2800" b="1" dirty="0">
                <a:solidFill>
                  <a:srgbClr val="2A2E78"/>
                </a:solidFill>
              </a:rPr>
              <a:t> de Poisson (RP- </a:t>
            </a:r>
            <a:r>
              <a:rPr lang="en-US" altLang="pt-BR" sz="2800" b="1" dirty="0" err="1">
                <a:solidFill>
                  <a:srgbClr val="2A2E78"/>
                </a:solidFill>
              </a:rPr>
              <a:t>Razão</a:t>
            </a:r>
            <a:r>
              <a:rPr lang="en-US" altLang="pt-BR" sz="2800" b="1" dirty="0">
                <a:solidFill>
                  <a:srgbClr val="2A2E78"/>
                </a:solidFill>
              </a:rPr>
              <a:t> da </a:t>
            </a:r>
            <a:r>
              <a:rPr lang="en-US" altLang="pt-BR" sz="2800" b="1" dirty="0" err="1">
                <a:solidFill>
                  <a:srgbClr val="2A2E78"/>
                </a:solidFill>
              </a:rPr>
              <a:t>Prevalência</a:t>
            </a:r>
            <a:r>
              <a:rPr lang="en-US" altLang="pt-BR" sz="2800" b="1" dirty="0">
                <a:solidFill>
                  <a:srgbClr val="2A2E78"/>
                </a:solidFill>
              </a:rPr>
              <a:t>)</a:t>
            </a:r>
            <a:r>
              <a:rPr lang="en-US" altLang="pt-BR" sz="2800" dirty="0">
                <a:solidFill>
                  <a:srgbClr val="2A2E78"/>
                </a:solidFill>
              </a:rPr>
              <a:t>: para </a:t>
            </a:r>
            <a:r>
              <a:rPr lang="en-US" altLang="pt-BR" sz="2800" dirty="0" err="1">
                <a:solidFill>
                  <a:srgbClr val="2A2E78"/>
                </a:solidFill>
              </a:rPr>
              <a:t>variável</a:t>
            </a:r>
            <a:r>
              <a:rPr lang="en-US" altLang="pt-BR" sz="2800" dirty="0">
                <a:solidFill>
                  <a:srgbClr val="2A2E78"/>
                </a:solidFill>
              </a:rPr>
              <a:t> Y </a:t>
            </a:r>
            <a:r>
              <a:rPr lang="en-US" altLang="pt-BR" sz="2800" dirty="0" err="1">
                <a:solidFill>
                  <a:srgbClr val="2A2E78"/>
                </a:solidFill>
              </a:rPr>
              <a:t>discreta</a:t>
            </a:r>
            <a:r>
              <a:rPr lang="en-US" altLang="pt-BR" sz="2800" dirty="0">
                <a:solidFill>
                  <a:srgbClr val="2A2E78"/>
                </a:solidFill>
              </a:rPr>
              <a:t> com </a:t>
            </a:r>
            <a:r>
              <a:rPr lang="en-US" altLang="pt-BR" sz="2800" dirty="0" err="1">
                <a:solidFill>
                  <a:srgbClr val="2A2E78"/>
                </a:solidFill>
              </a:rPr>
              <a:t>pouca</a:t>
            </a:r>
            <a:r>
              <a:rPr lang="en-US" altLang="pt-BR" sz="2800" dirty="0">
                <a:solidFill>
                  <a:srgbClr val="2A2E78"/>
                </a:solidFill>
              </a:rPr>
              <a:t> </a:t>
            </a:r>
            <a:r>
              <a:rPr lang="en-US" altLang="pt-BR" sz="2800" dirty="0" err="1">
                <a:solidFill>
                  <a:srgbClr val="2A2E78"/>
                </a:solidFill>
              </a:rPr>
              <a:t>ocorrência</a:t>
            </a:r>
            <a:r>
              <a:rPr lang="en-US" altLang="pt-BR" sz="2800" dirty="0">
                <a:solidFill>
                  <a:srgbClr val="2A2E78"/>
                </a:solidFill>
              </a:rPr>
              <a:t>, </a:t>
            </a:r>
            <a:r>
              <a:rPr lang="en-US" altLang="pt-BR" sz="2800" dirty="0" err="1">
                <a:solidFill>
                  <a:srgbClr val="2A2E78"/>
                </a:solidFill>
              </a:rPr>
              <a:t>estudos</a:t>
            </a:r>
            <a:r>
              <a:rPr lang="en-US" altLang="pt-BR" sz="2800" dirty="0">
                <a:solidFill>
                  <a:srgbClr val="2A2E78"/>
                </a:solidFill>
              </a:rPr>
              <a:t> de </a:t>
            </a:r>
            <a:r>
              <a:rPr lang="en-US" altLang="pt-BR" sz="2800" dirty="0" err="1">
                <a:solidFill>
                  <a:srgbClr val="2A2E78"/>
                </a:solidFill>
              </a:rPr>
              <a:t>prevalência</a:t>
            </a:r>
            <a:r>
              <a:rPr lang="en-US" altLang="pt-BR" sz="2800" dirty="0">
                <a:solidFill>
                  <a:srgbClr val="2A2E78"/>
                </a:solidFill>
              </a:rPr>
              <a:t> com </a:t>
            </a:r>
            <a:r>
              <a:rPr lang="en-US" altLang="pt-BR" sz="2800" dirty="0" err="1">
                <a:solidFill>
                  <a:srgbClr val="2A2E78"/>
                </a:solidFill>
              </a:rPr>
              <a:t>distribuição</a:t>
            </a:r>
            <a:r>
              <a:rPr lang="en-US" altLang="pt-BR" sz="2800" dirty="0">
                <a:solidFill>
                  <a:srgbClr val="2A2E78"/>
                </a:solidFill>
              </a:rPr>
              <a:t> de Poisson (</a:t>
            </a:r>
            <a:r>
              <a:rPr lang="en-US" altLang="pt-BR" sz="2800" dirty="0" err="1">
                <a:solidFill>
                  <a:srgbClr val="2A2E78"/>
                </a:solidFill>
              </a:rPr>
              <a:t>usar</a:t>
            </a:r>
            <a:r>
              <a:rPr lang="en-US" altLang="pt-BR" sz="2800" dirty="0">
                <a:solidFill>
                  <a:srgbClr val="2A2E78"/>
                </a:solidFill>
              </a:rPr>
              <a:t> </a:t>
            </a:r>
            <a:r>
              <a:rPr lang="en-US" altLang="pt-BR" sz="2800" dirty="0" err="1">
                <a:solidFill>
                  <a:srgbClr val="2A2E78"/>
                </a:solidFill>
              </a:rPr>
              <a:t>variância</a:t>
            </a:r>
            <a:r>
              <a:rPr lang="en-US" altLang="pt-BR" sz="2800" dirty="0">
                <a:solidFill>
                  <a:srgbClr val="2A2E78"/>
                </a:solidFill>
              </a:rPr>
              <a:t> </a:t>
            </a:r>
            <a:r>
              <a:rPr lang="en-US" altLang="pt-BR" sz="2800" dirty="0" err="1">
                <a:solidFill>
                  <a:srgbClr val="2A2E78"/>
                </a:solidFill>
              </a:rPr>
              <a:t>robusta</a:t>
            </a:r>
            <a:r>
              <a:rPr lang="en-US" altLang="pt-BR" sz="2800" dirty="0">
                <a:solidFill>
                  <a:srgbClr val="2A2E78"/>
                </a:solidFill>
              </a:rPr>
              <a:t>).</a:t>
            </a:r>
          </a:p>
        </p:txBody>
      </p:sp>
      <p:sp>
        <p:nvSpPr>
          <p:cNvPr id="87043" name="Rectangle 4">
            <a:extLst>
              <a:ext uri="{FF2B5EF4-FFF2-40B4-BE49-F238E27FC236}">
                <a16:creationId xmlns:a16="http://schemas.microsoft.com/office/drawing/2014/main" id="{5ACBE793-55B0-459E-91F8-A0C858A83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015" y="100013"/>
            <a:ext cx="87125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n-lt"/>
              </a:rPr>
              <a:t>Correlação ou Regressão para Dados Nominais</a:t>
            </a:r>
            <a:br>
              <a:rPr lang="pt-BR" altLang="pt-BR" sz="4000" b="1" dirty="0">
                <a:latin typeface="+mn-lt"/>
              </a:rPr>
            </a:br>
            <a:r>
              <a:rPr lang="pt-BR" altLang="pt-BR" sz="30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3000" dirty="0">
                <a:solidFill>
                  <a:srgbClr val="30647C"/>
                </a:solidFill>
                <a:latin typeface="+mn-lt"/>
              </a:rPr>
              <a:t>(</a:t>
            </a:r>
            <a:r>
              <a:rPr lang="en-US" altLang="pt-BR" sz="30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30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3000" dirty="0" err="1">
                <a:solidFill>
                  <a:srgbClr val="30647C"/>
                </a:solidFill>
                <a:latin typeface="+mn-lt"/>
              </a:rPr>
              <a:t>paramétrico</a:t>
            </a:r>
            <a:r>
              <a:rPr lang="en-US" altLang="pt-BR" sz="3000" dirty="0">
                <a:solidFill>
                  <a:srgbClr val="30647C"/>
                </a:solidFill>
                <a:latin typeface="+mn-lt"/>
              </a:rPr>
              <a:t>)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40ABEB7-A81A-499A-965B-31CE8D8222C2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C2B5E3B-7324-4FCF-AB40-4BD3AED411AE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3" name="Gráfico 12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EE1E7FD3-EF9B-4311-99E7-D2A8DC0D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7F02119-1EBA-4BE4-93BB-2C8FC5A61CC6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0" name="CaixaDeTexto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10BF6C12-27E9-46C0-961C-24DF896C9916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1" name="Gráfico 20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72C4C737-BA06-446A-9ABE-1EEC7E96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25">
            <a:extLst>
              <a:ext uri="{FF2B5EF4-FFF2-40B4-BE49-F238E27FC236}">
                <a16:creationId xmlns:a16="http://schemas.microsoft.com/office/drawing/2014/main" id="{31292EB5-9444-494C-8068-944CAED86316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4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F511682B-6391-4055-BF13-2BF41E0C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5" name="CaixaDeTexto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8F1C264-9B43-48E2-89A4-77B67857EEF2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agem 6">
            <a:extLst>
              <a:ext uri="{FF2B5EF4-FFF2-40B4-BE49-F238E27FC236}">
                <a16:creationId xmlns:a16="http://schemas.microsoft.com/office/drawing/2014/main" id="{9D2E6BA7-5BD8-4354-B56C-14B5A726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2754" b="6601"/>
          <a:stretch>
            <a:fillRect/>
          </a:stretch>
        </p:blipFill>
        <p:spPr bwMode="auto">
          <a:xfrm>
            <a:off x="334963" y="303214"/>
            <a:ext cx="8137301" cy="55335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42E4C38-E1AB-4EDF-BC99-2D5BB3C0BE53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6EB6D955-0BA4-47E5-A1F4-5242E731B27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C5E94360-F868-46E2-88E6-575C7A119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25">
            <a:extLst>
              <a:ext uri="{FF2B5EF4-FFF2-40B4-BE49-F238E27FC236}">
                <a16:creationId xmlns:a16="http://schemas.microsoft.com/office/drawing/2014/main" id="{EF98133E-76B1-466F-9BAD-D42DFCC9A725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5F8417BB-57B5-42A2-B056-72748112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5E8C138-C46A-4174-B926-91341B521019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B104EAEE-7114-4B07-AD3D-A1DD19061B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8763" y="1757363"/>
            <a:ext cx="91440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300" dirty="0">
                <a:solidFill>
                  <a:schemeClr val="tx1"/>
                </a:solidFill>
              </a:rPr>
              <a:t>Que </a:t>
            </a:r>
            <a:r>
              <a:rPr lang="en-US" sz="3300" dirty="0" err="1">
                <a:solidFill>
                  <a:schemeClr val="tx1"/>
                </a:solidFill>
              </a:rPr>
              <a:t>tipo</a:t>
            </a:r>
            <a:r>
              <a:rPr lang="en-US" sz="3300" dirty="0">
                <a:solidFill>
                  <a:schemeClr val="tx1"/>
                </a:solidFill>
              </a:rPr>
              <a:t> de dados </a:t>
            </a:r>
            <a:r>
              <a:rPr lang="en-US" sz="3300" dirty="0" err="1">
                <a:solidFill>
                  <a:schemeClr val="tx1"/>
                </a:solidFill>
              </a:rPr>
              <a:t>você</a:t>
            </a:r>
            <a:r>
              <a:rPr lang="en-US" sz="3300" dirty="0">
                <a:solidFill>
                  <a:schemeClr val="tx1"/>
                </a:solidFill>
              </a:rPr>
              <a:t> tem?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(Clique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gota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29442741-EFDD-4C8D-A412-14935ED7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92" y="2545614"/>
            <a:ext cx="254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QUANTITATIVOS</a:t>
            </a:r>
            <a:endParaRPr lang="en-US" altLang="pt-BR" sz="2400" dirty="0">
              <a:latin typeface="+mn-lt"/>
            </a:endParaRPr>
          </a:p>
        </p:txBody>
      </p:sp>
      <p:sp>
        <p:nvSpPr>
          <p:cNvPr id="17422" name="Text Box 18">
            <a:extLst>
              <a:ext uri="{FF2B5EF4-FFF2-40B4-BE49-F238E27FC236}">
                <a16:creationId xmlns:a16="http://schemas.microsoft.com/office/drawing/2014/main" id="{AD8D5437-1314-4C80-BD3F-75BE4A2D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377825"/>
            <a:ext cx="7996238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b="1" dirty="0">
                <a:latin typeface="+mj-lt"/>
              </a:rPr>
              <a:t>COMPARANDO GRUPOS (AMOSTRAS)</a:t>
            </a:r>
          </a:p>
          <a:p>
            <a:pPr algn="ctr" eaLnBrk="1" hangingPunct="1">
              <a:defRPr/>
            </a:pPr>
            <a:endParaRPr lang="en-US" altLang="pt-BR" sz="4000" b="1" dirty="0">
              <a:latin typeface="+mj-lt"/>
            </a:endParaRPr>
          </a:p>
        </p:txBody>
      </p:sp>
      <p:sp>
        <p:nvSpPr>
          <p:cNvPr id="23564" name="Text Box 29">
            <a:extLst>
              <a:ext uri="{FF2B5EF4-FFF2-40B4-BE49-F238E27FC236}">
                <a16:creationId xmlns:a16="http://schemas.microsoft.com/office/drawing/2014/main" id="{623909D3-C497-44F6-A3BD-78E90D5B1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88" y="4144515"/>
            <a:ext cx="5849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dirty="0">
                <a:latin typeface="Abadi Extra Light" panose="020B0204020104020204" pitchFamily="34" charset="0"/>
              </a:rPr>
              <a:t>Ex: </a:t>
            </a:r>
            <a:r>
              <a:rPr lang="en-US" altLang="pt-BR" dirty="0" err="1">
                <a:latin typeface="Abadi Extra Light" panose="020B0204020104020204" pitchFamily="34" charset="0"/>
              </a:rPr>
              <a:t>altura</a:t>
            </a:r>
            <a:r>
              <a:rPr lang="en-US" altLang="pt-BR" dirty="0">
                <a:latin typeface="Abadi Extra Light" panose="020B0204020104020204" pitchFamily="34" charset="0"/>
              </a:rPr>
              <a:t>/ </a:t>
            </a:r>
            <a:r>
              <a:rPr lang="en-US" altLang="pt-BR" dirty="0" err="1">
                <a:latin typeface="Abadi Extra Light" panose="020B0204020104020204" pitchFamily="34" charset="0"/>
              </a:rPr>
              <a:t>comprimento</a:t>
            </a:r>
            <a:r>
              <a:rPr lang="en-US" altLang="pt-BR" dirty="0">
                <a:latin typeface="Abadi Extra Light" panose="020B0204020104020204" pitchFamily="34" charset="0"/>
              </a:rPr>
              <a:t>/ peso</a:t>
            </a:r>
          </a:p>
          <a:p>
            <a:pPr eaLnBrk="1" hangingPunct="1">
              <a:defRPr/>
            </a:pPr>
            <a:r>
              <a:rPr lang="en-US" altLang="pt-BR" sz="1600" dirty="0">
                <a:latin typeface="Abadi Extra Light" panose="020B0204020104020204" pitchFamily="34" charset="0"/>
              </a:rPr>
              <a:t>(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Assumindo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uma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distribuição</a:t>
            </a:r>
            <a:r>
              <a:rPr lang="en-US" altLang="pt-BR" sz="1600" dirty="0">
                <a:latin typeface="Abadi Extra Light" panose="020B0204020104020204" pitchFamily="34" charset="0"/>
              </a:rPr>
              <a:t> normal)</a:t>
            </a:r>
            <a:endParaRPr lang="pt-BR" altLang="pt-BR" sz="1600" dirty="0">
              <a:latin typeface="Abadi Extra Light" panose="020B0204020104020204" pitchFamily="34" charset="0"/>
            </a:endParaRPr>
          </a:p>
          <a:p>
            <a:pPr eaLnBrk="1" hangingPunct="1">
              <a:defRPr/>
            </a:pPr>
            <a:endParaRPr lang="en-US" altLang="pt-BR" dirty="0">
              <a:latin typeface="Abadi Extra Light" panose="020B0204020104020204" pitchFamily="34" charset="0"/>
            </a:endParaRPr>
          </a:p>
        </p:txBody>
      </p:sp>
      <p:sp>
        <p:nvSpPr>
          <p:cNvPr id="23565" name="Text Box 30">
            <a:extLst>
              <a:ext uri="{FF2B5EF4-FFF2-40B4-BE49-F238E27FC236}">
                <a16:creationId xmlns:a16="http://schemas.microsoft.com/office/drawing/2014/main" id="{4AACBD11-8E02-4085-8273-DA7EC55D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73" y="5571398"/>
            <a:ext cx="4019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</a:t>
            </a:r>
            <a:r>
              <a:rPr lang="en-US" altLang="pt-BR" sz="1600" dirty="0" err="1">
                <a:latin typeface="+mn-lt"/>
              </a:rPr>
              <a:t>Frequência</a:t>
            </a:r>
            <a:r>
              <a:rPr lang="en-US" altLang="pt-BR" sz="1600" dirty="0">
                <a:latin typeface="+mn-lt"/>
              </a:rPr>
              <a:t>: Sim X </a:t>
            </a:r>
            <a:r>
              <a:rPr lang="en-US" altLang="pt-BR" sz="1600" dirty="0" err="1">
                <a:latin typeface="+mn-lt"/>
              </a:rPr>
              <a:t>Não</a:t>
            </a:r>
            <a:endParaRPr lang="en-US" altLang="pt-BR" sz="1600" dirty="0">
              <a:latin typeface="+mn-lt"/>
            </a:endParaRPr>
          </a:p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      </a:t>
            </a:r>
            <a:r>
              <a:rPr lang="en-US" altLang="pt-BR" sz="1600" dirty="0" err="1">
                <a:latin typeface="+mn-lt"/>
              </a:rPr>
              <a:t>Sexo</a:t>
            </a:r>
            <a:r>
              <a:rPr lang="en-US" altLang="pt-BR" sz="1600" dirty="0">
                <a:latin typeface="+mn-lt"/>
              </a:rPr>
              <a:t>: </a:t>
            </a:r>
            <a:r>
              <a:rPr lang="en-US" altLang="pt-BR" sz="1600" dirty="0" err="1">
                <a:latin typeface="+mn-lt"/>
              </a:rPr>
              <a:t>Masculino</a:t>
            </a:r>
            <a:r>
              <a:rPr lang="en-US" altLang="pt-BR" sz="1600" dirty="0">
                <a:latin typeface="+mn-lt"/>
              </a:rPr>
              <a:t> X </a:t>
            </a:r>
            <a:r>
              <a:rPr lang="en-US" altLang="pt-BR" sz="1600" dirty="0" err="1">
                <a:latin typeface="+mn-lt"/>
              </a:rPr>
              <a:t>feminino</a:t>
            </a:r>
            <a:endParaRPr lang="en-US" altLang="pt-BR" sz="1600" dirty="0">
              <a:latin typeface="+mn-lt"/>
            </a:endParaRPr>
          </a:p>
        </p:txBody>
      </p:sp>
      <p:sp>
        <p:nvSpPr>
          <p:cNvPr id="23566" name="Text Box 31">
            <a:extLst>
              <a:ext uri="{FF2B5EF4-FFF2-40B4-BE49-F238E27FC236}">
                <a16:creationId xmlns:a16="http://schemas.microsoft.com/office/drawing/2014/main" id="{001DA6AF-1AFE-4B16-B23A-5257D96E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657" y="3577930"/>
            <a:ext cx="3316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Suave (1) / </a:t>
            </a:r>
            <a:r>
              <a:rPr lang="en-US" altLang="pt-BR" sz="1600" dirty="0" err="1">
                <a:latin typeface="+mn-lt"/>
              </a:rPr>
              <a:t>Moderado</a:t>
            </a:r>
            <a:r>
              <a:rPr lang="en-US" altLang="pt-BR" sz="1600" dirty="0">
                <a:latin typeface="+mn-lt"/>
              </a:rPr>
              <a:t> (2) / </a:t>
            </a:r>
            <a:r>
              <a:rPr lang="en-US" altLang="pt-BR" sz="1600" dirty="0" err="1">
                <a:latin typeface="+mn-lt"/>
              </a:rPr>
              <a:t>Severo</a:t>
            </a:r>
            <a:r>
              <a:rPr lang="en-US" altLang="pt-BR" sz="1600" dirty="0">
                <a:latin typeface="+mn-lt"/>
              </a:rPr>
              <a:t> (3) </a:t>
            </a:r>
            <a:endParaRPr lang="pt-BR" altLang="pt-BR" sz="1600" dirty="0">
              <a:latin typeface="+mn-lt"/>
            </a:endParaRPr>
          </a:p>
          <a:p>
            <a:pPr eaLnBrk="1" hangingPunct="1">
              <a:defRPr/>
            </a:pPr>
            <a:endParaRPr lang="en-US" altLang="pt-BR" sz="1600" dirty="0">
              <a:latin typeface="+mn-lt"/>
            </a:endParaRPr>
          </a:p>
        </p:txBody>
      </p:sp>
      <p:sp>
        <p:nvSpPr>
          <p:cNvPr id="2" name="Retângulo 1">
            <a:hlinkClick r:id="rId3" action="ppaction://hlinksldjump"/>
            <a:extLst>
              <a:ext uri="{FF2B5EF4-FFF2-40B4-BE49-F238E27FC236}">
                <a16:creationId xmlns:a16="http://schemas.microsoft.com/office/drawing/2014/main" id="{19593A6B-D23D-4C44-9B4E-22529199BE94}"/>
              </a:ext>
            </a:extLst>
          </p:cNvPr>
          <p:cNvSpPr/>
          <p:nvPr/>
        </p:nvSpPr>
        <p:spPr>
          <a:xfrm>
            <a:off x="2242054" y="3759203"/>
            <a:ext cx="1849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F7B7D"/>
                </a:solidFill>
                <a:latin typeface="+mn-lt"/>
              </a:rPr>
              <a:t>NUMÉRICO</a:t>
            </a:r>
          </a:p>
          <a:p>
            <a:pPr algn="ctr" eaLnBrk="1" hangingPunct="1">
              <a:defRPr/>
            </a:pPr>
            <a:endParaRPr lang="en-US" sz="1600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29" name="Retângulo 28">
            <a:hlinkClick r:id="rId4" action="ppaction://hlinksldjump"/>
            <a:extLst>
              <a:ext uri="{FF2B5EF4-FFF2-40B4-BE49-F238E27FC236}">
                <a16:creationId xmlns:a16="http://schemas.microsoft.com/office/drawing/2014/main" id="{2E6AE096-BFBD-4C50-9432-774829D84804}"/>
              </a:ext>
            </a:extLst>
          </p:cNvPr>
          <p:cNvSpPr/>
          <p:nvPr/>
        </p:nvSpPr>
        <p:spPr>
          <a:xfrm>
            <a:off x="7464213" y="3262389"/>
            <a:ext cx="18494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A71515"/>
                </a:solidFill>
                <a:latin typeface="+mn-lt"/>
              </a:rPr>
              <a:t>ORDINAL</a:t>
            </a:r>
            <a:endParaRPr lang="en-US" sz="20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30" name="Retângulo 29">
            <a:hlinkClick r:id="rId5" action="ppaction://hlinksldjump"/>
            <a:extLst>
              <a:ext uri="{FF2B5EF4-FFF2-40B4-BE49-F238E27FC236}">
                <a16:creationId xmlns:a16="http://schemas.microsoft.com/office/drawing/2014/main" id="{776B0E33-8205-41D2-9C3B-A911B50CB58B}"/>
              </a:ext>
            </a:extLst>
          </p:cNvPr>
          <p:cNvSpPr/>
          <p:nvPr/>
        </p:nvSpPr>
        <p:spPr>
          <a:xfrm>
            <a:off x="7639271" y="5211593"/>
            <a:ext cx="1849437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A2E78"/>
                </a:solidFill>
                <a:latin typeface="+mn-lt"/>
              </a:rPr>
              <a:t>NOMINAL</a:t>
            </a:r>
            <a:endParaRPr lang="en-US" sz="2000" b="1" dirty="0">
              <a:solidFill>
                <a:srgbClr val="2A2E78"/>
              </a:solidFill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0883FE9-F3A8-4A83-B3E1-078B372B21E0}"/>
              </a:ext>
            </a:extLst>
          </p:cNvPr>
          <p:cNvCxnSpPr>
            <a:cxnSpLocks/>
          </p:cNvCxnSpPr>
          <p:nvPr/>
        </p:nvCxnSpPr>
        <p:spPr>
          <a:xfrm>
            <a:off x="5870575" y="2638425"/>
            <a:ext cx="0" cy="3813175"/>
          </a:xfrm>
          <a:prstGeom prst="line">
            <a:avLst/>
          </a:prstGeom>
          <a:ln>
            <a:solidFill>
              <a:srgbClr val="30647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F0CE99-E8D7-4847-8D7D-195CA3D80E0A}"/>
              </a:ext>
            </a:extLst>
          </p:cNvPr>
          <p:cNvSpPr/>
          <p:nvPr/>
        </p:nvSpPr>
        <p:spPr>
          <a:xfrm>
            <a:off x="1743213" y="5735602"/>
            <a:ext cx="3203575" cy="433387"/>
          </a:xfrm>
          <a:prstGeom prst="roundRect">
            <a:avLst>
              <a:gd name="adj" fmla="val 50000"/>
            </a:avLst>
          </a:prstGeom>
          <a:solidFill>
            <a:srgbClr val="2F7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CaixaDeTexto 6">
            <a:hlinkClick r:id="rId6" action="ppaction://hlinksldjump"/>
            <a:extLst>
              <a:ext uri="{FF2B5EF4-FFF2-40B4-BE49-F238E27FC236}">
                <a16:creationId xmlns:a16="http://schemas.microsoft.com/office/drawing/2014/main" id="{2C561A90-2741-477C-ABBC-A969DAAA217D}"/>
              </a:ext>
            </a:extLst>
          </p:cNvPr>
          <p:cNvSpPr txBox="1"/>
          <p:nvPr/>
        </p:nvSpPr>
        <p:spPr>
          <a:xfrm>
            <a:off x="1770200" y="5760836"/>
            <a:ext cx="3149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checar a Normalidade?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03967D04-3B96-44CF-81C9-602E55539B57}"/>
              </a:ext>
            </a:extLst>
          </p:cNvPr>
          <p:cNvGrpSpPr/>
          <p:nvPr/>
        </p:nvGrpSpPr>
        <p:grpSpPr>
          <a:xfrm>
            <a:off x="1214130" y="3355110"/>
            <a:ext cx="1547983" cy="1547983"/>
            <a:chOff x="-1248816" y="1852880"/>
            <a:chExt cx="1547983" cy="1547983"/>
          </a:xfrm>
          <a:solidFill>
            <a:srgbClr val="2ECF13"/>
          </a:solidFill>
        </p:grpSpPr>
        <p:pic>
          <p:nvPicPr>
            <p:cNvPr id="47" name="Gráfico 46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C80883B3-DE8D-4FE3-91F4-117D4164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8" name="Lua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107C8E5F-6DFE-4198-B129-E5D7E42F79F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66CDDCB3-D408-4F76-8D7A-B85A365E62F8}"/>
              </a:ext>
            </a:extLst>
          </p:cNvPr>
          <p:cNvGrpSpPr/>
          <p:nvPr/>
        </p:nvGrpSpPr>
        <p:grpSpPr>
          <a:xfrm>
            <a:off x="6411590" y="3069312"/>
            <a:ext cx="1547983" cy="1547983"/>
            <a:chOff x="-1248816" y="1852880"/>
            <a:chExt cx="1547983" cy="1547983"/>
          </a:xfrm>
          <a:solidFill>
            <a:srgbClr val="FBD4D2"/>
          </a:solidFill>
        </p:grpSpPr>
        <p:pic>
          <p:nvPicPr>
            <p:cNvPr id="50" name="Gráfico 49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492AAE72-221A-497B-80C6-0804408F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1" name="Lua 50">
              <a:hlinkClick r:id="rId4" action="ppaction://hlinksldjump"/>
              <a:extLst>
                <a:ext uri="{FF2B5EF4-FFF2-40B4-BE49-F238E27FC236}">
                  <a16:creationId xmlns:a16="http://schemas.microsoft.com/office/drawing/2014/main" id="{C8DCBB93-ECE3-4DB2-9F12-D61FBC71C44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C836B1C-061D-40D7-999D-9A33AAA079AA}"/>
              </a:ext>
            </a:extLst>
          </p:cNvPr>
          <p:cNvGrpSpPr/>
          <p:nvPr/>
        </p:nvGrpSpPr>
        <p:grpSpPr>
          <a:xfrm>
            <a:off x="6514349" y="4860968"/>
            <a:ext cx="1547983" cy="1547983"/>
            <a:chOff x="6514349" y="4860968"/>
            <a:chExt cx="1547983" cy="1547983"/>
          </a:xfrm>
        </p:grpSpPr>
        <p:pic>
          <p:nvPicPr>
            <p:cNvPr id="53" name="Gráfico 52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4898DBCB-B88C-4E0F-A736-AF49E621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14349" y="4860968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4" name="Lua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DE6B945A-3441-417D-BF35-41982827794F}"/>
                </a:ext>
              </a:extLst>
            </p:cNvPr>
            <p:cNvSpPr/>
            <p:nvPr/>
          </p:nvSpPr>
          <p:spPr>
            <a:xfrm rot="19467742">
              <a:off x="7034384" y="5639968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id="{9C1F4975-F70D-48E5-A17E-9E691D1F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808" y="2530772"/>
            <a:ext cx="3988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QUALITATIVOS (Categórico)</a:t>
            </a:r>
            <a:endParaRPr lang="en-US" altLang="pt-BR" sz="24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EC340B23-A630-41CB-83FA-C0165CF6C0C2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3" action="ppaction://hlinksldjump"/>
              <a:extLst>
                <a:ext uri="{FF2B5EF4-FFF2-40B4-BE49-F238E27FC236}">
                  <a16:creationId xmlns:a16="http://schemas.microsoft.com/office/drawing/2014/main" id="{6C9BABD4-F5C0-4D53-B57E-1DE252B36FED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8" name="Gráfico 7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DE4670A1-A60F-42C4-A48E-D56567EB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pic>
        <p:nvPicPr>
          <p:cNvPr id="11" name="Imagem 2">
            <a:extLst>
              <a:ext uri="{FF2B5EF4-FFF2-40B4-BE49-F238E27FC236}">
                <a16:creationId xmlns:a16="http://schemas.microsoft.com/office/drawing/2014/main" id="{1882C90F-62FE-4370-95EB-0795F0C69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709888"/>
            <a:ext cx="4295775" cy="501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61A36D4D-9447-4040-88D9-2E236CE8D8F0}"/>
              </a:ext>
            </a:extLst>
          </p:cNvPr>
          <p:cNvSpPr/>
          <p:nvPr/>
        </p:nvSpPr>
        <p:spPr>
          <a:xfrm>
            <a:off x="2639616" y="2601018"/>
            <a:ext cx="1728192" cy="251198"/>
          </a:xfrm>
          <a:prstGeom prst="rect">
            <a:avLst/>
          </a:prstGeom>
          <a:noFill/>
          <a:ln w="28575"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25B58B9-D29F-475B-9152-AD4394D7C1E2}"/>
              </a:ext>
            </a:extLst>
          </p:cNvPr>
          <p:cNvSpPr txBox="1"/>
          <p:nvPr/>
        </p:nvSpPr>
        <p:spPr>
          <a:xfrm>
            <a:off x="335360" y="260648"/>
            <a:ext cx="202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A2E78"/>
                </a:solidFill>
                <a:latin typeface="Abadi Extra Light" panose="020B0204020104020204" pitchFamily="34" charset="0"/>
              </a:rPr>
              <a:t>LOGÍSTICA SIMPLES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5F59D2-090D-409E-B37D-D36731C9494F}"/>
              </a:ext>
            </a:extLst>
          </p:cNvPr>
          <p:cNvSpPr txBox="1"/>
          <p:nvPr/>
        </p:nvSpPr>
        <p:spPr>
          <a:xfrm>
            <a:off x="5015880" y="610448"/>
            <a:ext cx="22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A2E78"/>
                </a:solidFill>
                <a:latin typeface="Abadi Extra Light" panose="020B0204020104020204" pitchFamily="34" charset="0"/>
              </a:rPr>
              <a:t>POISSON UNIVARIADA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BC0328-96F0-47B9-A318-3ED6C825B7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5" b="18460"/>
          <a:stretch/>
        </p:blipFill>
        <p:spPr>
          <a:xfrm>
            <a:off x="5015880" y="1174278"/>
            <a:ext cx="6017823" cy="11631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D40C059-2DF6-4EA5-BD3D-7660BF61D6C5}"/>
              </a:ext>
            </a:extLst>
          </p:cNvPr>
          <p:cNvSpPr txBox="1"/>
          <p:nvPr/>
        </p:nvSpPr>
        <p:spPr>
          <a:xfrm>
            <a:off x="5020746" y="94021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2A2E78"/>
                </a:solidFill>
              </a:rPr>
              <a:t>Baixar o módulo: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B58F6F9-58A9-4275-96CA-3DBB5F561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9708" y="2432230"/>
            <a:ext cx="4562475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6357AC-5660-465B-93D9-DEAD43FCF8CC}"/>
              </a:ext>
            </a:extLst>
          </p:cNvPr>
          <p:cNvSpPr txBox="1"/>
          <p:nvPr/>
        </p:nvSpPr>
        <p:spPr>
          <a:xfrm>
            <a:off x="5208285" y="5351942"/>
            <a:ext cx="16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2A2E78"/>
                </a:solidFill>
              </a:rPr>
              <a:t>Média = Variância</a:t>
            </a:r>
          </a:p>
          <a:p>
            <a:r>
              <a:rPr lang="pt-BR" sz="1400" dirty="0">
                <a:solidFill>
                  <a:srgbClr val="2A2E78"/>
                </a:solidFill>
              </a:rPr>
              <a:t>Variância &gt; Média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90E804E-AF5D-4814-AE43-E759AA315F3A}"/>
              </a:ext>
            </a:extLst>
          </p:cNvPr>
          <p:cNvCxnSpPr>
            <a:cxnSpLocks/>
          </p:cNvCxnSpPr>
          <p:nvPr/>
        </p:nvCxnSpPr>
        <p:spPr>
          <a:xfrm flipV="1">
            <a:off x="6755387" y="4420928"/>
            <a:ext cx="788865" cy="1080120"/>
          </a:xfrm>
          <a:prstGeom prst="straightConnector1">
            <a:avLst/>
          </a:prstGeom>
          <a:ln>
            <a:solidFill>
              <a:srgbClr val="2A2E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4E5DFAF-2B13-4841-923A-0A8474CCEBA7}"/>
              </a:ext>
            </a:extLst>
          </p:cNvPr>
          <p:cNvCxnSpPr>
            <a:cxnSpLocks/>
          </p:cNvCxnSpPr>
          <p:nvPr/>
        </p:nvCxnSpPr>
        <p:spPr>
          <a:xfrm flipV="1">
            <a:off x="6755546" y="4672156"/>
            <a:ext cx="787073" cy="1094265"/>
          </a:xfrm>
          <a:prstGeom prst="straightConnector1">
            <a:avLst/>
          </a:prstGeom>
          <a:ln>
            <a:solidFill>
              <a:srgbClr val="2A2E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4668F399-884E-4BCA-9928-6078F52A0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396" y="2433201"/>
            <a:ext cx="1933575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3262DD5F-A8C0-43F4-BAD2-44A3B3FBCC8F}"/>
              </a:ext>
            </a:extLst>
          </p:cNvPr>
          <p:cNvSpPr/>
          <p:nvPr/>
        </p:nvSpPr>
        <p:spPr>
          <a:xfrm>
            <a:off x="5156087" y="4075069"/>
            <a:ext cx="1728192" cy="288032"/>
          </a:xfrm>
          <a:prstGeom prst="rect">
            <a:avLst/>
          </a:prstGeom>
          <a:noFill/>
          <a:ln w="28575"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05DF863-982C-4F0F-A16C-87D86E65F6A6}"/>
              </a:ext>
            </a:extLst>
          </p:cNvPr>
          <p:cNvSpPr/>
          <p:nvPr/>
        </p:nvSpPr>
        <p:spPr>
          <a:xfrm>
            <a:off x="5393276" y="4975190"/>
            <a:ext cx="121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A2E78"/>
                </a:solidFill>
              </a:rPr>
              <a:t>Variável Y</a:t>
            </a:r>
          </a:p>
        </p:txBody>
      </p:sp>
      <p:grpSp>
        <p:nvGrpSpPr>
          <p:cNvPr id="20" name="Agrupar 25">
            <a:extLst>
              <a:ext uri="{FF2B5EF4-FFF2-40B4-BE49-F238E27FC236}">
                <a16:creationId xmlns:a16="http://schemas.microsoft.com/office/drawing/2014/main" id="{DF7C7070-5D4F-4EC7-80B2-4B084410A3EF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21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8DA49963-C5C1-411B-9F3B-BF1676C72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22" name="CaixaDeTexto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E6A9FF0-2537-4EB0-8712-D26CA6640FB9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>
            <a:extLst>
              <a:ext uri="{FF2B5EF4-FFF2-40B4-BE49-F238E27FC236}">
                <a16:creationId xmlns:a16="http://schemas.microsoft.com/office/drawing/2014/main" id="{A4EB17B1-C722-45BE-89B0-8BB259D36B8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5067" y="2420938"/>
            <a:ext cx="9991725" cy="316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pt-BR" altLang="pt-BR" dirty="0">
                <a:solidFill>
                  <a:srgbClr val="2A2E78"/>
                </a:solidFill>
              </a:rPr>
              <a:t>Considere: </a:t>
            </a:r>
          </a:p>
          <a:p>
            <a:pPr marL="0" indent="0" algn="just" eaLnBrk="1" hangingPunct="1">
              <a:buFontTx/>
              <a:buNone/>
            </a:pPr>
            <a:r>
              <a:rPr lang="en-US" altLang="pt-BR" sz="2800" b="1" dirty="0">
                <a:solidFill>
                  <a:srgbClr val="2A2E78"/>
                </a:solidFill>
              </a:rPr>
              <a:t>    </a:t>
            </a:r>
            <a:r>
              <a:rPr lang="en-US" altLang="pt-BR" sz="2800" b="1" dirty="0" err="1">
                <a:solidFill>
                  <a:srgbClr val="2A2E78"/>
                </a:solidFill>
              </a:rPr>
              <a:t>Coeficiente</a:t>
            </a:r>
            <a:r>
              <a:rPr lang="en-US" altLang="pt-BR" sz="2800" b="1" dirty="0">
                <a:solidFill>
                  <a:srgbClr val="2A2E78"/>
                </a:solidFill>
              </a:rPr>
              <a:t> de </a:t>
            </a:r>
            <a:r>
              <a:rPr lang="en-US" altLang="pt-BR" sz="2800" b="1" dirty="0" err="1">
                <a:solidFill>
                  <a:srgbClr val="2A2E78"/>
                </a:solidFill>
              </a:rPr>
              <a:t>Contigência</a:t>
            </a:r>
            <a:r>
              <a:rPr lang="en-US" altLang="pt-BR" sz="2800" b="1" dirty="0">
                <a:solidFill>
                  <a:srgbClr val="2A2E78"/>
                </a:solidFill>
              </a:rPr>
              <a:t> C</a:t>
            </a:r>
          </a:p>
          <a:p>
            <a:pPr marL="0" indent="0" algn="just" eaLnBrk="1" hangingPunct="1">
              <a:buFontTx/>
              <a:buNone/>
            </a:pPr>
            <a:r>
              <a:rPr lang="en-US" altLang="pt-BR" sz="2800" b="1" dirty="0">
                <a:solidFill>
                  <a:srgbClr val="2A2E78"/>
                </a:solidFill>
              </a:rPr>
              <a:t>    </a:t>
            </a:r>
            <a:r>
              <a:rPr lang="en-US" altLang="pt-BR" sz="2800" b="1" dirty="0" err="1">
                <a:solidFill>
                  <a:srgbClr val="2A2E78"/>
                </a:solidFill>
              </a:rPr>
              <a:t>Regressão</a:t>
            </a:r>
            <a:r>
              <a:rPr lang="en-US" altLang="pt-BR" sz="2800" b="1" dirty="0">
                <a:solidFill>
                  <a:srgbClr val="2A2E78"/>
                </a:solidFill>
              </a:rPr>
              <a:t> </a:t>
            </a:r>
            <a:r>
              <a:rPr lang="en-US" altLang="pt-BR" sz="2800" b="1" dirty="0" err="1">
                <a:solidFill>
                  <a:srgbClr val="2A2E78"/>
                </a:solidFill>
              </a:rPr>
              <a:t>Logística</a:t>
            </a:r>
            <a:r>
              <a:rPr lang="en-US" altLang="pt-BR" sz="2800" b="1" dirty="0">
                <a:solidFill>
                  <a:srgbClr val="2A2E78"/>
                </a:solidFill>
              </a:rPr>
              <a:t> </a:t>
            </a:r>
            <a:r>
              <a:rPr lang="en-US" altLang="pt-BR" sz="2800" b="1" dirty="0" err="1">
                <a:solidFill>
                  <a:srgbClr val="2A2E78"/>
                </a:solidFill>
              </a:rPr>
              <a:t>Múltipla</a:t>
            </a:r>
            <a:r>
              <a:rPr lang="en-US" altLang="pt-BR" sz="2800" b="1" dirty="0">
                <a:solidFill>
                  <a:srgbClr val="2A2E78"/>
                </a:solidFill>
              </a:rPr>
              <a:t>:</a:t>
            </a:r>
            <a:r>
              <a:rPr lang="en-US" altLang="pt-BR" sz="2800" dirty="0">
                <a:solidFill>
                  <a:srgbClr val="2A2E78"/>
                </a:solidFill>
              </a:rPr>
              <a:t> para </a:t>
            </a:r>
            <a:r>
              <a:rPr lang="en-US" altLang="pt-BR" sz="2800" dirty="0" err="1">
                <a:solidFill>
                  <a:srgbClr val="2A2E78"/>
                </a:solidFill>
              </a:rPr>
              <a:t>estudos</a:t>
            </a:r>
            <a:r>
              <a:rPr lang="en-US" altLang="pt-BR" sz="2800" dirty="0">
                <a:solidFill>
                  <a:srgbClr val="2A2E78"/>
                </a:solidFill>
              </a:rPr>
              <a:t> de RISCO </a:t>
            </a:r>
            <a:r>
              <a:rPr lang="en-US" altLang="pt-BR" sz="2500" dirty="0">
                <a:solidFill>
                  <a:srgbClr val="2A2E78"/>
                </a:solidFill>
              </a:rPr>
              <a:t>(OR- Odds Ratio)</a:t>
            </a:r>
          </a:p>
          <a:p>
            <a:pPr marL="0" indent="0" algn="just" eaLnBrk="1" hangingPunct="1">
              <a:buFontTx/>
              <a:buNone/>
            </a:pPr>
            <a:r>
              <a:rPr lang="en-US" altLang="pt-BR" sz="2800" b="1" dirty="0">
                <a:solidFill>
                  <a:srgbClr val="2A2E78"/>
                </a:solidFill>
              </a:rPr>
              <a:t>    </a:t>
            </a:r>
            <a:r>
              <a:rPr lang="en-US" altLang="pt-BR" sz="2800" b="1" dirty="0" err="1">
                <a:solidFill>
                  <a:srgbClr val="2A2E78"/>
                </a:solidFill>
              </a:rPr>
              <a:t>Regressão</a:t>
            </a:r>
            <a:r>
              <a:rPr lang="en-US" altLang="pt-BR" sz="2800" b="1" dirty="0">
                <a:solidFill>
                  <a:srgbClr val="2A2E78"/>
                </a:solidFill>
              </a:rPr>
              <a:t> de Poisson:</a:t>
            </a:r>
            <a:r>
              <a:rPr lang="en-US" altLang="pt-BR" sz="2800" dirty="0">
                <a:solidFill>
                  <a:srgbClr val="2A2E78"/>
                </a:solidFill>
              </a:rPr>
              <a:t> para </a:t>
            </a:r>
            <a:r>
              <a:rPr lang="en-US" altLang="pt-BR" sz="2800" dirty="0" err="1">
                <a:solidFill>
                  <a:srgbClr val="2A2E78"/>
                </a:solidFill>
              </a:rPr>
              <a:t>estudos</a:t>
            </a:r>
            <a:r>
              <a:rPr lang="en-US" altLang="pt-BR" sz="2800" dirty="0">
                <a:solidFill>
                  <a:srgbClr val="2A2E78"/>
                </a:solidFill>
              </a:rPr>
              <a:t> de PREVALÊNCIA</a:t>
            </a:r>
          </a:p>
          <a:p>
            <a:pPr marL="0" indent="0" algn="just" eaLnBrk="1" hangingPunct="1">
              <a:buFontTx/>
              <a:buNone/>
            </a:pPr>
            <a:r>
              <a:rPr lang="en-US" altLang="pt-BR" sz="2800" dirty="0">
                <a:solidFill>
                  <a:srgbClr val="2A2E78"/>
                </a:solidFill>
              </a:rPr>
              <a:t>    </a:t>
            </a:r>
            <a:r>
              <a:rPr lang="en-US" altLang="pt-BR" sz="2500" dirty="0">
                <a:solidFill>
                  <a:srgbClr val="2A2E78"/>
                </a:solidFill>
              </a:rPr>
              <a:t>(RP - </a:t>
            </a:r>
            <a:r>
              <a:rPr lang="en-US" altLang="pt-BR" sz="2500" dirty="0" err="1">
                <a:solidFill>
                  <a:srgbClr val="2A2E78"/>
                </a:solidFill>
              </a:rPr>
              <a:t>Razão</a:t>
            </a:r>
            <a:r>
              <a:rPr lang="en-US" altLang="pt-BR" sz="2500" dirty="0">
                <a:solidFill>
                  <a:srgbClr val="2A2E78"/>
                </a:solidFill>
              </a:rPr>
              <a:t> da </a:t>
            </a:r>
            <a:r>
              <a:rPr lang="en-US" altLang="pt-BR" sz="2500" dirty="0" err="1">
                <a:solidFill>
                  <a:srgbClr val="2A2E78"/>
                </a:solidFill>
              </a:rPr>
              <a:t>Prevalência</a:t>
            </a:r>
            <a:r>
              <a:rPr lang="en-US" altLang="pt-BR" sz="2500" dirty="0">
                <a:solidFill>
                  <a:srgbClr val="2A2E78"/>
                </a:solidFill>
              </a:rPr>
              <a:t>) </a:t>
            </a:r>
            <a:r>
              <a:rPr lang="en-US" altLang="pt-BR" sz="2500" dirty="0" err="1">
                <a:solidFill>
                  <a:srgbClr val="2A2E78"/>
                </a:solidFill>
              </a:rPr>
              <a:t>ou</a:t>
            </a:r>
            <a:r>
              <a:rPr lang="en-US" altLang="pt-BR" sz="2500" dirty="0">
                <a:solidFill>
                  <a:srgbClr val="2A2E78"/>
                </a:solidFill>
              </a:rPr>
              <a:t> </a:t>
            </a:r>
            <a:r>
              <a:rPr lang="en-US" altLang="pt-BR" sz="2500" dirty="0" err="1">
                <a:solidFill>
                  <a:srgbClr val="2A2E78"/>
                </a:solidFill>
              </a:rPr>
              <a:t>eventos</a:t>
            </a:r>
            <a:r>
              <a:rPr lang="en-US" altLang="pt-BR" sz="2500" dirty="0">
                <a:solidFill>
                  <a:srgbClr val="2A2E78"/>
                </a:solidFill>
              </a:rPr>
              <a:t> de </a:t>
            </a:r>
            <a:r>
              <a:rPr lang="en-US" altLang="pt-BR" sz="2500" dirty="0" err="1">
                <a:solidFill>
                  <a:srgbClr val="2A2E78"/>
                </a:solidFill>
              </a:rPr>
              <a:t>pouca</a:t>
            </a:r>
            <a:r>
              <a:rPr lang="en-US" altLang="pt-BR" sz="2500" dirty="0">
                <a:solidFill>
                  <a:srgbClr val="2A2E78"/>
                </a:solidFill>
              </a:rPr>
              <a:t> </a:t>
            </a:r>
            <a:r>
              <a:rPr lang="en-US" altLang="pt-BR" sz="2500" dirty="0" err="1">
                <a:solidFill>
                  <a:srgbClr val="2A2E78"/>
                </a:solidFill>
              </a:rPr>
              <a:t>frequência</a:t>
            </a:r>
            <a:r>
              <a:rPr lang="en-US" altLang="pt-BR" sz="2500" dirty="0">
                <a:solidFill>
                  <a:srgbClr val="2A2E78"/>
                </a:solidFill>
              </a:rPr>
              <a:t>.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AB4681F1-E51E-433F-A26D-879B4B67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8" y="122238"/>
            <a:ext cx="10755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n-lt"/>
              </a:rPr>
              <a:t>Análise de Regressão </a:t>
            </a:r>
            <a:r>
              <a:rPr lang="pt-BR" altLang="pt-BR" sz="3600" dirty="0">
                <a:latin typeface="+mn-lt"/>
              </a:rPr>
              <a:t>para Dados Nominais </a:t>
            </a:r>
            <a:br>
              <a:rPr lang="pt-BR" altLang="pt-BR" sz="3200" dirty="0">
                <a:latin typeface="+mn-lt"/>
              </a:rPr>
            </a:b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(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Não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altLang="pt-BR" sz="2500" dirty="0" err="1">
                <a:solidFill>
                  <a:srgbClr val="30647C"/>
                </a:solidFill>
                <a:latin typeface="+mn-lt"/>
              </a:rPr>
              <a:t>paramétrico</a:t>
            </a:r>
            <a:r>
              <a:rPr lang="en-US" altLang="pt-BR" sz="2500" dirty="0">
                <a:solidFill>
                  <a:srgbClr val="30647C"/>
                </a:solidFill>
                <a:latin typeface="+mn-lt"/>
              </a:rPr>
              <a:t>)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3C65C28-4B1D-41EE-9750-BBB7A9919B96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1" name="CaixaDeTexto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F05AD547-5AD6-490B-A400-E2C34107AC2C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3" name="Gráfico 12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2125C43F-B86F-4910-82D5-98300E21B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A15099A-60BA-4A2D-86A5-8759A1AD37C7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1" name="CaixaDeTexto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53783725-A0F2-4622-A316-DF13057C21FA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2" name="Gráfico 21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4B97EF3A-1F4F-45FF-BA0F-B1A90833D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2" name="Agrupar 25">
            <a:extLst>
              <a:ext uri="{FF2B5EF4-FFF2-40B4-BE49-F238E27FC236}">
                <a16:creationId xmlns:a16="http://schemas.microsoft.com/office/drawing/2014/main" id="{AE37A216-B848-4154-91A9-04A5587F6500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14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EB04AF9E-86F3-4883-A9D6-76EB5F72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7" name="CaixaDeText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2542E25-BBDF-4D8D-BC9A-FCF2DE08EF05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agem 5">
            <a:extLst>
              <a:ext uri="{FF2B5EF4-FFF2-40B4-BE49-F238E27FC236}">
                <a16:creationId xmlns:a16="http://schemas.microsoft.com/office/drawing/2014/main" id="{239998FE-DD5E-498C-A43C-7F4B5E36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8" b="6676"/>
          <a:stretch>
            <a:fillRect/>
          </a:stretch>
        </p:blipFill>
        <p:spPr bwMode="auto">
          <a:xfrm>
            <a:off x="334963" y="334964"/>
            <a:ext cx="8137301" cy="54849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3F88DF1F-5E06-4467-8792-A8A049A7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880" y="1844675"/>
            <a:ext cx="3262312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b="1" dirty="0">
                <a:solidFill>
                  <a:srgbClr val="30647C"/>
                </a:solidFill>
                <a:latin typeface="+mn-lt"/>
              </a:rPr>
              <a:t>Nota: </a:t>
            </a:r>
            <a:r>
              <a:rPr lang="pt-BR" altLang="pt-BR" dirty="0">
                <a:solidFill>
                  <a:srgbClr val="30647C"/>
                </a:solidFill>
                <a:latin typeface="+mn-lt"/>
              </a:rPr>
              <a:t>O programa </a:t>
            </a:r>
            <a:r>
              <a:rPr lang="pt-BR" altLang="pt-BR" dirty="0" err="1">
                <a:solidFill>
                  <a:srgbClr val="30647C"/>
                </a:solidFill>
                <a:latin typeface="+mn-lt"/>
              </a:rPr>
              <a:t>BioEstat</a:t>
            </a:r>
            <a:r>
              <a:rPr lang="pt-BR" altLang="pt-BR" dirty="0">
                <a:solidFill>
                  <a:srgbClr val="30647C"/>
                </a:solidFill>
                <a:latin typeface="+mn-lt"/>
              </a:rPr>
              <a:t> não</a:t>
            </a:r>
          </a:p>
          <a:p>
            <a:pPr eaLnBrk="1" hangingPunct="1">
              <a:defRPr/>
            </a:pPr>
            <a:r>
              <a:rPr lang="pt-BR" altLang="pt-BR" dirty="0">
                <a:solidFill>
                  <a:srgbClr val="30647C"/>
                </a:solidFill>
                <a:latin typeface="+mn-lt"/>
              </a:rPr>
              <a:t>Disponibiliza Regressão de Poisson.</a:t>
            </a:r>
            <a:endParaRPr lang="en-US" altLang="pt-BR" dirty="0">
              <a:solidFill>
                <a:srgbClr val="30647C"/>
              </a:solidFill>
              <a:latin typeface="+mn-l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A8B384B-301E-4864-B7B0-175BF924F6CB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5" name="CaixaDeTexto 4">
              <a:hlinkClick r:id="rId4" action="ppaction://hlinksldjump"/>
              <a:extLst>
                <a:ext uri="{FF2B5EF4-FFF2-40B4-BE49-F238E27FC236}">
                  <a16:creationId xmlns:a16="http://schemas.microsoft.com/office/drawing/2014/main" id="{35A9536C-8C3A-4CA2-9BFF-5F45C1C659A1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6" name="Gráfico 5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FCC43C7B-7996-4B0F-B918-1FF7556E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8" name="Agrupar 25">
            <a:extLst>
              <a:ext uri="{FF2B5EF4-FFF2-40B4-BE49-F238E27FC236}">
                <a16:creationId xmlns:a16="http://schemas.microsoft.com/office/drawing/2014/main" id="{DE445040-E509-4754-94BE-53C1AF9684D1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9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2A114332-8B0A-49E2-BC26-628925027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0" name="CaixaDeTexto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B29B051-E292-4FB3-837D-AAAC1AA3D794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agem 2">
            <a:extLst>
              <a:ext uri="{FF2B5EF4-FFF2-40B4-BE49-F238E27FC236}">
                <a16:creationId xmlns:a16="http://schemas.microsoft.com/office/drawing/2014/main" id="{D6DCC174-EADB-4A2C-92E2-8A1815A0A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30928"/>
            <a:ext cx="4295775" cy="501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8A8A9D7-09D4-49E6-9815-8AC94CE6FFB9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6" name="CaixaDeTexto 5">
              <a:hlinkClick r:id="rId4" action="ppaction://hlinksldjump"/>
              <a:extLst>
                <a:ext uri="{FF2B5EF4-FFF2-40B4-BE49-F238E27FC236}">
                  <a16:creationId xmlns:a16="http://schemas.microsoft.com/office/drawing/2014/main" id="{17EDA651-E20E-4850-8F3A-A733D10B316D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7" name="Gráfico 6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B50C7A0A-C13A-4A91-9D33-43DF0CBC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9F04D1A6-CD6D-477B-ADD2-92F927A49F6A}"/>
              </a:ext>
            </a:extLst>
          </p:cNvPr>
          <p:cNvSpPr/>
          <p:nvPr/>
        </p:nvSpPr>
        <p:spPr>
          <a:xfrm>
            <a:off x="2674613" y="3331789"/>
            <a:ext cx="1728192" cy="377624"/>
          </a:xfrm>
          <a:prstGeom prst="rect">
            <a:avLst/>
          </a:prstGeom>
          <a:noFill/>
          <a:ln w="28575"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99F872-663F-415B-A272-FB77668664CF}"/>
              </a:ext>
            </a:extLst>
          </p:cNvPr>
          <p:cNvSpPr txBox="1"/>
          <p:nvPr/>
        </p:nvSpPr>
        <p:spPr>
          <a:xfrm>
            <a:off x="335360" y="241116"/>
            <a:ext cx="212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A2E78"/>
                </a:solidFill>
                <a:latin typeface="Abadi Extra Light" panose="020B0204020104020204" pitchFamily="34" charset="0"/>
              </a:rPr>
              <a:t>LOGÍSTICA MÚLTIPLA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DA035B3-026E-434F-A591-AA5180B50D1E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14" name="CaixaDeTexto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891B8D1-A70B-4ADB-9015-5A349D737236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5" name="Gráfico 14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B3B0C0DA-10FC-419E-9381-F388376E4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4FD78F-DBE0-403B-8198-98407731C93C}"/>
              </a:ext>
            </a:extLst>
          </p:cNvPr>
          <p:cNvSpPr txBox="1"/>
          <p:nvPr/>
        </p:nvSpPr>
        <p:spPr>
          <a:xfrm>
            <a:off x="5015880" y="610448"/>
            <a:ext cx="245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A2E78"/>
                </a:solidFill>
                <a:latin typeface="Abadi Extra Light" panose="020B0204020104020204" pitchFamily="34" charset="0"/>
              </a:rPr>
              <a:t>POISSON MULTIVARIADA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EE9E564-7BC1-429B-8DF7-3AEC803FCA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5" b="18460"/>
          <a:stretch/>
        </p:blipFill>
        <p:spPr>
          <a:xfrm>
            <a:off x="5015880" y="1174278"/>
            <a:ext cx="6017823" cy="116314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D49517-5464-49B8-A3B0-0AFBCD0C29A9}"/>
              </a:ext>
            </a:extLst>
          </p:cNvPr>
          <p:cNvSpPr txBox="1"/>
          <p:nvPr/>
        </p:nvSpPr>
        <p:spPr>
          <a:xfrm>
            <a:off x="5020746" y="94021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2A2E78"/>
                </a:solidFill>
              </a:rPr>
              <a:t>Baixar o módulo: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2458E2D-87C8-464D-BCCB-481CE7CEC8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9708" y="2432230"/>
            <a:ext cx="4562475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E34EBFC-60A2-40EC-B553-A73EE1A13E41}"/>
              </a:ext>
            </a:extLst>
          </p:cNvPr>
          <p:cNvSpPr txBox="1"/>
          <p:nvPr/>
        </p:nvSpPr>
        <p:spPr>
          <a:xfrm>
            <a:off x="5208285" y="5351942"/>
            <a:ext cx="16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2A2E78"/>
                </a:solidFill>
              </a:rPr>
              <a:t>Média = Variância</a:t>
            </a:r>
          </a:p>
          <a:p>
            <a:r>
              <a:rPr lang="pt-BR" sz="1400" dirty="0">
                <a:solidFill>
                  <a:srgbClr val="2A2E78"/>
                </a:solidFill>
              </a:rPr>
              <a:t>Variância &gt; Média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C08A4A8-FC52-4C2C-AE63-070352537F87}"/>
              </a:ext>
            </a:extLst>
          </p:cNvPr>
          <p:cNvCxnSpPr>
            <a:cxnSpLocks/>
          </p:cNvCxnSpPr>
          <p:nvPr/>
        </p:nvCxnSpPr>
        <p:spPr>
          <a:xfrm flipV="1">
            <a:off x="6755387" y="4420928"/>
            <a:ext cx="788865" cy="1080120"/>
          </a:xfrm>
          <a:prstGeom prst="straightConnector1">
            <a:avLst/>
          </a:prstGeom>
          <a:ln>
            <a:solidFill>
              <a:srgbClr val="2A2E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77F52476-654B-417E-8577-480B183FEA3E}"/>
              </a:ext>
            </a:extLst>
          </p:cNvPr>
          <p:cNvCxnSpPr>
            <a:cxnSpLocks/>
          </p:cNvCxnSpPr>
          <p:nvPr/>
        </p:nvCxnSpPr>
        <p:spPr>
          <a:xfrm flipV="1">
            <a:off x="6755546" y="4672156"/>
            <a:ext cx="787073" cy="1094265"/>
          </a:xfrm>
          <a:prstGeom prst="straightConnector1">
            <a:avLst/>
          </a:prstGeom>
          <a:ln>
            <a:solidFill>
              <a:srgbClr val="2A2E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493FE190-B0A0-4329-B9FE-59AC906ED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3396" y="2433201"/>
            <a:ext cx="1933575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7DA3111E-D85B-49F6-B67A-740D4C69B0FE}"/>
              </a:ext>
            </a:extLst>
          </p:cNvPr>
          <p:cNvSpPr/>
          <p:nvPr/>
        </p:nvSpPr>
        <p:spPr>
          <a:xfrm>
            <a:off x="5156087" y="4075069"/>
            <a:ext cx="1728192" cy="288032"/>
          </a:xfrm>
          <a:prstGeom prst="rect">
            <a:avLst/>
          </a:prstGeom>
          <a:noFill/>
          <a:ln w="28575"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90DAE5E-9851-42D3-AAFF-13CA529B94A1}"/>
              </a:ext>
            </a:extLst>
          </p:cNvPr>
          <p:cNvSpPr/>
          <p:nvPr/>
        </p:nvSpPr>
        <p:spPr>
          <a:xfrm>
            <a:off x="5393276" y="4975190"/>
            <a:ext cx="121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A2E78"/>
                </a:solidFill>
              </a:rPr>
              <a:t>Variável Y</a:t>
            </a:r>
          </a:p>
        </p:txBody>
      </p:sp>
      <p:grpSp>
        <p:nvGrpSpPr>
          <p:cNvPr id="23" name="Agrupar 25">
            <a:extLst>
              <a:ext uri="{FF2B5EF4-FFF2-40B4-BE49-F238E27FC236}">
                <a16:creationId xmlns:a16="http://schemas.microsoft.com/office/drawing/2014/main" id="{46057C37-F957-492B-A4EB-4D483CC4AD23}"/>
              </a:ext>
            </a:extLst>
          </p:cNvPr>
          <p:cNvGrpSpPr>
            <a:grpSpLocks/>
          </p:cNvGrpSpPr>
          <p:nvPr/>
        </p:nvGrpSpPr>
        <p:grpSpPr bwMode="auto">
          <a:xfrm>
            <a:off x="275920" y="5861230"/>
            <a:ext cx="1923071" cy="738664"/>
            <a:chOff x="10079262" y="5148186"/>
            <a:chExt cx="1922705" cy="738968"/>
          </a:xfrm>
        </p:grpSpPr>
        <p:pic>
          <p:nvPicPr>
            <p:cNvPr id="27" name="Gráfico 27" descr="Compartilhar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AA5355-FA5E-4455-9AB7-3999EC8A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28" name="CaixaDeTexto 2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0511E3-B400-4006-8647-AE093C68B677}"/>
                </a:ext>
              </a:extLst>
            </p:cNvPr>
            <p:cNvSpPr txBox="1"/>
            <p:nvPr/>
          </p:nvSpPr>
          <p:spPr bwMode="auto">
            <a:xfrm>
              <a:off x="10079262" y="5148186"/>
              <a:ext cx="1464984" cy="738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CORRELAÇÃO/</a:t>
              </a:r>
            </a:p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REGRESSÃO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B104EAEE-7114-4B07-AD3D-A1DD19061B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8763" y="1757363"/>
            <a:ext cx="91440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300" dirty="0">
                <a:solidFill>
                  <a:schemeClr val="tx1"/>
                </a:solidFill>
              </a:rPr>
              <a:t>Que </a:t>
            </a:r>
            <a:r>
              <a:rPr lang="en-US" sz="3300" dirty="0" err="1">
                <a:solidFill>
                  <a:schemeClr val="tx1"/>
                </a:solidFill>
              </a:rPr>
              <a:t>tipo</a:t>
            </a:r>
            <a:r>
              <a:rPr lang="en-US" sz="3300" dirty="0">
                <a:solidFill>
                  <a:schemeClr val="tx1"/>
                </a:solidFill>
              </a:rPr>
              <a:t> de dados </a:t>
            </a:r>
            <a:r>
              <a:rPr lang="en-US" sz="3300" dirty="0" err="1">
                <a:solidFill>
                  <a:schemeClr val="tx1"/>
                </a:solidFill>
              </a:rPr>
              <a:t>você</a:t>
            </a:r>
            <a:r>
              <a:rPr lang="en-US" sz="3300" dirty="0">
                <a:solidFill>
                  <a:schemeClr val="tx1"/>
                </a:solidFill>
              </a:rPr>
              <a:t> tem?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(Clique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gota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29442741-EFDD-4C8D-A412-14935ED7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92" y="2545614"/>
            <a:ext cx="254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QUANTITATIVOS</a:t>
            </a:r>
            <a:endParaRPr lang="en-US" altLang="pt-BR" sz="2400" dirty="0">
              <a:latin typeface="+mn-lt"/>
            </a:endParaRPr>
          </a:p>
        </p:txBody>
      </p:sp>
      <p:sp>
        <p:nvSpPr>
          <p:cNvPr id="23564" name="Text Box 29">
            <a:extLst>
              <a:ext uri="{FF2B5EF4-FFF2-40B4-BE49-F238E27FC236}">
                <a16:creationId xmlns:a16="http://schemas.microsoft.com/office/drawing/2014/main" id="{623909D3-C497-44F6-A3BD-78E90D5B1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88" y="4144515"/>
            <a:ext cx="5849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dirty="0">
                <a:latin typeface="Abadi Extra Light" panose="020B0204020104020204" pitchFamily="34" charset="0"/>
              </a:rPr>
              <a:t>Ex: </a:t>
            </a:r>
            <a:r>
              <a:rPr lang="en-US" altLang="pt-BR" dirty="0" err="1">
                <a:latin typeface="Abadi Extra Light" panose="020B0204020104020204" pitchFamily="34" charset="0"/>
              </a:rPr>
              <a:t>altura</a:t>
            </a:r>
            <a:r>
              <a:rPr lang="en-US" altLang="pt-BR" dirty="0">
                <a:latin typeface="Abadi Extra Light" panose="020B0204020104020204" pitchFamily="34" charset="0"/>
              </a:rPr>
              <a:t>/ </a:t>
            </a:r>
            <a:r>
              <a:rPr lang="en-US" altLang="pt-BR" dirty="0" err="1">
                <a:latin typeface="Abadi Extra Light" panose="020B0204020104020204" pitchFamily="34" charset="0"/>
              </a:rPr>
              <a:t>comprimento</a:t>
            </a:r>
            <a:r>
              <a:rPr lang="en-US" altLang="pt-BR" dirty="0">
                <a:latin typeface="Abadi Extra Light" panose="020B0204020104020204" pitchFamily="34" charset="0"/>
              </a:rPr>
              <a:t>/ peso</a:t>
            </a:r>
          </a:p>
          <a:p>
            <a:pPr eaLnBrk="1" hangingPunct="1">
              <a:defRPr/>
            </a:pPr>
            <a:r>
              <a:rPr lang="en-US" altLang="pt-BR" sz="1600" dirty="0">
                <a:latin typeface="Abadi Extra Light" panose="020B0204020104020204" pitchFamily="34" charset="0"/>
              </a:rPr>
              <a:t>(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Assumindo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uma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distribuição</a:t>
            </a:r>
            <a:r>
              <a:rPr lang="en-US" altLang="pt-BR" sz="1600" dirty="0">
                <a:latin typeface="Abadi Extra Light" panose="020B0204020104020204" pitchFamily="34" charset="0"/>
              </a:rPr>
              <a:t> normal)</a:t>
            </a:r>
            <a:endParaRPr lang="pt-BR" altLang="pt-BR" sz="1600" dirty="0">
              <a:latin typeface="Abadi Extra Light" panose="020B0204020104020204" pitchFamily="34" charset="0"/>
            </a:endParaRPr>
          </a:p>
          <a:p>
            <a:pPr eaLnBrk="1" hangingPunct="1">
              <a:defRPr/>
            </a:pPr>
            <a:endParaRPr lang="en-US" altLang="pt-BR" dirty="0">
              <a:latin typeface="Abadi Extra Light" panose="020B0204020104020204" pitchFamily="34" charset="0"/>
            </a:endParaRPr>
          </a:p>
        </p:txBody>
      </p:sp>
      <p:sp>
        <p:nvSpPr>
          <p:cNvPr id="23565" name="Text Box 30">
            <a:extLst>
              <a:ext uri="{FF2B5EF4-FFF2-40B4-BE49-F238E27FC236}">
                <a16:creationId xmlns:a16="http://schemas.microsoft.com/office/drawing/2014/main" id="{4AACBD11-8E02-4085-8273-DA7EC55D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73" y="5571398"/>
            <a:ext cx="4019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</a:t>
            </a:r>
            <a:r>
              <a:rPr lang="en-US" altLang="pt-BR" sz="1600" dirty="0" err="1">
                <a:latin typeface="+mn-lt"/>
              </a:rPr>
              <a:t>Frequência</a:t>
            </a:r>
            <a:r>
              <a:rPr lang="en-US" altLang="pt-BR" sz="1600" dirty="0">
                <a:latin typeface="+mn-lt"/>
              </a:rPr>
              <a:t>: Sim X </a:t>
            </a:r>
            <a:r>
              <a:rPr lang="en-US" altLang="pt-BR" sz="1600" dirty="0" err="1">
                <a:latin typeface="+mn-lt"/>
              </a:rPr>
              <a:t>Não</a:t>
            </a:r>
            <a:endParaRPr lang="en-US" altLang="pt-BR" sz="1600" dirty="0">
              <a:latin typeface="+mn-lt"/>
            </a:endParaRPr>
          </a:p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      </a:t>
            </a:r>
            <a:r>
              <a:rPr lang="en-US" altLang="pt-BR" sz="1600" dirty="0" err="1">
                <a:latin typeface="+mn-lt"/>
              </a:rPr>
              <a:t>Sexo</a:t>
            </a:r>
            <a:r>
              <a:rPr lang="en-US" altLang="pt-BR" sz="1600" dirty="0">
                <a:latin typeface="+mn-lt"/>
              </a:rPr>
              <a:t>: </a:t>
            </a:r>
            <a:r>
              <a:rPr lang="en-US" altLang="pt-BR" sz="1600" dirty="0" err="1">
                <a:latin typeface="+mn-lt"/>
              </a:rPr>
              <a:t>Masculino</a:t>
            </a:r>
            <a:r>
              <a:rPr lang="en-US" altLang="pt-BR" sz="1600" dirty="0">
                <a:latin typeface="+mn-lt"/>
              </a:rPr>
              <a:t> X </a:t>
            </a:r>
            <a:r>
              <a:rPr lang="en-US" altLang="pt-BR" sz="1600" dirty="0" err="1">
                <a:latin typeface="+mn-lt"/>
              </a:rPr>
              <a:t>feminino</a:t>
            </a:r>
            <a:endParaRPr lang="en-US" altLang="pt-BR" sz="1600" dirty="0">
              <a:latin typeface="+mn-lt"/>
            </a:endParaRPr>
          </a:p>
        </p:txBody>
      </p:sp>
      <p:sp>
        <p:nvSpPr>
          <p:cNvPr id="23566" name="Text Box 31">
            <a:extLst>
              <a:ext uri="{FF2B5EF4-FFF2-40B4-BE49-F238E27FC236}">
                <a16:creationId xmlns:a16="http://schemas.microsoft.com/office/drawing/2014/main" id="{001DA6AF-1AFE-4B16-B23A-5257D96E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657" y="3577930"/>
            <a:ext cx="3316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Suave (1) / </a:t>
            </a:r>
            <a:r>
              <a:rPr lang="en-US" altLang="pt-BR" sz="1600" dirty="0" err="1">
                <a:latin typeface="+mn-lt"/>
              </a:rPr>
              <a:t>Moderado</a:t>
            </a:r>
            <a:r>
              <a:rPr lang="en-US" altLang="pt-BR" sz="1600" dirty="0">
                <a:latin typeface="+mn-lt"/>
              </a:rPr>
              <a:t> (2) / </a:t>
            </a:r>
            <a:r>
              <a:rPr lang="en-US" altLang="pt-BR" sz="1600" dirty="0" err="1">
                <a:latin typeface="+mn-lt"/>
              </a:rPr>
              <a:t>Severo</a:t>
            </a:r>
            <a:r>
              <a:rPr lang="en-US" altLang="pt-BR" sz="1600" dirty="0">
                <a:latin typeface="+mn-lt"/>
              </a:rPr>
              <a:t> (3) </a:t>
            </a:r>
            <a:endParaRPr lang="pt-BR" altLang="pt-BR" sz="1600" dirty="0">
              <a:latin typeface="+mn-lt"/>
            </a:endParaRPr>
          </a:p>
          <a:p>
            <a:pPr eaLnBrk="1" hangingPunct="1">
              <a:defRPr/>
            </a:pPr>
            <a:endParaRPr lang="en-US" altLang="pt-BR" sz="1600" dirty="0">
              <a:latin typeface="+mn-lt"/>
            </a:endParaRPr>
          </a:p>
        </p:txBody>
      </p:sp>
      <p:sp>
        <p:nvSpPr>
          <p:cNvPr id="2" name="Retângulo 1">
            <a:hlinkClick r:id="rId3" action="ppaction://hlinksldjump"/>
            <a:extLst>
              <a:ext uri="{FF2B5EF4-FFF2-40B4-BE49-F238E27FC236}">
                <a16:creationId xmlns:a16="http://schemas.microsoft.com/office/drawing/2014/main" id="{19593A6B-D23D-4C44-9B4E-22529199BE94}"/>
              </a:ext>
            </a:extLst>
          </p:cNvPr>
          <p:cNvSpPr/>
          <p:nvPr/>
        </p:nvSpPr>
        <p:spPr>
          <a:xfrm>
            <a:off x="2242054" y="3759203"/>
            <a:ext cx="1849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F7B7D"/>
                </a:solidFill>
                <a:latin typeface="+mn-lt"/>
              </a:rPr>
              <a:t>NUMÉRICO</a:t>
            </a:r>
          </a:p>
          <a:p>
            <a:pPr algn="ctr" eaLnBrk="1" hangingPunct="1">
              <a:defRPr/>
            </a:pPr>
            <a:endParaRPr lang="en-US" sz="1600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29" name="Retângulo 28">
            <a:hlinkClick r:id="rId4" action="ppaction://hlinksldjump"/>
            <a:extLst>
              <a:ext uri="{FF2B5EF4-FFF2-40B4-BE49-F238E27FC236}">
                <a16:creationId xmlns:a16="http://schemas.microsoft.com/office/drawing/2014/main" id="{2E6AE096-BFBD-4C50-9432-774829D84804}"/>
              </a:ext>
            </a:extLst>
          </p:cNvPr>
          <p:cNvSpPr/>
          <p:nvPr/>
        </p:nvSpPr>
        <p:spPr>
          <a:xfrm>
            <a:off x="7464213" y="3262389"/>
            <a:ext cx="18494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A71515"/>
                </a:solidFill>
                <a:latin typeface="+mn-lt"/>
              </a:rPr>
              <a:t>ORDINAL</a:t>
            </a:r>
            <a:endParaRPr lang="en-US" sz="20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30" name="Retângulo 29">
            <a:hlinkClick r:id="rId5" action="ppaction://hlinksldjump"/>
            <a:extLst>
              <a:ext uri="{FF2B5EF4-FFF2-40B4-BE49-F238E27FC236}">
                <a16:creationId xmlns:a16="http://schemas.microsoft.com/office/drawing/2014/main" id="{776B0E33-8205-41D2-9C3B-A911B50CB58B}"/>
              </a:ext>
            </a:extLst>
          </p:cNvPr>
          <p:cNvSpPr/>
          <p:nvPr/>
        </p:nvSpPr>
        <p:spPr>
          <a:xfrm>
            <a:off x="7639271" y="5211593"/>
            <a:ext cx="1849437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A2E78"/>
                </a:solidFill>
                <a:latin typeface="+mn-lt"/>
              </a:rPr>
              <a:t>NOMINAL</a:t>
            </a:r>
            <a:endParaRPr lang="en-US" sz="2000" b="1" dirty="0">
              <a:solidFill>
                <a:srgbClr val="2A2E78"/>
              </a:solidFill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0883FE9-F3A8-4A83-B3E1-078B372B21E0}"/>
              </a:ext>
            </a:extLst>
          </p:cNvPr>
          <p:cNvCxnSpPr>
            <a:cxnSpLocks/>
          </p:cNvCxnSpPr>
          <p:nvPr/>
        </p:nvCxnSpPr>
        <p:spPr>
          <a:xfrm>
            <a:off x="5870575" y="2638425"/>
            <a:ext cx="0" cy="3813175"/>
          </a:xfrm>
          <a:prstGeom prst="line">
            <a:avLst/>
          </a:prstGeom>
          <a:ln>
            <a:solidFill>
              <a:srgbClr val="30647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F0CE99-E8D7-4847-8D7D-195CA3D80E0A}"/>
              </a:ext>
            </a:extLst>
          </p:cNvPr>
          <p:cNvSpPr/>
          <p:nvPr/>
        </p:nvSpPr>
        <p:spPr>
          <a:xfrm>
            <a:off x="1743213" y="5735602"/>
            <a:ext cx="3203575" cy="433387"/>
          </a:xfrm>
          <a:prstGeom prst="roundRect">
            <a:avLst>
              <a:gd name="adj" fmla="val 50000"/>
            </a:avLst>
          </a:prstGeom>
          <a:solidFill>
            <a:srgbClr val="2F7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CaixaDeTexto 6">
            <a:hlinkClick r:id="rId6" action="ppaction://hlinksldjump"/>
            <a:extLst>
              <a:ext uri="{FF2B5EF4-FFF2-40B4-BE49-F238E27FC236}">
                <a16:creationId xmlns:a16="http://schemas.microsoft.com/office/drawing/2014/main" id="{2C561A90-2741-477C-ABBC-A969DAAA217D}"/>
              </a:ext>
            </a:extLst>
          </p:cNvPr>
          <p:cNvSpPr txBox="1"/>
          <p:nvPr/>
        </p:nvSpPr>
        <p:spPr>
          <a:xfrm>
            <a:off x="1770200" y="5760836"/>
            <a:ext cx="3149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checar a Normalidade?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03967D04-3B96-44CF-81C9-602E55539B57}"/>
              </a:ext>
            </a:extLst>
          </p:cNvPr>
          <p:cNvGrpSpPr/>
          <p:nvPr/>
        </p:nvGrpSpPr>
        <p:grpSpPr>
          <a:xfrm>
            <a:off x="1214130" y="3355110"/>
            <a:ext cx="1547983" cy="1547983"/>
            <a:chOff x="-1248816" y="1852880"/>
            <a:chExt cx="1547983" cy="1547983"/>
          </a:xfrm>
          <a:solidFill>
            <a:srgbClr val="2ECF13"/>
          </a:solidFill>
        </p:grpSpPr>
        <p:pic>
          <p:nvPicPr>
            <p:cNvPr id="47" name="Gráfico 46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C80883B3-DE8D-4FE3-91F4-117D4164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8" name="Lua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107C8E5F-6DFE-4198-B129-E5D7E42F79F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66CDDCB3-D408-4F76-8D7A-B85A365E62F8}"/>
              </a:ext>
            </a:extLst>
          </p:cNvPr>
          <p:cNvGrpSpPr/>
          <p:nvPr/>
        </p:nvGrpSpPr>
        <p:grpSpPr>
          <a:xfrm>
            <a:off x="6411590" y="3069312"/>
            <a:ext cx="1547983" cy="1547983"/>
            <a:chOff x="-1248816" y="1852880"/>
            <a:chExt cx="1547983" cy="1547983"/>
          </a:xfrm>
          <a:solidFill>
            <a:srgbClr val="FBD4D2"/>
          </a:solidFill>
        </p:grpSpPr>
        <p:pic>
          <p:nvPicPr>
            <p:cNvPr id="50" name="Gráfico 49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492AAE72-221A-497B-80C6-0804408F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1" name="Lua 50">
              <a:hlinkClick r:id="rId4" action="ppaction://hlinksldjump"/>
              <a:extLst>
                <a:ext uri="{FF2B5EF4-FFF2-40B4-BE49-F238E27FC236}">
                  <a16:creationId xmlns:a16="http://schemas.microsoft.com/office/drawing/2014/main" id="{C8DCBB93-ECE3-4DB2-9F12-D61FBC71C44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C836B1C-061D-40D7-999D-9A33AAA079AA}"/>
              </a:ext>
            </a:extLst>
          </p:cNvPr>
          <p:cNvGrpSpPr/>
          <p:nvPr/>
        </p:nvGrpSpPr>
        <p:grpSpPr>
          <a:xfrm>
            <a:off x="6514349" y="4860968"/>
            <a:ext cx="1547983" cy="1547983"/>
            <a:chOff x="6514349" y="4860968"/>
            <a:chExt cx="1547983" cy="1547983"/>
          </a:xfrm>
        </p:grpSpPr>
        <p:pic>
          <p:nvPicPr>
            <p:cNvPr id="53" name="Gráfico 52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4898DBCB-B88C-4E0F-A736-AF49E621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14349" y="4860968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4" name="Lua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DE6B945A-3441-417D-BF35-41982827794F}"/>
                </a:ext>
              </a:extLst>
            </p:cNvPr>
            <p:cNvSpPr/>
            <p:nvPr/>
          </p:nvSpPr>
          <p:spPr>
            <a:xfrm rot="19467742">
              <a:off x="7034384" y="5639968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id="{9C1F4975-F70D-48E5-A17E-9E691D1F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808" y="2530772"/>
            <a:ext cx="3988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QUALITATIVOS (Categórico)</a:t>
            </a:r>
            <a:endParaRPr lang="en-US" altLang="pt-BR" sz="2400" dirty="0">
              <a:latin typeface="+mn-lt"/>
            </a:endParaRP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6A499765-4DBE-4848-98E1-09080FDE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139700"/>
            <a:ext cx="10779125" cy="1154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>
                <a:latin typeface="+mj-lt"/>
              </a:rPr>
              <a:t>REPLICABILIDADE OU CALIBRAÇÃO DE EXAMINADORES</a:t>
            </a:r>
          </a:p>
          <a:p>
            <a:pPr algn="ctr" eaLnBrk="1" hangingPunct="1">
              <a:defRPr/>
            </a:pPr>
            <a:r>
              <a:rPr lang="en-US" altLang="pt-BR" sz="3300" dirty="0">
                <a:solidFill>
                  <a:srgbClr val="30647C"/>
                </a:solidFill>
                <a:latin typeface="+mj-lt"/>
              </a:rPr>
              <a:t>(</a:t>
            </a:r>
            <a:r>
              <a:rPr lang="en-US" altLang="pt-BR" sz="3300" dirty="0" err="1">
                <a:solidFill>
                  <a:srgbClr val="30647C"/>
                </a:solidFill>
                <a:latin typeface="+mj-lt"/>
              </a:rPr>
              <a:t>Erros</a:t>
            </a:r>
            <a:r>
              <a:rPr lang="en-US" altLang="pt-BR" sz="3300" dirty="0">
                <a:solidFill>
                  <a:srgbClr val="30647C"/>
                </a:solidFill>
                <a:latin typeface="+mj-lt"/>
              </a:rPr>
              <a:t> Casual e </a:t>
            </a:r>
            <a:r>
              <a:rPr lang="en-US" altLang="pt-BR" sz="3300" dirty="0" err="1">
                <a:solidFill>
                  <a:srgbClr val="30647C"/>
                </a:solidFill>
                <a:latin typeface="+mj-lt"/>
              </a:rPr>
              <a:t>Sistemático</a:t>
            </a:r>
            <a:r>
              <a:rPr lang="en-US" altLang="pt-BR" sz="3300" dirty="0">
                <a:solidFill>
                  <a:srgbClr val="30647C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0506920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D338E561-4AF9-4DAA-A48A-9CEC259BA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81745" y="3082971"/>
            <a:ext cx="7704856" cy="122396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altLang="pt-BR" sz="2400" dirty="0">
                <a:solidFill>
                  <a:srgbClr val="30647C"/>
                </a:solidFill>
              </a:rPr>
              <a:t>O teste de </a:t>
            </a:r>
            <a:r>
              <a:rPr lang="pt-BR" altLang="pt-BR" sz="2400" b="1" dirty="0">
                <a:solidFill>
                  <a:srgbClr val="30647C"/>
                </a:solidFill>
              </a:rPr>
              <a:t>Correlação Intraclasse </a:t>
            </a:r>
            <a:r>
              <a:rPr lang="pt-BR" altLang="pt-BR" sz="2400" dirty="0">
                <a:solidFill>
                  <a:srgbClr val="30647C"/>
                </a:solidFill>
              </a:rPr>
              <a:t>pode ser útil se deseja</a:t>
            </a:r>
          </a:p>
          <a:p>
            <a:pPr eaLnBrk="1" hangingPunct="1">
              <a:buFontTx/>
              <a:buNone/>
              <a:defRPr/>
            </a:pPr>
            <a:r>
              <a:rPr lang="pt-BR" altLang="pt-BR" sz="2400" dirty="0">
                <a:solidFill>
                  <a:srgbClr val="30647C"/>
                </a:solidFill>
              </a:rPr>
              <a:t>examinar a correlação (confiabilidade) entre 2 ou mais medidas.</a:t>
            </a:r>
            <a:endParaRPr lang="en-US" altLang="pt-BR" sz="2400" dirty="0">
              <a:solidFill>
                <a:srgbClr val="30647C"/>
              </a:solidFill>
            </a:endParaRPr>
          </a:p>
        </p:txBody>
      </p:sp>
      <p:sp>
        <p:nvSpPr>
          <p:cNvPr id="49162" name="CaixaDeTexto 9">
            <a:extLst>
              <a:ext uri="{FF2B5EF4-FFF2-40B4-BE49-F238E27FC236}">
                <a16:creationId xmlns:a16="http://schemas.microsoft.com/office/drawing/2014/main" id="{6A134C19-72B6-4270-806C-2618D13F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463" y="4309576"/>
            <a:ext cx="6910572" cy="12867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pt-BR" dirty="0">
                <a:latin typeface="+mn-lt"/>
              </a:rPr>
              <a:t>Para a </a:t>
            </a:r>
            <a:r>
              <a:rPr lang="en-US" altLang="pt-BR" dirty="0" err="1">
                <a:latin typeface="+mn-lt"/>
              </a:rPr>
              <a:t>análise</a:t>
            </a:r>
            <a:r>
              <a:rPr lang="en-US" altLang="pt-BR" dirty="0">
                <a:latin typeface="+mn-lt"/>
              </a:rPr>
              <a:t> do </a:t>
            </a:r>
            <a:r>
              <a:rPr lang="en-US" altLang="pt-BR" dirty="0" err="1">
                <a:latin typeface="+mn-lt"/>
              </a:rPr>
              <a:t>erro</a:t>
            </a:r>
            <a:r>
              <a:rPr lang="en-US" altLang="pt-BR" dirty="0">
                <a:latin typeface="+mn-lt"/>
              </a:rPr>
              <a:t> casual</a:t>
            </a:r>
            <a:r>
              <a:rPr lang="en-US" altLang="pt-BR" b="1" dirty="0">
                <a:latin typeface="+mn-lt"/>
              </a:rPr>
              <a:t>,</a:t>
            </a:r>
            <a:r>
              <a:rPr lang="en-US" altLang="pt-BR" dirty="0">
                <a:latin typeface="+mn-lt"/>
              </a:rPr>
              <a:t> </a:t>
            </a:r>
            <a:r>
              <a:rPr lang="en-US" altLang="pt-BR" dirty="0" err="1">
                <a:latin typeface="+mn-lt"/>
              </a:rPr>
              <a:t>pode</a:t>
            </a:r>
            <a:r>
              <a:rPr lang="en-US" altLang="pt-BR" dirty="0">
                <a:latin typeface="+mn-lt"/>
              </a:rPr>
              <a:t> ser </a:t>
            </a:r>
            <a:r>
              <a:rPr lang="en-US" altLang="pt-BR" dirty="0" err="1">
                <a:latin typeface="+mn-lt"/>
              </a:rPr>
              <a:t>utilizada</a:t>
            </a:r>
            <a:r>
              <a:rPr lang="en-US" altLang="pt-BR" dirty="0">
                <a:latin typeface="+mn-lt"/>
              </a:rPr>
              <a:t> a </a:t>
            </a:r>
            <a:r>
              <a:rPr lang="en-US" altLang="pt-BR" dirty="0" err="1">
                <a:latin typeface="+mn-lt"/>
              </a:rPr>
              <a:t>fórmula</a:t>
            </a:r>
            <a:r>
              <a:rPr lang="en-US" altLang="pt-BR" dirty="0">
                <a:latin typeface="+mn-lt"/>
              </a:rPr>
              <a:t> de </a:t>
            </a:r>
            <a:r>
              <a:rPr lang="en-US" altLang="pt-BR" b="1" dirty="0">
                <a:latin typeface="+mn-lt"/>
              </a:rPr>
              <a:t>Dahlberg </a:t>
            </a:r>
            <a:r>
              <a:rPr lang="en-US" altLang="pt-BR" dirty="0">
                <a:latin typeface="+mn-lt"/>
              </a:rPr>
              <a:t>(TEM).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pt-BR" i="1" dirty="0">
                <a:latin typeface="+mn-lt"/>
              </a:rPr>
              <a:t>D = </a:t>
            </a:r>
            <a:r>
              <a:rPr lang="en-US" altLang="pt-BR" i="1" dirty="0" err="1">
                <a:latin typeface="+mn-lt"/>
              </a:rPr>
              <a:t>diferença</a:t>
            </a:r>
            <a:r>
              <a:rPr lang="en-US" altLang="pt-BR" i="1" dirty="0">
                <a:latin typeface="+mn-lt"/>
              </a:rPr>
              <a:t> entre as </a:t>
            </a:r>
            <a:r>
              <a:rPr lang="en-US" altLang="pt-BR" i="1" dirty="0" err="1">
                <a:latin typeface="+mn-lt"/>
              </a:rPr>
              <a:t>medidas</a:t>
            </a:r>
            <a:r>
              <a:rPr lang="en-US" altLang="pt-BR" i="1" dirty="0">
                <a:latin typeface="+mn-lt"/>
              </a:rPr>
              <a:t> </a:t>
            </a:r>
            <a:r>
              <a:rPr lang="en-US" altLang="pt-BR" i="1" dirty="0" err="1">
                <a:latin typeface="+mn-lt"/>
              </a:rPr>
              <a:t>repetidas</a:t>
            </a:r>
            <a:endParaRPr lang="en-US" altLang="pt-BR" i="1" dirty="0">
              <a:latin typeface="+mn-lt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pt-BR" i="1" dirty="0">
                <a:latin typeface="+mn-lt"/>
              </a:rPr>
              <a:t>n = </a:t>
            </a:r>
            <a:r>
              <a:rPr lang="en-US" altLang="pt-BR" i="1" dirty="0" err="1">
                <a:latin typeface="+mn-lt"/>
              </a:rPr>
              <a:t>número</a:t>
            </a:r>
            <a:r>
              <a:rPr lang="en-US" altLang="pt-BR" i="1" dirty="0">
                <a:latin typeface="+mn-lt"/>
              </a:rPr>
              <a:t> de </a:t>
            </a:r>
            <a:r>
              <a:rPr lang="en-US" altLang="pt-BR" i="1" dirty="0" err="1">
                <a:latin typeface="+mn-lt"/>
              </a:rPr>
              <a:t>indivíduos</a:t>
            </a:r>
            <a:endParaRPr lang="pt-BR" altLang="pt-BR" dirty="0">
              <a:latin typeface="+mn-lt"/>
            </a:endParaRPr>
          </a:p>
        </p:txBody>
      </p:sp>
      <p:pic>
        <p:nvPicPr>
          <p:cNvPr id="95241" name="Picture 9">
            <a:extLst>
              <a:ext uri="{FF2B5EF4-FFF2-40B4-BE49-F238E27FC236}">
                <a16:creationId xmlns:a16="http://schemas.microsoft.com/office/drawing/2014/main" id="{ED189272-4C98-48C6-B174-1198CC3A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763" y="4913815"/>
            <a:ext cx="2180774" cy="61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C7D6D77F-4C0B-4820-BC6F-F345B8E63AA4}"/>
              </a:ext>
            </a:extLst>
          </p:cNvPr>
          <p:cNvGrpSpPr/>
          <p:nvPr/>
        </p:nvGrpSpPr>
        <p:grpSpPr>
          <a:xfrm>
            <a:off x="8680448" y="5862524"/>
            <a:ext cx="1162050" cy="838481"/>
            <a:chOff x="8760296" y="5941898"/>
            <a:chExt cx="1162050" cy="838481"/>
          </a:xfrm>
        </p:grpSpPr>
        <p:sp>
          <p:nvSpPr>
            <p:cNvPr id="50" name="CaixaDeTexto 49">
              <a:hlinkClick r:id="rId4" action="ppaction://hlinksldjump"/>
              <a:extLst>
                <a:ext uri="{FF2B5EF4-FFF2-40B4-BE49-F238E27FC236}">
                  <a16:creationId xmlns:a16="http://schemas.microsoft.com/office/drawing/2014/main" id="{6BEA603A-9DB0-4C9A-9005-BDE9D284E81D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51" name="Gráfico 50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581525BC-D133-498B-9B93-572DB74B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B113CD2C-4AA1-4F8C-83E3-E5697A498716}"/>
              </a:ext>
            </a:extLst>
          </p:cNvPr>
          <p:cNvGrpSpPr/>
          <p:nvPr/>
        </p:nvGrpSpPr>
        <p:grpSpPr>
          <a:xfrm>
            <a:off x="9760568" y="5862524"/>
            <a:ext cx="1162050" cy="838481"/>
            <a:chOff x="9696400" y="5941898"/>
            <a:chExt cx="1162050" cy="838481"/>
          </a:xfrm>
        </p:grpSpPr>
        <p:sp>
          <p:nvSpPr>
            <p:cNvPr id="53" name="CaixaDeTexto 52">
              <a:hlinkClick r:id="rId7" action="ppaction://hlinksldjump"/>
              <a:extLst>
                <a:ext uri="{FF2B5EF4-FFF2-40B4-BE49-F238E27FC236}">
                  <a16:creationId xmlns:a16="http://schemas.microsoft.com/office/drawing/2014/main" id="{D4EA8E27-FBEA-4B84-8B5B-1C6A87E1E6D8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4" name="Gráfico 53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F7A913A4-B33B-4CE5-A52E-1F952E90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sp>
        <p:nvSpPr>
          <p:cNvPr id="37" name="Rectangle 7">
            <a:extLst>
              <a:ext uri="{FF2B5EF4-FFF2-40B4-BE49-F238E27FC236}">
                <a16:creationId xmlns:a16="http://schemas.microsoft.com/office/drawing/2014/main" id="{9CDF8103-B769-4520-B6C2-99F4FB5A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309563"/>
            <a:ext cx="9515475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pt-BR" sz="4000" b="1" kern="0" dirty="0" err="1">
                <a:solidFill>
                  <a:schemeClr val="tx1"/>
                </a:solidFill>
              </a:rPr>
              <a:t>Replicabilidade</a:t>
            </a:r>
            <a:r>
              <a:rPr lang="en-US" altLang="pt-BR" sz="4000" b="1" kern="0" dirty="0">
                <a:solidFill>
                  <a:schemeClr val="tx1"/>
                </a:solidFill>
              </a:rPr>
              <a:t> </a:t>
            </a:r>
            <a:r>
              <a:rPr lang="en-US" altLang="pt-BR" sz="3200" kern="0" dirty="0">
                <a:solidFill>
                  <a:srgbClr val="30647C"/>
                </a:solidFill>
              </a:rPr>
              <a:t>(</a:t>
            </a:r>
            <a:r>
              <a:rPr lang="en-US" altLang="pt-BR" sz="3200" kern="0" dirty="0" err="1">
                <a:solidFill>
                  <a:srgbClr val="30647C"/>
                </a:solidFill>
              </a:rPr>
              <a:t>Erro</a:t>
            </a:r>
            <a:r>
              <a:rPr lang="en-US" altLang="pt-BR" sz="3200" kern="0" dirty="0">
                <a:solidFill>
                  <a:srgbClr val="30647C"/>
                </a:solidFill>
              </a:rPr>
              <a:t> </a:t>
            </a:r>
            <a:r>
              <a:rPr lang="en-US" altLang="pt-BR" sz="3200" kern="0" dirty="0" err="1">
                <a:solidFill>
                  <a:srgbClr val="30647C"/>
                </a:solidFill>
              </a:rPr>
              <a:t>sistemático</a:t>
            </a:r>
            <a:r>
              <a:rPr lang="en-US" altLang="pt-BR" sz="3200" kern="0" dirty="0">
                <a:solidFill>
                  <a:srgbClr val="30647C"/>
                </a:solidFill>
              </a:rPr>
              <a:t> para dados </a:t>
            </a:r>
            <a:r>
              <a:rPr lang="en-US" altLang="pt-BR" sz="3200" kern="0" dirty="0" err="1">
                <a:solidFill>
                  <a:srgbClr val="30647C"/>
                </a:solidFill>
              </a:rPr>
              <a:t>Numéricos</a:t>
            </a:r>
            <a:r>
              <a:rPr lang="en-US" altLang="pt-BR" sz="3200" kern="0" dirty="0">
                <a:solidFill>
                  <a:srgbClr val="30647C"/>
                </a:solidFill>
              </a:rPr>
              <a:t>)</a:t>
            </a:r>
            <a:endParaRPr lang="en-US" altLang="pt-BR" sz="2400" kern="0" dirty="0">
              <a:solidFill>
                <a:srgbClr val="30647C"/>
              </a:solidFill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170BCD0B-32F3-4659-B7D1-CC884C74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912" y="2054203"/>
            <a:ext cx="1071158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pt-BR" sz="2800" dirty="0" err="1">
                <a:solidFill>
                  <a:srgbClr val="2F7B7D"/>
                </a:solidFill>
              </a:rPr>
              <a:t>Resposta</a:t>
            </a:r>
            <a:r>
              <a:rPr lang="en-US" altLang="pt-BR" sz="2800" dirty="0">
                <a:solidFill>
                  <a:srgbClr val="2F7B7D"/>
                </a:solidFill>
              </a:rPr>
              <a:t>: </a:t>
            </a:r>
            <a:r>
              <a:rPr lang="en-US" altLang="pt-BR" sz="3200" b="1" dirty="0">
                <a:solidFill>
                  <a:srgbClr val="2F7B7D"/>
                </a:solidFill>
              </a:rPr>
              <a:t>testes </a:t>
            </a:r>
            <a:r>
              <a:rPr lang="en-US" altLang="pt-BR" sz="3200" b="1" dirty="0" err="1">
                <a:solidFill>
                  <a:srgbClr val="2F7B7D"/>
                </a:solidFill>
              </a:rPr>
              <a:t>paramétricos</a:t>
            </a:r>
            <a:r>
              <a:rPr lang="en-US" altLang="pt-BR" sz="3200" b="1" dirty="0">
                <a:solidFill>
                  <a:srgbClr val="2F7B7D"/>
                </a:solidFill>
              </a:rPr>
              <a:t> para dados </a:t>
            </a:r>
            <a:r>
              <a:rPr lang="en-US" altLang="pt-BR" sz="3200" b="1" dirty="0" err="1">
                <a:solidFill>
                  <a:srgbClr val="2F7B7D"/>
                </a:solidFill>
              </a:rPr>
              <a:t>dependentes</a:t>
            </a:r>
            <a:endParaRPr lang="en-US" altLang="pt-BR" sz="2800" b="1" dirty="0">
              <a:solidFill>
                <a:srgbClr val="2F7B7D"/>
              </a:solidFill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482A798-0ED7-4FE6-9EFF-75F21A8CA44F}"/>
              </a:ext>
            </a:extLst>
          </p:cNvPr>
          <p:cNvGrpSpPr/>
          <p:nvPr/>
        </p:nvGrpSpPr>
        <p:grpSpPr>
          <a:xfrm>
            <a:off x="1761524" y="5471321"/>
            <a:ext cx="1258763" cy="1258763"/>
            <a:chOff x="-1248816" y="1852880"/>
            <a:chExt cx="1547983" cy="1547983"/>
          </a:xfrm>
          <a:solidFill>
            <a:srgbClr val="CC0000"/>
          </a:solidFill>
        </p:grpSpPr>
        <p:pic>
          <p:nvPicPr>
            <p:cNvPr id="24" name="Gráfico 23" descr="Água">
              <a:hlinkClick r:id="rId10" action="ppaction://hlinksldjump"/>
              <a:extLst>
                <a:ext uri="{FF2B5EF4-FFF2-40B4-BE49-F238E27FC236}">
                  <a16:creationId xmlns:a16="http://schemas.microsoft.com/office/drawing/2014/main" id="{5E85B63F-EF43-40AA-9868-FC851291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5" name="Lua 24">
              <a:hlinkClick r:id="rId10" action="ppaction://hlinksldjump"/>
              <a:extLst>
                <a:ext uri="{FF2B5EF4-FFF2-40B4-BE49-F238E27FC236}">
                  <a16:creationId xmlns:a16="http://schemas.microsoft.com/office/drawing/2014/main" id="{E7374E7C-09A4-46CE-B03E-0F62662B36D4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2" name="CaixaDeTexto 41">
            <a:hlinkClick r:id="rId10" action="ppaction://hlinksldjump"/>
            <a:extLst>
              <a:ext uri="{FF2B5EF4-FFF2-40B4-BE49-F238E27FC236}">
                <a16:creationId xmlns:a16="http://schemas.microsoft.com/office/drawing/2014/main" id="{258D5D50-1553-4C60-A477-F328B007A2E4}"/>
              </a:ext>
            </a:extLst>
          </p:cNvPr>
          <p:cNvSpPr txBox="1"/>
          <p:nvPr/>
        </p:nvSpPr>
        <p:spPr>
          <a:xfrm>
            <a:off x="2515095" y="5807835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  <p:sp>
        <p:nvSpPr>
          <p:cNvPr id="43" name="CaixaDeTexto 42">
            <a:hlinkClick r:id="rId13" action="ppaction://hlinksldjump"/>
            <a:extLst>
              <a:ext uri="{FF2B5EF4-FFF2-40B4-BE49-F238E27FC236}">
                <a16:creationId xmlns:a16="http://schemas.microsoft.com/office/drawing/2014/main" id="{EB31C8FD-4CDC-4DA3-A86C-A3430B367626}"/>
              </a:ext>
            </a:extLst>
          </p:cNvPr>
          <p:cNvSpPr txBox="1"/>
          <p:nvPr/>
        </p:nvSpPr>
        <p:spPr>
          <a:xfrm>
            <a:off x="567710" y="2934391"/>
            <a:ext cx="102784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2</a:t>
            </a:r>
          </a:p>
          <a:p>
            <a:pPr algn="ctr">
              <a:defRPr/>
            </a:pPr>
            <a:r>
              <a:rPr lang="pt-BR" b="1" dirty="0">
                <a:solidFill>
                  <a:srgbClr val="2F7B7D"/>
                </a:solidFill>
                <a:latin typeface="+mj-lt"/>
              </a:rPr>
              <a:t>amostras</a:t>
            </a:r>
          </a:p>
        </p:txBody>
      </p:sp>
      <p:sp>
        <p:nvSpPr>
          <p:cNvPr id="44" name="CaixaDeTexto 43">
            <a:hlinkClick r:id="rId14" action="ppaction://hlinksldjump"/>
            <a:extLst>
              <a:ext uri="{FF2B5EF4-FFF2-40B4-BE49-F238E27FC236}">
                <a16:creationId xmlns:a16="http://schemas.microsoft.com/office/drawing/2014/main" id="{07D759B9-65BA-4C06-AC0E-B5501F22B870}"/>
              </a:ext>
            </a:extLst>
          </p:cNvPr>
          <p:cNvSpPr txBox="1"/>
          <p:nvPr/>
        </p:nvSpPr>
        <p:spPr>
          <a:xfrm>
            <a:off x="1877290" y="2938397"/>
            <a:ext cx="102784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&gt;2</a:t>
            </a:r>
          </a:p>
          <a:p>
            <a:pPr algn="ctr">
              <a:defRPr/>
            </a:pPr>
            <a:r>
              <a:rPr lang="pt-BR" b="1" dirty="0">
                <a:solidFill>
                  <a:srgbClr val="2F7B7D"/>
                </a:solidFill>
                <a:latin typeface="+mj-lt"/>
              </a:rPr>
              <a:t>amostras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3228417-E143-436F-9926-8669F638176B}"/>
              </a:ext>
            </a:extLst>
          </p:cNvPr>
          <p:cNvGrpSpPr/>
          <p:nvPr/>
        </p:nvGrpSpPr>
        <p:grpSpPr>
          <a:xfrm>
            <a:off x="302029" y="3758491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46" name="Gráfico 45" descr="Água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00D5DE-BA65-4AB5-97C3-EC244427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7" name="Lua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489979E-0DF7-4114-9BB2-6AD0C2EF225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rgbClr val="64B620"/>
                </a:solidFill>
              </a:endParaRP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94427A63-6EF6-43B2-A726-8B3DD9F474A9}"/>
              </a:ext>
            </a:extLst>
          </p:cNvPr>
          <p:cNvGrpSpPr/>
          <p:nvPr/>
        </p:nvGrpSpPr>
        <p:grpSpPr>
          <a:xfrm>
            <a:off x="1610437" y="3766615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55" name="Gráfico 54" descr="Água">
              <a:hlinkClick r:id="rId14" action="ppaction://hlinksldjump"/>
              <a:extLst>
                <a:ext uri="{FF2B5EF4-FFF2-40B4-BE49-F238E27FC236}">
                  <a16:creationId xmlns:a16="http://schemas.microsoft.com/office/drawing/2014/main" id="{0C791AFA-BC0C-4242-8F25-5B05F19E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6" name="Lua 5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709BE5F-C4BC-4B73-B36D-93A2AEFBA414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rgbClr val="64B620"/>
                </a:solidFill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595FFFD-754D-4593-B3F6-C535F1D05253}"/>
              </a:ext>
            </a:extLst>
          </p:cNvPr>
          <p:cNvGrpSpPr>
            <a:grpSpLocks/>
          </p:cNvGrpSpPr>
          <p:nvPr/>
        </p:nvGrpSpPr>
        <p:grpSpPr bwMode="auto">
          <a:xfrm>
            <a:off x="6192989" y="6021288"/>
            <a:ext cx="2198991" cy="674650"/>
            <a:chOff x="9803395" y="5148186"/>
            <a:chExt cx="2198572" cy="674928"/>
          </a:xfrm>
        </p:grpSpPr>
        <p:pic>
          <p:nvPicPr>
            <p:cNvPr id="27" name="Gráfico 27" descr="Compartilhar">
              <a:hlinkClick r:id="rId17" action="ppaction://hlinksldjump"/>
              <a:extLst>
                <a:ext uri="{FF2B5EF4-FFF2-40B4-BE49-F238E27FC236}">
                  <a16:creationId xmlns:a16="http://schemas.microsoft.com/office/drawing/2014/main" id="{3AAEC5B3-2CCA-4109-8D58-E8CF3AB1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28" name="CaixaDeTexto 2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DA4EFE9-999F-4A5F-B6DA-C930A79031E7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Imagem 7">
            <a:extLst>
              <a:ext uri="{FF2B5EF4-FFF2-40B4-BE49-F238E27FC236}">
                <a16:creationId xmlns:a16="http://schemas.microsoft.com/office/drawing/2014/main" id="{55B011BF-B8BA-4184-BEE6-6B6B7B2C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1373" r="43315" b="25005"/>
          <a:stretch>
            <a:fillRect/>
          </a:stretch>
        </p:blipFill>
        <p:spPr bwMode="auto">
          <a:xfrm>
            <a:off x="323850" y="3408363"/>
            <a:ext cx="4476750" cy="326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9" name="Imagem 8">
            <a:extLst>
              <a:ext uri="{FF2B5EF4-FFF2-40B4-BE49-F238E27FC236}">
                <a16:creationId xmlns:a16="http://schemas.microsoft.com/office/drawing/2014/main" id="{247384CD-C743-4C20-B385-0D55549A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0" b="30400"/>
          <a:stretch>
            <a:fillRect/>
          </a:stretch>
        </p:blipFill>
        <p:spPr bwMode="auto">
          <a:xfrm>
            <a:off x="323850" y="188913"/>
            <a:ext cx="5411788" cy="3074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6B736498-FB77-4D23-A91E-837251159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4513263"/>
            <a:ext cx="5821362" cy="11536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latin typeface="+mn-lt"/>
              </a:rPr>
              <a:t>Nota: </a:t>
            </a:r>
            <a:r>
              <a:rPr lang="pt-BR" altLang="pt-BR" sz="1600" dirty="0">
                <a:latin typeface="+mn-lt"/>
              </a:rPr>
              <a:t>O programa </a:t>
            </a:r>
            <a:r>
              <a:rPr lang="pt-BR" altLang="pt-BR" sz="1600" dirty="0" err="1">
                <a:latin typeface="+mn-lt"/>
              </a:rPr>
              <a:t>BioEstat</a:t>
            </a:r>
            <a:r>
              <a:rPr lang="pt-BR" altLang="pt-BR" sz="1600" dirty="0">
                <a:latin typeface="+mn-lt"/>
              </a:rPr>
              <a:t> não disponibiliza a execução da análise do erro aleatório através da </a:t>
            </a:r>
            <a:r>
              <a:rPr lang="pt-BR" altLang="pt-BR" sz="1600" b="1" dirty="0">
                <a:latin typeface="+mn-lt"/>
              </a:rPr>
              <a:t>fórmula de </a:t>
            </a:r>
            <a:r>
              <a:rPr lang="pt-BR" altLang="pt-BR" sz="1600" b="1" dirty="0" err="1">
                <a:latin typeface="+mn-lt"/>
              </a:rPr>
              <a:t>Dahlberg</a:t>
            </a:r>
            <a:r>
              <a:rPr lang="pt-BR" altLang="pt-BR" sz="1600" dirty="0">
                <a:latin typeface="+mn-lt"/>
              </a:rPr>
              <a:t>. Entretanto, medida semelhante pode ser obtida pelo </a:t>
            </a:r>
            <a:r>
              <a:rPr lang="pt-BR" altLang="pt-BR" sz="1600" b="1" dirty="0">
                <a:latin typeface="+mn-lt"/>
              </a:rPr>
              <a:t>desvio-padrão da diferença no teste t pareado</a:t>
            </a:r>
            <a:r>
              <a:rPr lang="pt-BR" altLang="pt-BR" sz="1600" dirty="0">
                <a:latin typeface="+mn-lt"/>
              </a:rPr>
              <a:t>.</a:t>
            </a:r>
            <a:endParaRPr lang="en-US" altLang="pt-BR" sz="1600" dirty="0">
              <a:latin typeface="+mn-lt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A821F68-3ECF-40F5-B9AE-FD2F639A4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1268413"/>
            <a:ext cx="1411288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Teste t pareado</a:t>
            </a:r>
            <a:endParaRPr lang="en-US" altLang="pt-BR" sz="1600" b="1" dirty="0">
              <a:solidFill>
                <a:srgbClr val="30647C"/>
              </a:solidFill>
              <a:latin typeface="+mn-lt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34AB30D-1535-40BB-80E3-9927EB5BE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4343400"/>
            <a:ext cx="1062037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30647C"/>
                </a:solidFill>
                <a:latin typeface="+mn-lt"/>
              </a:rPr>
              <a:t>Correlação</a:t>
            </a:r>
          </a:p>
          <a:p>
            <a:pPr algn="ctr" eaLnBrk="1" hangingPunct="1">
              <a:defRPr/>
            </a:pPr>
            <a:r>
              <a:rPr lang="pt-BR" altLang="pt-BR" sz="1600" b="1" dirty="0" err="1">
                <a:solidFill>
                  <a:srgbClr val="30647C"/>
                </a:solidFill>
                <a:latin typeface="+mn-lt"/>
              </a:rPr>
              <a:t>Intraclasse</a:t>
            </a:r>
            <a:endParaRPr lang="en-US" altLang="pt-BR" sz="1600" b="1" dirty="0">
              <a:solidFill>
                <a:srgbClr val="30647C"/>
              </a:solidFill>
              <a:latin typeface="+mn-lt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B917A9B-FF08-43AA-ACAF-BA50055AFFCC}"/>
              </a:ext>
            </a:extLst>
          </p:cNvPr>
          <p:cNvGrpSpPr/>
          <p:nvPr/>
        </p:nvGrpSpPr>
        <p:grpSpPr>
          <a:xfrm>
            <a:off x="6900863" y="1317625"/>
            <a:ext cx="3803650" cy="3025775"/>
            <a:chOff x="6900863" y="1317625"/>
            <a:chExt cx="3803650" cy="3025775"/>
          </a:xfrm>
        </p:grpSpPr>
        <p:pic>
          <p:nvPicPr>
            <p:cNvPr id="121860" name="Imagem 9">
              <a:extLst>
                <a:ext uri="{FF2B5EF4-FFF2-40B4-BE49-F238E27FC236}">
                  <a16:creationId xmlns:a16="http://schemas.microsoft.com/office/drawing/2014/main" id="{24F8569C-2FBD-425E-8302-3FFF713BF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4" t="14445" r="42914" b="33200"/>
            <a:stretch>
              <a:fillRect/>
            </a:stretch>
          </p:blipFill>
          <p:spPr bwMode="auto">
            <a:xfrm>
              <a:off x="6900863" y="1317625"/>
              <a:ext cx="3803650" cy="30257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0995B883-4662-49B6-9F92-55FC1426AE2B}"/>
                </a:ext>
              </a:extLst>
            </p:cNvPr>
            <p:cNvSpPr/>
            <p:nvPr/>
          </p:nvSpPr>
          <p:spPr>
            <a:xfrm>
              <a:off x="7177088" y="2801938"/>
              <a:ext cx="2376487" cy="14446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B238B27-ACEB-4AD9-A721-1A63B2E2DED8}"/>
              </a:ext>
            </a:extLst>
          </p:cNvPr>
          <p:cNvGrpSpPr/>
          <p:nvPr/>
        </p:nvGrpSpPr>
        <p:grpSpPr>
          <a:xfrm>
            <a:off x="9758486" y="5862524"/>
            <a:ext cx="1162050" cy="838481"/>
            <a:chOff x="8760296" y="5941898"/>
            <a:chExt cx="1162050" cy="838481"/>
          </a:xfrm>
        </p:grpSpPr>
        <p:sp>
          <p:nvSpPr>
            <p:cNvPr id="10" name="CaixaDeTexto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2BD3D32-9525-458D-B088-1935743ED40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1" name="Gráfico 10" descr="Pegadas">
              <a:hlinkClick r:id="rId6" action="ppaction://hlinksldjump"/>
              <a:extLst>
                <a:ext uri="{FF2B5EF4-FFF2-40B4-BE49-F238E27FC236}">
                  <a16:creationId xmlns:a16="http://schemas.microsoft.com/office/drawing/2014/main" id="{E8DC2383-A08D-4151-9B08-8C6ADE46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F51FD81-081C-4F34-9514-06FED24D72F2}"/>
              </a:ext>
            </a:extLst>
          </p:cNvPr>
          <p:cNvGrpSpPr>
            <a:grpSpLocks/>
          </p:cNvGrpSpPr>
          <p:nvPr/>
        </p:nvGrpSpPr>
        <p:grpSpPr bwMode="auto">
          <a:xfrm>
            <a:off x="6192989" y="6021288"/>
            <a:ext cx="2198991" cy="674650"/>
            <a:chOff x="9803395" y="5148186"/>
            <a:chExt cx="2198572" cy="674928"/>
          </a:xfrm>
        </p:grpSpPr>
        <p:pic>
          <p:nvPicPr>
            <p:cNvPr id="16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4DC77763-7750-41FE-9505-E285B0F1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7" name="CaixaDeText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524D68-7FE6-4881-B973-A631D3B3D6E6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23F0839-917D-4717-9165-72E4EC0472C8}"/>
              </a:ext>
            </a:extLst>
          </p:cNvPr>
          <p:cNvGrpSpPr/>
          <p:nvPr/>
        </p:nvGrpSpPr>
        <p:grpSpPr>
          <a:xfrm>
            <a:off x="9758486" y="5862524"/>
            <a:ext cx="1162050" cy="838481"/>
            <a:chOff x="8760296" y="5941898"/>
            <a:chExt cx="1162050" cy="838481"/>
          </a:xfrm>
        </p:grpSpPr>
        <p:sp>
          <p:nvSpPr>
            <p:cNvPr id="28" name="CaixaDeTexto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435DF367-FA46-4EC9-8D4F-15F626B9D9AB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29" name="Gráfico 28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C4C8CCB9-FBC3-4F8C-8B15-7B5A42A48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C0014AD4-7834-4231-BA5A-2BB6B27A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89" y="2733788"/>
            <a:ext cx="1819275" cy="3000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6974AE-6E29-4835-9AC2-6C23E9BA1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948209"/>
            <a:ext cx="6648450" cy="10382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1D37D7C-29CE-4ABF-B7AF-7167F60D8130}"/>
              </a:ext>
            </a:extLst>
          </p:cNvPr>
          <p:cNvSpPr txBox="1"/>
          <p:nvPr/>
        </p:nvSpPr>
        <p:spPr>
          <a:xfrm>
            <a:off x="479376" y="332656"/>
            <a:ext cx="67120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4086A6"/>
                </a:solidFill>
              </a:rPr>
              <a:t>Correlação </a:t>
            </a:r>
            <a:r>
              <a:rPr lang="pt-BR" b="1" dirty="0" err="1">
                <a:solidFill>
                  <a:srgbClr val="4086A6"/>
                </a:solidFill>
              </a:rPr>
              <a:t>intraclasse</a:t>
            </a:r>
            <a:r>
              <a:rPr lang="pt-BR" b="1" dirty="0">
                <a:solidFill>
                  <a:srgbClr val="4086A6"/>
                </a:solidFill>
              </a:rPr>
              <a:t> e confiabilidade entre examinadores</a:t>
            </a:r>
          </a:p>
          <a:p>
            <a:r>
              <a:rPr lang="pt-BR" sz="1600" dirty="0"/>
              <a:t>Adicionar o módulo: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45F24EB-5191-49CB-9DA3-4225C28FD291}"/>
              </a:ext>
            </a:extLst>
          </p:cNvPr>
          <p:cNvSpPr/>
          <p:nvPr/>
        </p:nvSpPr>
        <p:spPr>
          <a:xfrm>
            <a:off x="1111279" y="5242958"/>
            <a:ext cx="1296144" cy="274274"/>
          </a:xfrm>
          <a:prstGeom prst="rect">
            <a:avLst/>
          </a:prstGeom>
          <a:noFill/>
          <a:ln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BAA8924-7F6D-4FDD-BB46-07B76CE30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275" y="2024083"/>
            <a:ext cx="6076950" cy="4438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DA97125-B5CA-4944-8F8B-A351B3C0AE79}"/>
              </a:ext>
            </a:extLst>
          </p:cNvPr>
          <p:cNvSpPr/>
          <p:nvPr/>
        </p:nvSpPr>
        <p:spPr>
          <a:xfrm>
            <a:off x="3472593" y="5330097"/>
            <a:ext cx="2573532" cy="532427"/>
          </a:xfrm>
          <a:prstGeom prst="rect">
            <a:avLst/>
          </a:prstGeom>
          <a:noFill/>
          <a:ln>
            <a:solidFill>
              <a:srgbClr val="408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0D0CC48-B299-4B4F-8567-E698932DAE6B}"/>
              </a:ext>
            </a:extLst>
          </p:cNvPr>
          <p:cNvGrpSpPr>
            <a:grpSpLocks/>
          </p:cNvGrpSpPr>
          <p:nvPr/>
        </p:nvGrpSpPr>
        <p:grpSpPr bwMode="auto">
          <a:xfrm>
            <a:off x="552023" y="5995181"/>
            <a:ext cx="2198991" cy="674650"/>
            <a:chOff x="9803395" y="5148186"/>
            <a:chExt cx="2198572" cy="674928"/>
          </a:xfrm>
        </p:grpSpPr>
        <p:pic>
          <p:nvPicPr>
            <p:cNvPr id="12" name="Gráfico 27" descr="Compartilhar">
              <a:hlinkClick r:id="rId9" action="ppaction://hlinksldjump"/>
              <a:extLst>
                <a:ext uri="{FF2B5EF4-FFF2-40B4-BE49-F238E27FC236}">
                  <a16:creationId xmlns:a16="http://schemas.microsoft.com/office/drawing/2014/main" id="{AE5E9B99-6F65-48F7-B705-A3A864F0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3" name="CaixaDeTexto 1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26685FB-5138-4ADE-9E1F-85815B278EBC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Rectangle 7">
            <a:extLst>
              <a:ext uri="{FF2B5EF4-FFF2-40B4-BE49-F238E27FC236}">
                <a16:creationId xmlns:a16="http://schemas.microsoft.com/office/drawing/2014/main" id="{8805D293-0C97-4B1E-86C9-F7D99B112D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38263" y="309563"/>
            <a:ext cx="9515475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 sz="4000" b="1" dirty="0" err="1">
                <a:solidFill>
                  <a:schemeClr val="tx1"/>
                </a:solidFill>
              </a:rPr>
              <a:t>Replicabilidade</a:t>
            </a:r>
            <a:r>
              <a:rPr lang="en-US" altLang="pt-BR" sz="4000" b="1" dirty="0">
                <a:solidFill>
                  <a:schemeClr val="tx1"/>
                </a:solidFill>
              </a:rPr>
              <a:t> </a:t>
            </a:r>
            <a:r>
              <a:rPr lang="en-US" altLang="pt-BR" sz="3200" dirty="0">
                <a:solidFill>
                  <a:srgbClr val="30647C"/>
                </a:solidFill>
              </a:rPr>
              <a:t>(</a:t>
            </a:r>
            <a:r>
              <a:rPr lang="en-US" altLang="pt-BR" sz="3200" dirty="0" err="1">
                <a:solidFill>
                  <a:srgbClr val="30647C"/>
                </a:solidFill>
              </a:rPr>
              <a:t>Erro</a:t>
            </a:r>
            <a:r>
              <a:rPr lang="en-US" altLang="pt-BR" sz="3200" dirty="0">
                <a:solidFill>
                  <a:srgbClr val="30647C"/>
                </a:solidFill>
              </a:rPr>
              <a:t> </a:t>
            </a:r>
            <a:r>
              <a:rPr lang="en-US" altLang="pt-BR" sz="3200" dirty="0" err="1">
                <a:solidFill>
                  <a:srgbClr val="30647C"/>
                </a:solidFill>
              </a:rPr>
              <a:t>sistemático</a:t>
            </a:r>
            <a:r>
              <a:rPr lang="en-US" altLang="pt-BR" sz="3200" dirty="0">
                <a:solidFill>
                  <a:srgbClr val="30647C"/>
                </a:solidFill>
              </a:rPr>
              <a:t> para dados </a:t>
            </a:r>
            <a:r>
              <a:rPr lang="en-US" altLang="pt-BR" sz="3200" dirty="0" err="1">
                <a:solidFill>
                  <a:srgbClr val="30647C"/>
                </a:solidFill>
              </a:rPr>
              <a:t>Ordinais</a:t>
            </a:r>
            <a:r>
              <a:rPr lang="en-US" altLang="pt-BR" sz="3200" dirty="0">
                <a:solidFill>
                  <a:srgbClr val="30647C"/>
                </a:solidFill>
              </a:rPr>
              <a:t>)</a:t>
            </a:r>
            <a:endParaRPr lang="en-US" altLang="pt-BR" sz="2400" dirty="0">
              <a:solidFill>
                <a:srgbClr val="30647C"/>
              </a:solidFill>
            </a:endParaRPr>
          </a:p>
        </p:txBody>
      </p:sp>
      <p:sp>
        <p:nvSpPr>
          <p:cNvPr id="47" name="CaixaDeTexto 9">
            <a:extLst>
              <a:ext uri="{FF2B5EF4-FFF2-40B4-BE49-F238E27FC236}">
                <a16:creationId xmlns:a16="http://schemas.microsoft.com/office/drawing/2014/main" id="{69ADC409-A4B2-4C70-A87C-F6236621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449" y="4434494"/>
            <a:ext cx="69105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pt-BR" sz="2000" b="1" dirty="0">
                <a:latin typeface="+mn-lt"/>
              </a:rPr>
              <a:t>NOTA: </a:t>
            </a:r>
            <a:r>
              <a:rPr lang="en-US" altLang="pt-BR" sz="2000" dirty="0" err="1">
                <a:latin typeface="+mn-lt"/>
              </a:rPr>
              <a:t>em</a:t>
            </a:r>
            <a:r>
              <a:rPr lang="en-US" altLang="pt-BR" sz="2000" dirty="0">
                <a:latin typeface="+mn-lt"/>
              </a:rPr>
              <a:t> </a:t>
            </a:r>
            <a:r>
              <a:rPr lang="en-US" altLang="pt-BR" sz="2000" dirty="0" err="1">
                <a:latin typeface="+mn-lt"/>
              </a:rPr>
              <a:t>caso</a:t>
            </a:r>
            <a:r>
              <a:rPr lang="en-US" altLang="pt-BR" sz="2000" dirty="0">
                <a:latin typeface="+mn-lt"/>
              </a:rPr>
              <a:t> de </a:t>
            </a:r>
            <a:r>
              <a:rPr lang="en-US" altLang="pt-BR" sz="2000" dirty="0" err="1">
                <a:latin typeface="+mn-lt"/>
              </a:rPr>
              <a:t>variável</a:t>
            </a:r>
            <a:r>
              <a:rPr lang="en-US" altLang="pt-BR" sz="2000" dirty="0">
                <a:latin typeface="+mn-lt"/>
              </a:rPr>
              <a:t> ordinal, </a:t>
            </a:r>
            <a:r>
              <a:rPr lang="en-US" altLang="pt-BR" sz="2000" dirty="0" err="1">
                <a:latin typeface="+mn-lt"/>
              </a:rPr>
              <a:t>podem</a:t>
            </a:r>
            <a:r>
              <a:rPr lang="en-US" altLang="pt-BR" sz="2000" dirty="0">
                <a:latin typeface="+mn-lt"/>
              </a:rPr>
              <a:t> ser </a:t>
            </a:r>
            <a:r>
              <a:rPr lang="en-US" altLang="pt-BR" sz="2000" dirty="0" err="1">
                <a:latin typeface="+mn-lt"/>
              </a:rPr>
              <a:t>usados</a:t>
            </a:r>
            <a:r>
              <a:rPr lang="en-US" altLang="pt-BR" sz="2000" dirty="0">
                <a:latin typeface="+mn-lt"/>
              </a:rPr>
              <a:t> testes </a:t>
            </a:r>
            <a:r>
              <a:rPr lang="en-US" altLang="pt-BR" sz="2000" dirty="0" err="1">
                <a:latin typeface="+mn-lt"/>
              </a:rPr>
              <a:t>não</a:t>
            </a:r>
            <a:r>
              <a:rPr lang="en-US" altLang="pt-BR" sz="2000" dirty="0">
                <a:latin typeface="+mn-lt"/>
              </a:rPr>
              <a:t> </a:t>
            </a:r>
            <a:r>
              <a:rPr lang="en-US" altLang="pt-BR" sz="2000" dirty="0" err="1">
                <a:latin typeface="+mn-lt"/>
              </a:rPr>
              <a:t>paramétricos</a:t>
            </a:r>
            <a:r>
              <a:rPr lang="en-US" altLang="pt-BR" sz="2000" dirty="0">
                <a:latin typeface="+mn-lt"/>
              </a:rPr>
              <a:t> para dados </a:t>
            </a:r>
            <a:r>
              <a:rPr lang="en-US" altLang="pt-BR" sz="2000" dirty="0" err="1">
                <a:latin typeface="+mn-lt"/>
              </a:rPr>
              <a:t>dependentes</a:t>
            </a:r>
            <a:r>
              <a:rPr lang="en-US" altLang="pt-BR" sz="2000" dirty="0">
                <a:latin typeface="+mn-lt"/>
              </a:rPr>
              <a:t> </a:t>
            </a:r>
            <a:r>
              <a:rPr lang="en-US" altLang="pt-BR" sz="2000" dirty="0" err="1">
                <a:latin typeface="+mn-lt"/>
              </a:rPr>
              <a:t>aumentando</a:t>
            </a:r>
            <a:r>
              <a:rPr lang="en-US" altLang="pt-BR" sz="2000" dirty="0">
                <a:latin typeface="+mn-lt"/>
              </a:rPr>
              <a:t>-se o PODER.</a:t>
            </a:r>
          </a:p>
        </p:txBody>
      </p:sp>
      <p:sp>
        <p:nvSpPr>
          <p:cNvPr id="55" name="Text Box 6">
            <a:extLst>
              <a:ext uri="{FF2B5EF4-FFF2-40B4-BE49-F238E27FC236}">
                <a16:creationId xmlns:a16="http://schemas.microsoft.com/office/drawing/2014/main" id="{8B99D827-D499-41AB-BEE4-BADAE0D9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173" y="3181365"/>
            <a:ext cx="8065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pt-BR" sz="4000" dirty="0" err="1">
                <a:solidFill>
                  <a:srgbClr val="2F7B7D"/>
                </a:solidFill>
              </a:rPr>
              <a:t>Resposta</a:t>
            </a:r>
            <a:r>
              <a:rPr lang="en-US" altLang="pt-BR" sz="4000" dirty="0">
                <a:solidFill>
                  <a:srgbClr val="2F7B7D"/>
                </a:solidFill>
              </a:rPr>
              <a:t>: </a:t>
            </a:r>
            <a:r>
              <a:rPr lang="en-US" altLang="pt-BR" sz="4000" b="1" dirty="0">
                <a:solidFill>
                  <a:srgbClr val="2F7B7D"/>
                </a:solidFill>
              </a:rPr>
              <a:t>Kappa </a:t>
            </a:r>
            <a:r>
              <a:rPr lang="en-US" altLang="pt-BR" sz="4000" b="1" dirty="0" err="1">
                <a:solidFill>
                  <a:srgbClr val="2F7B7D"/>
                </a:solidFill>
              </a:rPr>
              <a:t>Ponderado</a:t>
            </a:r>
            <a:endParaRPr lang="en-US" altLang="pt-BR" sz="4000" b="1" dirty="0">
              <a:solidFill>
                <a:srgbClr val="2F7B7D"/>
              </a:solidFill>
            </a:endParaRPr>
          </a:p>
        </p:txBody>
      </p:sp>
      <p:sp>
        <p:nvSpPr>
          <p:cNvPr id="60" name="CaixaDeTexto 59">
            <a:hlinkClick r:id="rId3" action="ppaction://hlinksldjump"/>
            <a:extLst>
              <a:ext uri="{FF2B5EF4-FFF2-40B4-BE49-F238E27FC236}">
                <a16:creationId xmlns:a16="http://schemas.microsoft.com/office/drawing/2014/main" id="{A3527F46-59CC-4432-8952-F7DB5CDAAE39}"/>
              </a:ext>
            </a:extLst>
          </p:cNvPr>
          <p:cNvSpPr txBox="1"/>
          <p:nvPr/>
        </p:nvSpPr>
        <p:spPr>
          <a:xfrm>
            <a:off x="904697" y="2934391"/>
            <a:ext cx="102784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2</a:t>
            </a:r>
          </a:p>
          <a:p>
            <a:pPr algn="ctr">
              <a:defRPr/>
            </a:pPr>
            <a:r>
              <a:rPr lang="pt-BR" b="1" dirty="0">
                <a:solidFill>
                  <a:srgbClr val="2F7B7D"/>
                </a:solidFill>
                <a:latin typeface="+mj-lt"/>
              </a:rPr>
              <a:t>amostras</a:t>
            </a:r>
          </a:p>
        </p:txBody>
      </p:sp>
      <p:sp>
        <p:nvSpPr>
          <p:cNvPr id="61" name="CaixaDeTexto 60">
            <a:hlinkClick r:id="rId4" action="ppaction://hlinksldjump"/>
            <a:extLst>
              <a:ext uri="{FF2B5EF4-FFF2-40B4-BE49-F238E27FC236}">
                <a16:creationId xmlns:a16="http://schemas.microsoft.com/office/drawing/2014/main" id="{F231DD80-DBB3-4ECE-AFC0-6A09679B053C}"/>
              </a:ext>
            </a:extLst>
          </p:cNvPr>
          <p:cNvSpPr txBox="1"/>
          <p:nvPr/>
        </p:nvSpPr>
        <p:spPr>
          <a:xfrm>
            <a:off x="2294590" y="2938397"/>
            <a:ext cx="102784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&gt;2</a:t>
            </a:r>
          </a:p>
          <a:p>
            <a:pPr algn="ctr">
              <a:defRPr/>
            </a:pPr>
            <a:r>
              <a:rPr lang="pt-BR" b="1" dirty="0">
                <a:solidFill>
                  <a:srgbClr val="2F7B7D"/>
                </a:solidFill>
                <a:latin typeface="+mj-lt"/>
              </a:rPr>
              <a:t>amostras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09B1088-0D28-4EE5-AE10-7FBADA733E03}"/>
              </a:ext>
            </a:extLst>
          </p:cNvPr>
          <p:cNvGrpSpPr/>
          <p:nvPr/>
        </p:nvGrpSpPr>
        <p:grpSpPr>
          <a:xfrm>
            <a:off x="639016" y="3758491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63" name="Gráfico 62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03AC7391-160E-4475-A212-3738A6C3E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64" name="Lua 63">
              <a:hlinkClick r:id="rId3" action="ppaction://hlinksldjump"/>
              <a:extLst>
                <a:ext uri="{FF2B5EF4-FFF2-40B4-BE49-F238E27FC236}">
                  <a16:creationId xmlns:a16="http://schemas.microsoft.com/office/drawing/2014/main" id="{95492BE8-6E71-46C0-AF92-95478D314726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rgbClr val="2F7B7D"/>
                </a:solidFill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07C0A47-DC1D-4D36-A65A-5F7323B7EEDC}"/>
              </a:ext>
            </a:extLst>
          </p:cNvPr>
          <p:cNvGrpSpPr/>
          <p:nvPr/>
        </p:nvGrpSpPr>
        <p:grpSpPr>
          <a:xfrm>
            <a:off x="2027737" y="3766615"/>
            <a:ext cx="1547983" cy="1547983"/>
            <a:chOff x="-1248816" y="1852880"/>
            <a:chExt cx="1547983" cy="1547983"/>
          </a:xfrm>
          <a:solidFill>
            <a:srgbClr val="579FA3"/>
          </a:solidFill>
        </p:grpSpPr>
        <p:pic>
          <p:nvPicPr>
            <p:cNvPr id="66" name="Gráfico 65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5F21A828-4452-449C-8AE7-8B163E29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67" name="Lua 66">
              <a:hlinkClick r:id="rId4" action="ppaction://hlinksldjump"/>
              <a:extLst>
                <a:ext uri="{FF2B5EF4-FFF2-40B4-BE49-F238E27FC236}">
                  <a16:creationId xmlns:a16="http://schemas.microsoft.com/office/drawing/2014/main" id="{9DBD8F48-C84B-4D35-A8B8-9CB84FF0326A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rgbClr val="2F7B7D"/>
                </a:solidFill>
              </a:endParaRP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16462234-5AAA-4761-87F4-663A915AD154}"/>
              </a:ext>
            </a:extLst>
          </p:cNvPr>
          <p:cNvGrpSpPr/>
          <p:nvPr/>
        </p:nvGrpSpPr>
        <p:grpSpPr>
          <a:xfrm>
            <a:off x="9408368" y="5855501"/>
            <a:ext cx="1422575" cy="826315"/>
            <a:chOff x="9291859" y="5954064"/>
            <a:chExt cx="1422575" cy="826315"/>
          </a:xfrm>
        </p:grpSpPr>
        <p:sp>
          <p:nvSpPr>
            <p:cNvPr id="69" name="CaixaDeTexto 68">
              <a:hlinkClick r:id="rId7" action="ppaction://hlinksldjump"/>
              <a:extLst>
                <a:ext uri="{FF2B5EF4-FFF2-40B4-BE49-F238E27FC236}">
                  <a16:creationId xmlns:a16="http://schemas.microsoft.com/office/drawing/2014/main" id="{03D08562-10CB-4A75-BEBF-79908F61134F}"/>
                </a:ext>
              </a:extLst>
            </p:cNvPr>
            <p:cNvSpPr txBox="1"/>
            <p:nvPr/>
          </p:nvSpPr>
          <p:spPr bwMode="auto">
            <a:xfrm>
              <a:off x="9291859" y="6411880"/>
              <a:ext cx="1422575" cy="368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2A2E78"/>
                  </a:solidFill>
                  <a:latin typeface="+mn-lt"/>
                </a:rPr>
                <a:t>VASSARSTATS</a:t>
              </a:r>
            </a:p>
          </p:txBody>
        </p:sp>
        <p:pic>
          <p:nvPicPr>
            <p:cNvPr id="70" name="Gráfico 69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3C648D28-4226-4FE4-8F0D-16330250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710589" y="5954064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1851885-AAEC-4EBF-8E38-C73A4EFD9ED1}"/>
              </a:ext>
            </a:extLst>
          </p:cNvPr>
          <p:cNvGrpSpPr>
            <a:grpSpLocks/>
          </p:cNvGrpSpPr>
          <p:nvPr/>
        </p:nvGrpSpPr>
        <p:grpSpPr bwMode="auto">
          <a:xfrm>
            <a:off x="489275" y="6007166"/>
            <a:ext cx="2198991" cy="674650"/>
            <a:chOff x="9803395" y="5148186"/>
            <a:chExt cx="2198572" cy="674928"/>
          </a:xfrm>
        </p:grpSpPr>
        <p:pic>
          <p:nvPicPr>
            <p:cNvPr id="17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8BD2F6-9FC1-4943-9484-35856695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E177AE0-2CAA-4583-A517-855657DA6CB3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agem 5">
            <a:extLst>
              <a:ext uri="{FF2B5EF4-FFF2-40B4-BE49-F238E27FC236}">
                <a16:creationId xmlns:a16="http://schemas.microsoft.com/office/drawing/2014/main" id="{C1C0C4B9-8FD8-459A-878D-5CDC5FDC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r="12988" b="11327"/>
          <a:stretch>
            <a:fillRect/>
          </a:stretch>
        </p:blipFill>
        <p:spPr bwMode="auto">
          <a:xfrm>
            <a:off x="263525" y="260350"/>
            <a:ext cx="8941364" cy="4824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6">
            <a:extLst>
              <a:ext uri="{FF2B5EF4-FFF2-40B4-BE49-F238E27FC236}">
                <a16:creationId xmlns:a16="http://schemas.microsoft.com/office/drawing/2014/main" id="{94287C28-E839-44BA-A213-9EAAB0CF1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5229200"/>
            <a:ext cx="8005433" cy="1154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latin typeface="+mn-lt"/>
              </a:rPr>
              <a:t>Nota: </a:t>
            </a:r>
            <a:r>
              <a:rPr lang="pt-BR" altLang="pt-BR" sz="1600" dirty="0">
                <a:latin typeface="+mn-lt"/>
              </a:rPr>
              <a:t>O programa </a:t>
            </a:r>
            <a:r>
              <a:rPr lang="pt-BR" altLang="pt-BR" sz="1600" dirty="0" err="1">
                <a:latin typeface="+mn-lt"/>
              </a:rPr>
              <a:t>BioEstat</a:t>
            </a:r>
            <a:r>
              <a:rPr lang="pt-BR" altLang="pt-BR" sz="1600" dirty="0">
                <a:latin typeface="+mn-lt"/>
              </a:rPr>
              <a:t> não disponibiliza a execução da análise do </a:t>
            </a:r>
            <a:r>
              <a:rPr lang="pt-BR" altLang="pt-BR" sz="1600" dirty="0" err="1">
                <a:latin typeface="+mn-lt"/>
              </a:rPr>
              <a:t>Kappa</a:t>
            </a:r>
            <a:r>
              <a:rPr lang="pt-BR" altLang="pt-BR" sz="1600" dirty="0">
                <a:latin typeface="+mn-lt"/>
              </a:rPr>
              <a:t> Ponderado,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dirty="0">
                <a:latin typeface="+mn-lt"/>
              </a:rPr>
              <a:t>o que pode ser realizado através do site </a:t>
            </a:r>
            <a:r>
              <a:rPr lang="pt-BR" altLang="pt-BR" sz="1600" dirty="0">
                <a:solidFill>
                  <a:schemeClr val="accent6"/>
                </a:solidFill>
                <a:latin typeface="+mn-lt"/>
                <a:hlinkClick r:id="rId4"/>
              </a:rPr>
              <a:t>www.vassarstats.net</a:t>
            </a:r>
            <a:endParaRPr lang="pt-BR" altLang="pt-BR" sz="1600" dirty="0">
              <a:solidFill>
                <a:schemeClr val="accent6"/>
              </a:solidFill>
              <a:latin typeface="+mn-lt"/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Clique em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Clinical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Research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Calculators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.</a:t>
            </a:r>
            <a:endParaRPr lang="en-US" altLang="pt-BR" sz="1600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659CFD3-8111-49A1-AF42-D3089DEE19AB}"/>
              </a:ext>
            </a:extLst>
          </p:cNvPr>
          <p:cNvGrpSpPr>
            <a:grpSpLocks/>
          </p:cNvGrpSpPr>
          <p:nvPr/>
        </p:nvGrpSpPr>
        <p:grpSpPr bwMode="auto">
          <a:xfrm>
            <a:off x="489275" y="6007166"/>
            <a:ext cx="2198991" cy="674650"/>
            <a:chOff x="9803395" y="5148186"/>
            <a:chExt cx="2198572" cy="674928"/>
          </a:xfrm>
        </p:grpSpPr>
        <p:pic>
          <p:nvPicPr>
            <p:cNvPr id="5" name="Gráfico 27" descr="Compartilhar">
              <a:hlinkClick r:id="rId5" action="ppaction://hlinksldjump"/>
              <a:extLst>
                <a:ext uri="{FF2B5EF4-FFF2-40B4-BE49-F238E27FC236}">
                  <a16:creationId xmlns:a16="http://schemas.microsoft.com/office/drawing/2014/main" id="{15921C7C-9DA4-46CF-899B-A84CC7B0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6" name="CaixaDeTexto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0491E05-08D3-44C5-AB3B-37508656B0AE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F616020-973B-4AA5-B2AC-34D57DBF57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36738" y="149225"/>
            <a:ext cx="8507412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en-US" altLang="pt-BR" sz="4000" b="1" dirty="0">
                <a:solidFill>
                  <a:schemeClr val="tx1"/>
                </a:solidFill>
              </a:rPr>
              <a:t>Dados </a:t>
            </a:r>
            <a:r>
              <a:rPr lang="en-US" altLang="pt-BR" sz="4000" b="1" dirty="0" err="1">
                <a:solidFill>
                  <a:schemeClr val="tx1"/>
                </a:solidFill>
              </a:rPr>
              <a:t>Numéricos</a:t>
            </a:r>
            <a:r>
              <a:rPr lang="en-US" altLang="pt-BR" sz="4000" b="1" dirty="0">
                <a:solidFill>
                  <a:schemeClr val="tx1"/>
                </a:solidFill>
              </a:rPr>
              <a:t> (</a:t>
            </a:r>
            <a:r>
              <a:rPr lang="en-US" altLang="pt-BR" sz="4000" b="1" dirty="0" err="1">
                <a:solidFill>
                  <a:schemeClr val="tx1"/>
                </a:solidFill>
              </a:rPr>
              <a:t>paramétricos</a:t>
            </a:r>
            <a:r>
              <a:rPr lang="en-US" altLang="pt-BR" sz="4000" b="1" dirty="0">
                <a:solidFill>
                  <a:schemeClr val="tx1"/>
                </a:solidFill>
              </a:rPr>
              <a:t>) </a:t>
            </a:r>
            <a:br>
              <a:rPr lang="en-US" altLang="pt-BR" sz="4000" dirty="0">
                <a:solidFill>
                  <a:schemeClr val="tx1"/>
                </a:solidFill>
              </a:rPr>
            </a:br>
            <a:r>
              <a:rPr lang="en-US" altLang="pt-BR" sz="2800" dirty="0">
                <a:solidFill>
                  <a:srgbClr val="30647C"/>
                </a:solidFill>
              </a:rPr>
              <a:t>Se a </a:t>
            </a:r>
            <a:r>
              <a:rPr lang="en-US" altLang="pt-BR" sz="2800" dirty="0" err="1">
                <a:solidFill>
                  <a:srgbClr val="30647C"/>
                </a:solidFill>
              </a:rPr>
              <a:t>distribuição</a:t>
            </a:r>
            <a:r>
              <a:rPr lang="en-US" altLang="pt-BR" sz="2800" dirty="0">
                <a:solidFill>
                  <a:srgbClr val="30647C"/>
                </a:solidFill>
              </a:rPr>
              <a:t> NÃO for Normal, clique </a:t>
            </a:r>
            <a:r>
              <a:rPr lang="en-US" altLang="pt-BR" sz="2800" dirty="0" err="1">
                <a:solidFill>
                  <a:srgbClr val="30647C"/>
                </a:solidFill>
              </a:rPr>
              <a:t>na</a:t>
            </a:r>
            <a:r>
              <a:rPr lang="en-US" altLang="pt-BR" sz="2800" dirty="0">
                <a:solidFill>
                  <a:srgbClr val="30647C"/>
                </a:solidFill>
              </a:rPr>
              <a:t> </a:t>
            </a:r>
            <a:r>
              <a:rPr lang="en-US" altLang="pt-BR" sz="2800" dirty="0" err="1">
                <a:solidFill>
                  <a:srgbClr val="30647C"/>
                </a:solidFill>
              </a:rPr>
              <a:t>Gota</a:t>
            </a:r>
            <a:r>
              <a:rPr lang="en-US" altLang="pt-BR" sz="2800" dirty="0">
                <a:solidFill>
                  <a:srgbClr val="30647C"/>
                </a:solidFill>
              </a:rPr>
              <a:t> </a:t>
            </a:r>
            <a:r>
              <a:rPr lang="en-US" altLang="pt-BR" sz="2800" dirty="0" err="1">
                <a:solidFill>
                  <a:srgbClr val="30647C"/>
                </a:solidFill>
              </a:rPr>
              <a:t>Vermelha</a:t>
            </a:r>
            <a:r>
              <a:rPr lang="en-US" altLang="pt-BR" sz="2800" dirty="0">
                <a:solidFill>
                  <a:srgbClr val="30647C"/>
                </a:solidFill>
              </a:rPr>
              <a:t>.</a:t>
            </a: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D4CBEBF8-D5D6-4613-81A9-C868426F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86" y="2031271"/>
            <a:ext cx="635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200" b="1" dirty="0">
                <a:latin typeface="+mn-lt"/>
              </a:rPr>
              <a:t>Quantos grupos (amostras) você tem?</a:t>
            </a:r>
            <a:endParaRPr lang="en-US" altLang="pt-BR" sz="3200" b="1" dirty="0">
              <a:latin typeface="+mn-lt"/>
            </a:endParaRPr>
          </a:p>
        </p:txBody>
      </p:sp>
      <p:sp>
        <p:nvSpPr>
          <p:cNvPr id="2" name="CaixaDeTexto 1">
            <a:hlinkClick r:id="rId3" action="ppaction://hlinksldjump"/>
            <a:extLst>
              <a:ext uri="{FF2B5EF4-FFF2-40B4-BE49-F238E27FC236}">
                <a16:creationId xmlns:a16="http://schemas.microsoft.com/office/drawing/2014/main" id="{0DC3C882-000C-44D1-B0A5-ACD2D3AAEBCD}"/>
              </a:ext>
            </a:extLst>
          </p:cNvPr>
          <p:cNvSpPr txBox="1"/>
          <p:nvPr/>
        </p:nvSpPr>
        <p:spPr>
          <a:xfrm>
            <a:off x="2099805" y="2991014"/>
            <a:ext cx="417512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1</a:t>
            </a:r>
          </a:p>
        </p:txBody>
      </p:sp>
      <p:sp>
        <p:nvSpPr>
          <p:cNvPr id="16" name="CaixaDeTexto 15">
            <a:hlinkClick r:id="rId4" action="ppaction://hlinksldjump"/>
            <a:extLst>
              <a:ext uri="{FF2B5EF4-FFF2-40B4-BE49-F238E27FC236}">
                <a16:creationId xmlns:a16="http://schemas.microsoft.com/office/drawing/2014/main" id="{FF764AE0-684E-48A0-B6D9-C7FBF5248883}"/>
              </a:ext>
            </a:extLst>
          </p:cNvPr>
          <p:cNvSpPr txBox="1"/>
          <p:nvPr/>
        </p:nvSpPr>
        <p:spPr>
          <a:xfrm>
            <a:off x="4411205" y="2991014"/>
            <a:ext cx="41910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2</a:t>
            </a:r>
          </a:p>
        </p:txBody>
      </p:sp>
      <p:sp>
        <p:nvSpPr>
          <p:cNvPr id="17" name="CaixaDeTexto 16">
            <a:hlinkClick r:id="rId5" action="ppaction://hlinksldjump"/>
            <a:extLst>
              <a:ext uri="{FF2B5EF4-FFF2-40B4-BE49-F238E27FC236}">
                <a16:creationId xmlns:a16="http://schemas.microsoft.com/office/drawing/2014/main" id="{A509B258-883A-447F-9165-617D5A3C3DDE}"/>
              </a:ext>
            </a:extLst>
          </p:cNvPr>
          <p:cNvSpPr txBox="1"/>
          <p:nvPr/>
        </p:nvSpPr>
        <p:spPr>
          <a:xfrm>
            <a:off x="6595605" y="2991014"/>
            <a:ext cx="663575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solidFill>
                  <a:srgbClr val="2F7B7D"/>
                </a:solidFill>
                <a:latin typeface="+mj-lt"/>
              </a:rPr>
              <a:t>&gt;2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2F50C00-3A25-4C58-BFFA-C409CE84BF31}"/>
              </a:ext>
            </a:extLst>
          </p:cNvPr>
          <p:cNvGrpSpPr/>
          <p:nvPr/>
        </p:nvGrpSpPr>
        <p:grpSpPr>
          <a:xfrm>
            <a:off x="1569187" y="3594318"/>
            <a:ext cx="1547983" cy="1547983"/>
            <a:chOff x="-1248816" y="1852880"/>
            <a:chExt cx="1547983" cy="1547983"/>
          </a:xfrm>
          <a:solidFill>
            <a:srgbClr val="64B620"/>
          </a:solidFill>
        </p:grpSpPr>
        <p:pic>
          <p:nvPicPr>
            <p:cNvPr id="45" name="Gráfico 44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9DC35540-DF71-4427-9B26-28E6E43C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6" name="Lua 45">
              <a:hlinkClick r:id="rId3" action="ppaction://hlinksldjump"/>
              <a:extLst>
                <a:ext uri="{FF2B5EF4-FFF2-40B4-BE49-F238E27FC236}">
                  <a16:creationId xmlns:a16="http://schemas.microsoft.com/office/drawing/2014/main" id="{FC205FAD-65AF-496D-9D39-75835D8CDCEC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B6230BB-52D6-4C60-B02E-1FB4FAF9B7D6}"/>
              </a:ext>
            </a:extLst>
          </p:cNvPr>
          <p:cNvGrpSpPr/>
          <p:nvPr/>
        </p:nvGrpSpPr>
        <p:grpSpPr>
          <a:xfrm>
            <a:off x="3859070" y="3586193"/>
            <a:ext cx="1547983" cy="1547983"/>
            <a:chOff x="-1248816" y="1852880"/>
            <a:chExt cx="1547983" cy="1547983"/>
          </a:xfrm>
          <a:solidFill>
            <a:srgbClr val="64B620"/>
          </a:solidFill>
        </p:grpSpPr>
        <p:pic>
          <p:nvPicPr>
            <p:cNvPr id="48" name="Gráfico 47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4362A036-CB98-4512-929B-5221F95B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9" name="Lua 48">
              <a:hlinkClick r:id="rId4" action="ppaction://hlinksldjump"/>
              <a:extLst>
                <a:ext uri="{FF2B5EF4-FFF2-40B4-BE49-F238E27FC236}">
                  <a16:creationId xmlns:a16="http://schemas.microsoft.com/office/drawing/2014/main" id="{770A09D7-A038-4141-8304-02DDC25BBBCC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68647506-D967-49FF-9E30-088DA23BD0F3}"/>
              </a:ext>
            </a:extLst>
          </p:cNvPr>
          <p:cNvGrpSpPr/>
          <p:nvPr/>
        </p:nvGrpSpPr>
        <p:grpSpPr>
          <a:xfrm>
            <a:off x="6160842" y="3594317"/>
            <a:ext cx="1547983" cy="1547983"/>
            <a:chOff x="-1248816" y="1852880"/>
            <a:chExt cx="1547983" cy="1547983"/>
          </a:xfrm>
          <a:solidFill>
            <a:srgbClr val="64B620"/>
          </a:solidFill>
        </p:grpSpPr>
        <p:pic>
          <p:nvPicPr>
            <p:cNvPr id="51" name="Gráfico 50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8DAC510F-FEC0-4E92-A314-D8AF91234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2" name="Lua 51">
              <a:hlinkClick r:id="rId5" action="ppaction://hlinksldjump"/>
              <a:extLst>
                <a:ext uri="{FF2B5EF4-FFF2-40B4-BE49-F238E27FC236}">
                  <a16:creationId xmlns:a16="http://schemas.microsoft.com/office/drawing/2014/main" id="{EF91EACC-46AE-455E-911D-4B5CE1BAD263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/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9D424FD1-FEB1-4C7A-8D9B-A1072A0384E1}"/>
              </a:ext>
            </a:extLst>
          </p:cNvPr>
          <p:cNvGrpSpPr/>
          <p:nvPr/>
        </p:nvGrpSpPr>
        <p:grpSpPr>
          <a:xfrm>
            <a:off x="9870364" y="3748420"/>
            <a:ext cx="1258763" cy="1258763"/>
            <a:chOff x="-1248816" y="1852880"/>
            <a:chExt cx="1547983" cy="1547983"/>
          </a:xfrm>
          <a:solidFill>
            <a:srgbClr val="A9160F"/>
          </a:solidFill>
        </p:grpSpPr>
        <p:pic>
          <p:nvPicPr>
            <p:cNvPr id="54" name="Gráfico 53" descr="Água">
              <a:hlinkClick r:id="rId8" action="ppaction://hlinksldjump"/>
              <a:extLst>
                <a:ext uri="{FF2B5EF4-FFF2-40B4-BE49-F238E27FC236}">
                  <a16:creationId xmlns:a16="http://schemas.microsoft.com/office/drawing/2014/main" id="{D19B7A7B-7F50-41B4-88B1-0A97E66AE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5" name="Lua 54">
              <a:hlinkClick r:id="rId8" action="ppaction://hlinksldjump"/>
              <a:extLst>
                <a:ext uri="{FF2B5EF4-FFF2-40B4-BE49-F238E27FC236}">
                  <a16:creationId xmlns:a16="http://schemas.microsoft.com/office/drawing/2014/main" id="{D05FCB6D-46E0-4E3A-867E-E850CE5E7EEE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6" name="CaixaDeTexto 55">
            <a:hlinkClick r:id="rId8" action="ppaction://hlinksldjump"/>
            <a:extLst>
              <a:ext uri="{FF2B5EF4-FFF2-40B4-BE49-F238E27FC236}">
                <a16:creationId xmlns:a16="http://schemas.microsoft.com/office/drawing/2014/main" id="{6EE65897-ACE1-4078-AD54-DB81698FB73C}"/>
              </a:ext>
            </a:extLst>
          </p:cNvPr>
          <p:cNvSpPr txBox="1"/>
          <p:nvPr/>
        </p:nvSpPr>
        <p:spPr>
          <a:xfrm>
            <a:off x="9547471" y="3140968"/>
            <a:ext cx="1904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A9160F"/>
                </a:solidFill>
                <a:latin typeface="+mj-lt"/>
              </a:rPr>
              <a:t>DISTRIBUIÇÃO ANORMAL</a:t>
            </a:r>
          </a:p>
        </p:txBody>
      </p:sp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19620EF4-122C-4628-B73A-C74C74FEFB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84375" y="3466419"/>
            <a:ext cx="8229600" cy="856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pt-BR" sz="4500" dirty="0">
                <a:solidFill>
                  <a:srgbClr val="2A2E78"/>
                </a:solidFill>
              </a:rPr>
              <a:t>Resposta: </a:t>
            </a:r>
            <a:r>
              <a:rPr lang="pt-BR" altLang="pt-BR" sz="4500" b="1" dirty="0" err="1">
                <a:solidFill>
                  <a:srgbClr val="2A2E78"/>
                </a:solidFill>
              </a:rPr>
              <a:t>Kappa</a:t>
            </a:r>
            <a:endParaRPr lang="en-US" altLang="pt-BR" sz="4500" b="1" dirty="0">
              <a:solidFill>
                <a:srgbClr val="2A2E78"/>
              </a:solidFill>
            </a:endParaRPr>
          </a:p>
        </p:txBody>
      </p:sp>
      <p:sp>
        <p:nvSpPr>
          <p:cNvPr id="126979" name="Rectangle 9">
            <a:extLst>
              <a:ext uri="{FF2B5EF4-FFF2-40B4-BE49-F238E27FC236}">
                <a16:creationId xmlns:a16="http://schemas.microsoft.com/office/drawing/2014/main" id="{8B5D786A-4572-4B92-A57F-B1DD4E05E2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55688" y="84138"/>
            <a:ext cx="10082212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 sz="4000" b="1" dirty="0" err="1">
                <a:solidFill>
                  <a:schemeClr val="tx1"/>
                </a:solidFill>
              </a:rPr>
              <a:t>Replicabilidade</a:t>
            </a:r>
            <a:r>
              <a:rPr lang="en-US" altLang="pt-BR" sz="4000" b="1" dirty="0">
                <a:solidFill>
                  <a:schemeClr val="tx1"/>
                </a:solidFill>
              </a:rPr>
              <a:t> </a:t>
            </a:r>
            <a:r>
              <a:rPr lang="en-US" altLang="pt-BR" sz="4000" b="1" dirty="0" err="1">
                <a:solidFill>
                  <a:schemeClr val="tx1"/>
                </a:solidFill>
              </a:rPr>
              <a:t>ou</a:t>
            </a:r>
            <a:r>
              <a:rPr lang="en-US" altLang="pt-BR" sz="4000" b="1" dirty="0">
                <a:solidFill>
                  <a:schemeClr val="tx1"/>
                </a:solidFill>
              </a:rPr>
              <a:t> </a:t>
            </a:r>
            <a:r>
              <a:rPr lang="en-US" altLang="pt-BR" sz="4000" b="1" dirty="0" err="1">
                <a:solidFill>
                  <a:schemeClr val="tx1"/>
                </a:solidFill>
              </a:rPr>
              <a:t>Calibração</a:t>
            </a:r>
            <a:r>
              <a:rPr lang="en-US" altLang="pt-BR" sz="4000" b="1" dirty="0">
                <a:solidFill>
                  <a:schemeClr val="tx1"/>
                </a:solidFill>
              </a:rPr>
              <a:t> de </a:t>
            </a:r>
            <a:r>
              <a:rPr lang="en-US" altLang="pt-BR" sz="4000" b="1" dirty="0" err="1">
                <a:solidFill>
                  <a:schemeClr val="tx1"/>
                </a:solidFill>
              </a:rPr>
              <a:t>examinadores</a:t>
            </a:r>
            <a:br>
              <a:rPr lang="en-US" altLang="pt-BR" sz="3200" dirty="0">
                <a:solidFill>
                  <a:schemeClr val="tx1"/>
                </a:solidFill>
              </a:rPr>
            </a:br>
            <a:r>
              <a:rPr lang="en-US" altLang="pt-BR" sz="2800" dirty="0">
                <a:solidFill>
                  <a:srgbClr val="30647C"/>
                </a:solidFill>
              </a:rPr>
              <a:t>(</a:t>
            </a:r>
            <a:r>
              <a:rPr lang="en-US" altLang="pt-BR" sz="3200" dirty="0" err="1">
                <a:solidFill>
                  <a:srgbClr val="30647C"/>
                </a:solidFill>
              </a:rPr>
              <a:t>Erro</a:t>
            </a:r>
            <a:r>
              <a:rPr lang="en-US" altLang="pt-BR" sz="3200" dirty="0">
                <a:solidFill>
                  <a:srgbClr val="30647C"/>
                </a:solidFill>
              </a:rPr>
              <a:t> </a:t>
            </a:r>
            <a:r>
              <a:rPr lang="en-US" altLang="pt-BR" sz="3200" dirty="0" err="1">
                <a:solidFill>
                  <a:srgbClr val="30647C"/>
                </a:solidFill>
              </a:rPr>
              <a:t>sistemático</a:t>
            </a:r>
            <a:r>
              <a:rPr lang="en-US" altLang="pt-BR" sz="3200" dirty="0">
                <a:solidFill>
                  <a:srgbClr val="30647C"/>
                </a:solidFill>
              </a:rPr>
              <a:t> para dados </a:t>
            </a:r>
            <a:r>
              <a:rPr lang="en-US" altLang="pt-BR" sz="3200" dirty="0" err="1">
                <a:solidFill>
                  <a:srgbClr val="30647C"/>
                </a:solidFill>
              </a:rPr>
              <a:t>Nominais</a:t>
            </a:r>
            <a:r>
              <a:rPr lang="en-US" altLang="pt-BR" sz="3200" dirty="0">
                <a:solidFill>
                  <a:srgbClr val="30647C"/>
                </a:solidFill>
              </a:rPr>
              <a:t>)</a:t>
            </a:r>
            <a:endParaRPr lang="en-US" altLang="pt-BR" sz="2400" dirty="0">
              <a:solidFill>
                <a:srgbClr val="30647C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C427D48-CCD3-459E-80ED-9E568C74CBE1}"/>
              </a:ext>
            </a:extLst>
          </p:cNvPr>
          <p:cNvGrpSpPr/>
          <p:nvPr/>
        </p:nvGrpSpPr>
        <p:grpSpPr>
          <a:xfrm>
            <a:off x="9408368" y="5855501"/>
            <a:ext cx="1422575" cy="826315"/>
            <a:chOff x="9291859" y="5954064"/>
            <a:chExt cx="1422575" cy="826315"/>
          </a:xfrm>
        </p:grpSpPr>
        <p:sp>
          <p:nvSpPr>
            <p:cNvPr id="16" name="CaixaDeTexto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EB4E0030-4C3A-4E77-8CDA-5CA5349AE428}"/>
                </a:ext>
              </a:extLst>
            </p:cNvPr>
            <p:cNvSpPr txBox="1"/>
            <p:nvPr/>
          </p:nvSpPr>
          <p:spPr bwMode="auto">
            <a:xfrm>
              <a:off x="9291859" y="6411880"/>
              <a:ext cx="1422575" cy="368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2A2E78"/>
                  </a:solidFill>
                  <a:latin typeface="+mn-lt"/>
                </a:rPr>
                <a:t>VASSARSTATS</a:t>
              </a:r>
            </a:p>
          </p:txBody>
        </p:sp>
        <p:pic>
          <p:nvPicPr>
            <p:cNvPr id="17" name="Gráfico 16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AD1623F1-1B06-4823-B9F0-4D2D58D9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710589" y="5954064"/>
              <a:ext cx="585114" cy="585114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64AFEE9-8300-4F6F-86A4-BCFD7E403350}"/>
              </a:ext>
            </a:extLst>
          </p:cNvPr>
          <p:cNvGrpSpPr>
            <a:grpSpLocks/>
          </p:cNvGrpSpPr>
          <p:nvPr/>
        </p:nvGrpSpPr>
        <p:grpSpPr bwMode="auto">
          <a:xfrm>
            <a:off x="489275" y="6007166"/>
            <a:ext cx="2198991" cy="674650"/>
            <a:chOff x="9803395" y="5148186"/>
            <a:chExt cx="2198572" cy="674928"/>
          </a:xfrm>
        </p:grpSpPr>
        <p:pic>
          <p:nvPicPr>
            <p:cNvPr id="8" name="Gráfico 27" descr="Compartilhar">
              <a:hlinkClick r:id="rId6" action="ppaction://hlinksldjump"/>
              <a:extLst>
                <a:ext uri="{FF2B5EF4-FFF2-40B4-BE49-F238E27FC236}">
                  <a16:creationId xmlns:a16="http://schemas.microsoft.com/office/drawing/2014/main" id="{9BD42690-CA8C-4E5D-B036-34CC0EAAA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9" name="CaixaDeTexto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34B6D81-B3A6-440A-B82A-E928F0180055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agem 6">
            <a:extLst>
              <a:ext uri="{FF2B5EF4-FFF2-40B4-BE49-F238E27FC236}">
                <a16:creationId xmlns:a16="http://schemas.microsoft.com/office/drawing/2014/main" id="{8B19A3C1-ABE2-488C-8DD0-2EFB8BB5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r="12988" b="11327"/>
          <a:stretch>
            <a:fillRect/>
          </a:stretch>
        </p:blipFill>
        <p:spPr bwMode="auto">
          <a:xfrm>
            <a:off x="263525" y="252414"/>
            <a:ext cx="8843962" cy="4772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Text Box 6">
            <a:extLst>
              <a:ext uri="{FF2B5EF4-FFF2-40B4-BE49-F238E27FC236}">
                <a16:creationId xmlns:a16="http://schemas.microsoft.com/office/drawing/2014/main" id="{4F9A224D-D0EA-4700-8B92-8F6C3BD94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157192"/>
            <a:ext cx="7764015" cy="1154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latin typeface="+mn-lt"/>
              </a:rPr>
              <a:t>Nota: </a:t>
            </a:r>
            <a:r>
              <a:rPr lang="pt-BR" altLang="pt-BR" sz="1600" dirty="0">
                <a:latin typeface="+mn-lt"/>
              </a:rPr>
              <a:t>O programa </a:t>
            </a:r>
            <a:r>
              <a:rPr lang="pt-BR" altLang="pt-BR" sz="1600" dirty="0" err="1">
                <a:latin typeface="+mn-lt"/>
              </a:rPr>
              <a:t>BioEstat</a:t>
            </a:r>
            <a:r>
              <a:rPr lang="pt-BR" altLang="pt-BR" sz="1600" dirty="0">
                <a:latin typeface="+mn-lt"/>
              </a:rPr>
              <a:t> não disponibiliza a execução da análise do </a:t>
            </a:r>
            <a:r>
              <a:rPr lang="pt-BR" altLang="pt-BR" sz="1600" dirty="0" err="1">
                <a:latin typeface="+mn-lt"/>
              </a:rPr>
              <a:t>Kappa</a:t>
            </a:r>
            <a:r>
              <a:rPr lang="pt-BR" altLang="pt-BR" sz="1600" dirty="0">
                <a:latin typeface="+mn-lt"/>
              </a:rPr>
              <a:t> Ponderado,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dirty="0">
                <a:latin typeface="+mn-lt"/>
              </a:rPr>
              <a:t>o que pode ser realizado através do site </a:t>
            </a:r>
            <a:r>
              <a:rPr lang="pt-BR" altLang="pt-BR" sz="1600" dirty="0">
                <a:solidFill>
                  <a:schemeClr val="accent6"/>
                </a:solidFill>
                <a:latin typeface="+mn-lt"/>
                <a:hlinkClick r:id="rId4"/>
              </a:rPr>
              <a:t>www.vassarstats.net</a:t>
            </a:r>
            <a:endParaRPr lang="pt-BR" altLang="pt-BR" sz="1600" dirty="0">
              <a:solidFill>
                <a:schemeClr val="accent6"/>
              </a:solidFill>
              <a:latin typeface="+mn-lt"/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Clique em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Clinical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Research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1600" b="1" dirty="0" err="1">
                <a:solidFill>
                  <a:schemeClr val="accent6"/>
                </a:solidFill>
                <a:latin typeface="+mn-lt"/>
              </a:rPr>
              <a:t>Calculators</a:t>
            </a:r>
            <a:r>
              <a:rPr lang="pt-BR" altLang="pt-BR" sz="1600" b="1" dirty="0">
                <a:solidFill>
                  <a:schemeClr val="accent6"/>
                </a:solidFill>
                <a:latin typeface="+mn-lt"/>
              </a:rPr>
              <a:t>.</a:t>
            </a:r>
            <a:endParaRPr lang="en-US" altLang="pt-BR" sz="1600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54A1CF6-90B2-4A02-8DED-28D0821FA269}"/>
              </a:ext>
            </a:extLst>
          </p:cNvPr>
          <p:cNvGrpSpPr>
            <a:grpSpLocks/>
          </p:cNvGrpSpPr>
          <p:nvPr/>
        </p:nvGrpSpPr>
        <p:grpSpPr bwMode="auto">
          <a:xfrm>
            <a:off x="489275" y="6007166"/>
            <a:ext cx="2198991" cy="674650"/>
            <a:chOff x="9803395" y="5148186"/>
            <a:chExt cx="2198572" cy="674928"/>
          </a:xfrm>
        </p:grpSpPr>
        <p:pic>
          <p:nvPicPr>
            <p:cNvPr id="5" name="Gráfico 27" descr="Compartilhar">
              <a:hlinkClick r:id="rId5" action="ppaction://hlinksldjump"/>
              <a:extLst>
                <a:ext uri="{FF2B5EF4-FFF2-40B4-BE49-F238E27FC236}">
                  <a16:creationId xmlns:a16="http://schemas.microsoft.com/office/drawing/2014/main" id="{56DF75FE-087F-47F0-9AF4-1645CB36E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6" y="5164237"/>
              <a:ext cx="503141" cy="658877"/>
            </a:xfrm>
            <a:prstGeom prst="rect">
              <a:avLst/>
            </a:prstGeom>
          </p:spPr>
        </p:pic>
        <p:sp>
          <p:nvSpPr>
            <p:cNvPr id="6" name="CaixaDeTexto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C4EF762-6C64-48EE-8E6F-CB2FE1E802EA}"/>
                </a:ext>
              </a:extLst>
            </p:cNvPr>
            <p:cNvSpPr txBox="1"/>
            <p:nvPr/>
          </p:nvSpPr>
          <p:spPr bwMode="auto">
            <a:xfrm>
              <a:off x="9803395" y="5148186"/>
              <a:ext cx="1740852" cy="52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REPLICABILIDADE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B104EAEE-7114-4B07-AD3D-A1DD19061B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8763" y="1757363"/>
            <a:ext cx="91440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300" dirty="0">
                <a:solidFill>
                  <a:schemeClr val="tx1"/>
                </a:solidFill>
              </a:rPr>
              <a:t>Que </a:t>
            </a:r>
            <a:r>
              <a:rPr lang="en-US" sz="3300" dirty="0" err="1">
                <a:solidFill>
                  <a:schemeClr val="tx1"/>
                </a:solidFill>
              </a:rPr>
              <a:t>tipo</a:t>
            </a:r>
            <a:r>
              <a:rPr lang="en-US" sz="3300" dirty="0">
                <a:solidFill>
                  <a:schemeClr val="tx1"/>
                </a:solidFill>
              </a:rPr>
              <a:t> de dados </a:t>
            </a:r>
            <a:r>
              <a:rPr lang="en-US" sz="3300" dirty="0" err="1">
                <a:solidFill>
                  <a:schemeClr val="tx1"/>
                </a:solidFill>
              </a:rPr>
              <a:t>você</a:t>
            </a:r>
            <a:r>
              <a:rPr lang="en-US" sz="3300" dirty="0">
                <a:solidFill>
                  <a:schemeClr val="tx1"/>
                </a:solidFill>
              </a:rPr>
              <a:t> tem?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(Clique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bg1">
                    <a:lumMod val="50000"/>
                  </a:schemeClr>
                </a:solidFill>
              </a:rPr>
              <a:t>gota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29442741-EFDD-4C8D-A412-14935ED7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92" y="2545614"/>
            <a:ext cx="2549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QUANTITATIVOS</a:t>
            </a:r>
            <a:endParaRPr lang="en-US" altLang="pt-BR" sz="2400" dirty="0">
              <a:latin typeface="+mn-lt"/>
            </a:endParaRPr>
          </a:p>
        </p:txBody>
      </p:sp>
      <p:sp>
        <p:nvSpPr>
          <p:cNvPr id="17422" name="Text Box 18">
            <a:extLst>
              <a:ext uri="{FF2B5EF4-FFF2-40B4-BE49-F238E27FC236}">
                <a16:creationId xmlns:a16="http://schemas.microsoft.com/office/drawing/2014/main" id="{AD8D5437-1314-4C80-BD3F-75BE4A2D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420" y="377825"/>
            <a:ext cx="5250155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b="1" dirty="0">
                <a:latin typeface="+mj-lt"/>
              </a:rPr>
              <a:t>SELEÇÃO DE GRÁFICOS</a:t>
            </a:r>
          </a:p>
          <a:p>
            <a:pPr algn="ctr" eaLnBrk="1" hangingPunct="1">
              <a:defRPr/>
            </a:pPr>
            <a:endParaRPr lang="en-US" altLang="pt-BR" sz="4000" b="1" dirty="0">
              <a:latin typeface="+mj-lt"/>
            </a:endParaRPr>
          </a:p>
        </p:txBody>
      </p:sp>
      <p:sp>
        <p:nvSpPr>
          <p:cNvPr id="23564" name="Text Box 29">
            <a:extLst>
              <a:ext uri="{FF2B5EF4-FFF2-40B4-BE49-F238E27FC236}">
                <a16:creationId xmlns:a16="http://schemas.microsoft.com/office/drawing/2014/main" id="{623909D3-C497-44F6-A3BD-78E90D5B1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88" y="4144515"/>
            <a:ext cx="5849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dirty="0">
                <a:latin typeface="Abadi Extra Light" panose="020B0204020104020204" pitchFamily="34" charset="0"/>
              </a:rPr>
              <a:t>Ex: </a:t>
            </a:r>
            <a:r>
              <a:rPr lang="en-US" altLang="pt-BR" dirty="0" err="1">
                <a:latin typeface="Abadi Extra Light" panose="020B0204020104020204" pitchFamily="34" charset="0"/>
              </a:rPr>
              <a:t>altura</a:t>
            </a:r>
            <a:r>
              <a:rPr lang="en-US" altLang="pt-BR" dirty="0">
                <a:latin typeface="Abadi Extra Light" panose="020B0204020104020204" pitchFamily="34" charset="0"/>
              </a:rPr>
              <a:t>/ </a:t>
            </a:r>
            <a:r>
              <a:rPr lang="en-US" altLang="pt-BR" dirty="0" err="1">
                <a:latin typeface="Abadi Extra Light" panose="020B0204020104020204" pitchFamily="34" charset="0"/>
              </a:rPr>
              <a:t>comprimento</a:t>
            </a:r>
            <a:r>
              <a:rPr lang="en-US" altLang="pt-BR" dirty="0">
                <a:latin typeface="Abadi Extra Light" panose="020B0204020104020204" pitchFamily="34" charset="0"/>
              </a:rPr>
              <a:t>/ peso</a:t>
            </a:r>
          </a:p>
          <a:p>
            <a:pPr eaLnBrk="1" hangingPunct="1">
              <a:defRPr/>
            </a:pPr>
            <a:r>
              <a:rPr lang="en-US" altLang="pt-BR" sz="1600" dirty="0">
                <a:latin typeface="Abadi Extra Light" panose="020B0204020104020204" pitchFamily="34" charset="0"/>
              </a:rPr>
              <a:t>(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Assumindo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uma</a:t>
            </a:r>
            <a:r>
              <a:rPr lang="en-US" altLang="pt-BR" sz="1600" dirty="0">
                <a:latin typeface="Abadi Extra Light" panose="020B0204020104020204" pitchFamily="34" charset="0"/>
              </a:rPr>
              <a:t> </a:t>
            </a:r>
            <a:r>
              <a:rPr lang="en-US" altLang="pt-BR" sz="1600" dirty="0" err="1">
                <a:latin typeface="Abadi Extra Light" panose="020B0204020104020204" pitchFamily="34" charset="0"/>
              </a:rPr>
              <a:t>distribuição</a:t>
            </a:r>
            <a:r>
              <a:rPr lang="en-US" altLang="pt-BR" sz="1600" dirty="0">
                <a:latin typeface="Abadi Extra Light" panose="020B0204020104020204" pitchFamily="34" charset="0"/>
              </a:rPr>
              <a:t> normal)</a:t>
            </a:r>
            <a:endParaRPr lang="pt-BR" altLang="pt-BR" sz="1600" dirty="0">
              <a:latin typeface="Abadi Extra Light" panose="020B0204020104020204" pitchFamily="34" charset="0"/>
            </a:endParaRPr>
          </a:p>
          <a:p>
            <a:pPr eaLnBrk="1" hangingPunct="1">
              <a:defRPr/>
            </a:pPr>
            <a:endParaRPr lang="en-US" altLang="pt-BR" dirty="0">
              <a:latin typeface="Abadi Extra Light" panose="020B0204020104020204" pitchFamily="34" charset="0"/>
            </a:endParaRPr>
          </a:p>
        </p:txBody>
      </p:sp>
      <p:sp>
        <p:nvSpPr>
          <p:cNvPr id="23565" name="Text Box 30">
            <a:extLst>
              <a:ext uri="{FF2B5EF4-FFF2-40B4-BE49-F238E27FC236}">
                <a16:creationId xmlns:a16="http://schemas.microsoft.com/office/drawing/2014/main" id="{4AACBD11-8E02-4085-8273-DA7EC55D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73" y="5571398"/>
            <a:ext cx="4019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</a:t>
            </a:r>
            <a:r>
              <a:rPr lang="en-US" altLang="pt-BR" sz="1600" dirty="0" err="1">
                <a:latin typeface="+mn-lt"/>
              </a:rPr>
              <a:t>Frequência</a:t>
            </a:r>
            <a:r>
              <a:rPr lang="en-US" altLang="pt-BR" sz="1600" dirty="0">
                <a:latin typeface="+mn-lt"/>
              </a:rPr>
              <a:t>: Sim X </a:t>
            </a:r>
            <a:r>
              <a:rPr lang="en-US" altLang="pt-BR" sz="1600" dirty="0" err="1">
                <a:latin typeface="+mn-lt"/>
              </a:rPr>
              <a:t>Não</a:t>
            </a:r>
            <a:endParaRPr lang="en-US" altLang="pt-BR" sz="1600" dirty="0">
              <a:latin typeface="+mn-lt"/>
            </a:endParaRPr>
          </a:p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      </a:t>
            </a:r>
            <a:r>
              <a:rPr lang="en-US" altLang="pt-BR" sz="1600" dirty="0" err="1">
                <a:latin typeface="+mn-lt"/>
              </a:rPr>
              <a:t>Sexo</a:t>
            </a:r>
            <a:r>
              <a:rPr lang="en-US" altLang="pt-BR" sz="1600" dirty="0">
                <a:latin typeface="+mn-lt"/>
              </a:rPr>
              <a:t>: </a:t>
            </a:r>
            <a:r>
              <a:rPr lang="en-US" altLang="pt-BR" sz="1600" dirty="0" err="1">
                <a:latin typeface="+mn-lt"/>
              </a:rPr>
              <a:t>Masculino</a:t>
            </a:r>
            <a:r>
              <a:rPr lang="en-US" altLang="pt-BR" sz="1600" dirty="0">
                <a:latin typeface="+mn-lt"/>
              </a:rPr>
              <a:t> X </a:t>
            </a:r>
            <a:r>
              <a:rPr lang="en-US" altLang="pt-BR" sz="1600" dirty="0" err="1">
                <a:latin typeface="+mn-lt"/>
              </a:rPr>
              <a:t>feminino</a:t>
            </a:r>
            <a:endParaRPr lang="en-US" altLang="pt-BR" sz="1600" dirty="0">
              <a:latin typeface="+mn-lt"/>
            </a:endParaRPr>
          </a:p>
        </p:txBody>
      </p:sp>
      <p:sp>
        <p:nvSpPr>
          <p:cNvPr id="23566" name="Text Box 31">
            <a:extLst>
              <a:ext uri="{FF2B5EF4-FFF2-40B4-BE49-F238E27FC236}">
                <a16:creationId xmlns:a16="http://schemas.microsoft.com/office/drawing/2014/main" id="{001DA6AF-1AFE-4B16-B23A-5257D96E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657" y="3577930"/>
            <a:ext cx="3316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1600" dirty="0">
                <a:latin typeface="+mn-lt"/>
              </a:rPr>
              <a:t>Ex: Suave (1) / </a:t>
            </a:r>
            <a:r>
              <a:rPr lang="en-US" altLang="pt-BR" sz="1600" dirty="0" err="1">
                <a:latin typeface="+mn-lt"/>
              </a:rPr>
              <a:t>Moderado</a:t>
            </a:r>
            <a:r>
              <a:rPr lang="en-US" altLang="pt-BR" sz="1600" dirty="0">
                <a:latin typeface="+mn-lt"/>
              </a:rPr>
              <a:t> (2) / </a:t>
            </a:r>
            <a:r>
              <a:rPr lang="en-US" altLang="pt-BR" sz="1600" dirty="0" err="1">
                <a:latin typeface="+mn-lt"/>
              </a:rPr>
              <a:t>Severo</a:t>
            </a:r>
            <a:r>
              <a:rPr lang="en-US" altLang="pt-BR" sz="1600" dirty="0">
                <a:latin typeface="+mn-lt"/>
              </a:rPr>
              <a:t> (3) </a:t>
            </a:r>
            <a:endParaRPr lang="pt-BR" altLang="pt-BR" sz="1600" dirty="0">
              <a:latin typeface="+mn-lt"/>
            </a:endParaRPr>
          </a:p>
          <a:p>
            <a:pPr eaLnBrk="1" hangingPunct="1">
              <a:defRPr/>
            </a:pPr>
            <a:endParaRPr lang="en-US" altLang="pt-BR" sz="1600" dirty="0">
              <a:latin typeface="+mn-lt"/>
            </a:endParaRPr>
          </a:p>
        </p:txBody>
      </p:sp>
      <p:sp>
        <p:nvSpPr>
          <p:cNvPr id="2" name="Retângulo 1">
            <a:hlinkClick r:id="rId3" action="ppaction://hlinksldjump"/>
            <a:extLst>
              <a:ext uri="{FF2B5EF4-FFF2-40B4-BE49-F238E27FC236}">
                <a16:creationId xmlns:a16="http://schemas.microsoft.com/office/drawing/2014/main" id="{19593A6B-D23D-4C44-9B4E-22529199BE94}"/>
              </a:ext>
            </a:extLst>
          </p:cNvPr>
          <p:cNvSpPr/>
          <p:nvPr/>
        </p:nvSpPr>
        <p:spPr>
          <a:xfrm>
            <a:off x="2242054" y="3759203"/>
            <a:ext cx="1849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F7B7D"/>
                </a:solidFill>
                <a:latin typeface="+mn-lt"/>
              </a:rPr>
              <a:t>NUMÉRICO</a:t>
            </a:r>
          </a:p>
          <a:p>
            <a:pPr algn="ctr" eaLnBrk="1" hangingPunct="1">
              <a:defRPr/>
            </a:pPr>
            <a:endParaRPr lang="en-US" sz="1600" dirty="0">
              <a:solidFill>
                <a:srgbClr val="2F7B7D"/>
              </a:solidFill>
              <a:latin typeface="+mn-lt"/>
            </a:endParaRPr>
          </a:p>
        </p:txBody>
      </p:sp>
      <p:sp>
        <p:nvSpPr>
          <p:cNvPr id="29" name="Retângulo 28">
            <a:hlinkClick r:id="rId3" action="ppaction://hlinksldjump"/>
            <a:extLst>
              <a:ext uri="{FF2B5EF4-FFF2-40B4-BE49-F238E27FC236}">
                <a16:creationId xmlns:a16="http://schemas.microsoft.com/office/drawing/2014/main" id="{2E6AE096-BFBD-4C50-9432-774829D84804}"/>
              </a:ext>
            </a:extLst>
          </p:cNvPr>
          <p:cNvSpPr/>
          <p:nvPr/>
        </p:nvSpPr>
        <p:spPr>
          <a:xfrm>
            <a:off x="7464213" y="3262389"/>
            <a:ext cx="18494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A71515"/>
                </a:solidFill>
                <a:latin typeface="+mn-lt"/>
              </a:rPr>
              <a:t>ORDINAL</a:t>
            </a:r>
            <a:endParaRPr lang="en-US" sz="2000" b="1" dirty="0">
              <a:solidFill>
                <a:srgbClr val="A71515"/>
              </a:solidFill>
              <a:latin typeface="+mn-lt"/>
            </a:endParaRPr>
          </a:p>
        </p:txBody>
      </p:sp>
      <p:sp>
        <p:nvSpPr>
          <p:cNvPr id="30" name="Retângulo 29">
            <a:hlinkClick r:id="rId4" action="ppaction://hlinksldjump"/>
            <a:extLst>
              <a:ext uri="{FF2B5EF4-FFF2-40B4-BE49-F238E27FC236}">
                <a16:creationId xmlns:a16="http://schemas.microsoft.com/office/drawing/2014/main" id="{776B0E33-8205-41D2-9C3B-A911B50CB58B}"/>
              </a:ext>
            </a:extLst>
          </p:cNvPr>
          <p:cNvSpPr/>
          <p:nvPr/>
        </p:nvSpPr>
        <p:spPr>
          <a:xfrm>
            <a:off x="7639271" y="5211593"/>
            <a:ext cx="1849437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2A2E78"/>
                </a:solidFill>
                <a:latin typeface="+mn-lt"/>
              </a:rPr>
              <a:t>NOMINAL</a:t>
            </a:r>
            <a:endParaRPr lang="en-US" sz="2000" b="1" dirty="0">
              <a:solidFill>
                <a:srgbClr val="2A2E78"/>
              </a:solidFill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0883FE9-F3A8-4A83-B3E1-078B372B21E0}"/>
              </a:ext>
            </a:extLst>
          </p:cNvPr>
          <p:cNvCxnSpPr>
            <a:cxnSpLocks/>
          </p:cNvCxnSpPr>
          <p:nvPr/>
        </p:nvCxnSpPr>
        <p:spPr>
          <a:xfrm>
            <a:off x="5870575" y="2638425"/>
            <a:ext cx="0" cy="3813175"/>
          </a:xfrm>
          <a:prstGeom prst="line">
            <a:avLst/>
          </a:prstGeom>
          <a:ln>
            <a:solidFill>
              <a:srgbClr val="30647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F0CE99-E8D7-4847-8D7D-195CA3D80E0A}"/>
              </a:ext>
            </a:extLst>
          </p:cNvPr>
          <p:cNvSpPr/>
          <p:nvPr/>
        </p:nvSpPr>
        <p:spPr>
          <a:xfrm>
            <a:off x="1743213" y="5735602"/>
            <a:ext cx="3203575" cy="433387"/>
          </a:xfrm>
          <a:prstGeom prst="roundRect">
            <a:avLst>
              <a:gd name="adj" fmla="val 50000"/>
            </a:avLst>
          </a:prstGeom>
          <a:solidFill>
            <a:srgbClr val="2F7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CaixaDeTexto 6">
            <a:hlinkClick r:id="rId5" action="ppaction://hlinksldjump"/>
            <a:extLst>
              <a:ext uri="{FF2B5EF4-FFF2-40B4-BE49-F238E27FC236}">
                <a16:creationId xmlns:a16="http://schemas.microsoft.com/office/drawing/2014/main" id="{2C561A90-2741-477C-ABBC-A969DAAA217D}"/>
              </a:ext>
            </a:extLst>
          </p:cNvPr>
          <p:cNvSpPr txBox="1"/>
          <p:nvPr/>
        </p:nvSpPr>
        <p:spPr>
          <a:xfrm>
            <a:off x="1770200" y="5760836"/>
            <a:ext cx="3149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checar a Normalidade?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03967D04-3B96-44CF-81C9-602E55539B57}"/>
              </a:ext>
            </a:extLst>
          </p:cNvPr>
          <p:cNvGrpSpPr/>
          <p:nvPr/>
        </p:nvGrpSpPr>
        <p:grpSpPr>
          <a:xfrm>
            <a:off x="1214130" y="3355110"/>
            <a:ext cx="1547983" cy="1547983"/>
            <a:chOff x="-1248816" y="1852880"/>
            <a:chExt cx="1547983" cy="1547983"/>
          </a:xfrm>
          <a:solidFill>
            <a:srgbClr val="2ECF13"/>
          </a:solidFill>
        </p:grpSpPr>
        <p:pic>
          <p:nvPicPr>
            <p:cNvPr id="47" name="Gráfico 46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C80883B3-DE8D-4FE3-91F4-117D4164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8" name="Lua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107C8E5F-6DFE-4198-B129-E5D7E42F79F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579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66CDDCB3-D408-4F76-8D7A-B85A365E62F8}"/>
              </a:ext>
            </a:extLst>
          </p:cNvPr>
          <p:cNvGrpSpPr/>
          <p:nvPr/>
        </p:nvGrpSpPr>
        <p:grpSpPr>
          <a:xfrm>
            <a:off x="6411590" y="3069312"/>
            <a:ext cx="1547983" cy="1547983"/>
            <a:chOff x="-1248816" y="1852880"/>
            <a:chExt cx="1547983" cy="1547983"/>
          </a:xfrm>
          <a:solidFill>
            <a:srgbClr val="FBD4D2"/>
          </a:solidFill>
        </p:grpSpPr>
        <p:pic>
          <p:nvPicPr>
            <p:cNvPr id="50" name="Gráfico 49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492AAE72-221A-497B-80C6-0804408F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1" name="Lua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C8DCBB93-ECE3-4DB2-9F12-D61FBC71C445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BF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C836B1C-061D-40D7-999D-9A33AAA079AA}"/>
              </a:ext>
            </a:extLst>
          </p:cNvPr>
          <p:cNvGrpSpPr/>
          <p:nvPr/>
        </p:nvGrpSpPr>
        <p:grpSpPr>
          <a:xfrm>
            <a:off x="6514349" y="4860968"/>
            <a:ext cx="1547983" cy="1547983"/>
            <a:chOff x="6514349" y="4860968"/>
            <a:chExt cx="1547983" cy="1547983"/>
          </a:xfrm>
        </p:grpSpPr>
        <p:pic>
          <p:nvPicPr>
            <p:cNvPr id="53" name="Gráfico 52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4898DBCB-B88C-4E0F-A736-AF49E621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14349" y="4860968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54" name="Lua 53">
              <a:hlinkClick r:id="rId4" action="ppaction://hlinksldjump"/>
              <a:extLst>
                <a:ext uri="{FF2B5EF4-FFF2-40B4-BE49-F238E27FC236}">
                  <a16:creationId xmlns:a16="http://schemas.microsoft.com/office/drawing/2014/main" id="{DE6B945A-3441-417D-BF35-41982827794F}"/>
                </a:ext>
              </a:extLst>
            </p:cNvPr>
            <p:cNvSpPr/>
            <p:nvPr/>
          </p:nvSpPr>
          <p:spPr>
            <a:xfrm rot="19467742">
              <a:off x="7034384" y="5639968"/>
              <a:ext cx="280988" cy="563563"/>
            </a:xfrm>
            <a:prstGeom prst="moon">
              <a:avLst/>
            </a:prstGeom>
            <a:solidFill>
              <a:srgbClr val="5855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id="{9C1F4975-F70D-48E5-A17E-9E691D1F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808" y="2530772"/>
            <a:ext cx="3988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800" dirty="0">
                <a:latin typeface="+mn-lt"/>
              </a:rPr>
              <a:t>QUALITATIVOS (Categórico)</a:t>
            </a:r>
            <a:endParaRPr lang="en-US" altLang="pt-B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396240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>
            <a:extLst>
              <a:ext uri="{FF2B5EF4-FFF2-40B4-BE49-F238E27FC236}">
                <a16:creationId xmlns:a16="http://schemas.microsoft.com/office/drawing/2014/main" id="{28D96F95-505B-413B-83B0-A9A6C06C6A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pt-BR" altLang="pt-BR" dirty="0"/>
          </a:p>
          <a:p>
            <a:pPr eaLnBrk="1" hangingPunct="1">
              <a:buFontTx/>
              <a:buNone/>
            </a:pPr>
            <a:endParaRPr lang="en-US" altLang="pt-BR" dirty="0"/>
          </a:p>
        </p:txBody>
      </p:sp>
      <p:sp>
        <p:nvSpPr>
          <p:cNvPr id="53252" name="Text Box 4">
            <a:hlinkClick r:id="rId3" action="ppaction://hlinksldjump"/>
            <a:extLst>
              <a:ext uri="{FF2B5EF4-FFF2-40B4-BE49-F238E27FC236}">
                <a16:creationId xmlns:a16="http://schemas.microsoft.com/office/drawing/2014/main" id="{4207D44C-D452-43BE-9534-2CF10E000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83" y="2344738"/>
            <a:ext cx="6667500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200" b="1" dirty="0">
                <a:latin typeface="+mn-lt"/>
              </a:rPr>
              <a:t>Comparando amostras independentes</a:t>
            </a:r>
            <a:endParaRPr lang="en-US" altLang="pt-BR" sz="3200" b="1" dirty="0">
              <a:latin typeface="+mn-lt"/>
            </a:endParaRPr>
          </a:p>
        </p:txBody>
      </p:sp>
      <p:sp>
        <p:nvSpPr>
          <p:cNvPr id="53253" name="Text Box 5">
            <a:hlinkClick r:id="rId4" action="ppaction://hlinksldjump"/>
            <a:extLst>
              <a:ext uri="{FF2B5EF4-FFF2-40B4-BE49-F238E27FC236}">
                <a16:creationId xmlns:a16="http://schemas.microsoft.com/office/drawing/2014/main" id="{C9ECDAE8-86B7-4C11-90BA-45E991AC2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5754688"/>
            <a:ext cx="549541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800" b="1" dirty="0">
                <a:latin typeface="+mn-lt"/>
              </a:rPr>
              <a:t>Executando Correlação ou Regressão</a:t>
            </a:r>
            <a:endParaRPr lang="en-US" altLang="pt-BR" sz="2800" b="1" dirty="0">
              <a:latin typeface="+mn-lt"/>
            </a:endParaRPr>
          </a:p>
        </p:txBody>
      </p:sp>
      <p:sp>
        <p:nvSpPr>
          <p:cNvPr id="53256" name="Text Box 8">
            <a:hlinkClick r:id="rId5" action="ppaction://hlinksldjump"/>
            <a:extLst>
              <a:ext uri="{FF2B5EF4-FFF2-40B4-BE49-F238E27FC236}">
                <a16:creationId xmlns:a16="http://schemas.microsoft.com/office/drawing/2014/main" id="{9130E00D-D260-4A68-B9A4-350E731A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83" y="4008438"/>
            <a:ext cx="5354638" cy="8318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800" b="1" dirty="0">
                <a:latin typeface="+mn-lt"/>
              </a:rPr>
              <a:t>Comparando Amostras Dependentes</a:t>
            </a:r>
          </a:p>
          <a:p>
            <a:pPr eaLnBrk="1" hangingPunct="1">
              <a:defRPr/>
            </a:pPr>
            <a:r>
              <a:rPr lang="pt-BR" altLang="pt-BR" sz="2000" dirty="0">
                <a:latin typeface="+mn-lt"/>
              </a:rPr>
              <a:t>(Pareadas)</a:t>
            </a:r>
            <a:endParaRPr lang="en-US" altLang="pt-BR" dirty="0">
              <a:latin typeface="+mn-lt"/>
            </a:endParaRPr>
          </a:p>
        </p:txBody>
      </p:sp>
      <p:sp>
        <p:nvSpPr>
          <p:cNvPr id="131078" name="Text Box 13">
            <a:extLst>
              <a:ext uri="{FF2B5EF4-FFF2-40B4-BE49-F238E27FC236}">
                <a16:creationId xmlns:a16="http://schemas.microsoft.com/office/drawing/2014/main" id="{DD9D8FB0-409B-4536-AD3C-F5488448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28613"/>
            <a:ext cx="5040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4000" b="1"/>
              <a:t>Seleção de Gráficos</a:t>
            </a:r>
            <a:endParaRPr lang="en-US" altLang="pt-BR" sz="14200" b="1"/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D033A1B2-FB74-446A-ADA6-E74555B77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085" y="3146425"/>
            <a:ext cx="489743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500" b="1" dirty="0" err="1">
                <a:solidFill>
                  <a:srgbClr val="30647C"/>
                </a:solidFill>
                <a:latin typeface="+mj-lt"/>
              </a:rPr>
              <a:t>Não</a:t>
            </a:r>
            <a:r>
              <a:rPr lang="en-US" sz="2500" b="1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30647C"/>
                </a:solidFill>
                <a:latin typeface="+mj-lt"/>
              </a:rPr>
              <a:t>tem</a:t>
            </a:r>
            <a:r>
              <a:rPr lang="en-US" sz="2500" b="1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rgbClr val="30647C"/>
                </a:solidFill>
                <a:latin typeface="+mj-lt"/>
              </a:rPr>
              <a:t>certeza</a:t>
            </a:r>
            <a:r>
              <a:rPr lang="en-US" sz="2500" b="1" dirty="0">
                <a:solidFill>
                  <a:srgbClr val="30647C"/>
                </a:solidFill>
                <a:latin typeface="+mj-lt"/>
              </a:rPr>
              <a:t>? </a:t>
            </a:r>
            <a:br>
              <a:rPr lang="en-US" sz="2000" b="1" dirty="0">
                <a:solidFill>
                  <a:srgbClr val="30647C"/>
                </a:solidFill>
                <a:latin typeface="+mj-lt"/>
              </a:rPr>
            </a:br>
            <a:r>
              <a:rPr lang="en-US" sz="2000" dirty="0" err="1">
                <a:solidFill>
                  <a:srgbClr val="30647C"/>
                </a:solidFill>
                <a:latin typeface="+mj-lt"/>
              </a:rPr>
              <a:t>Amostras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dependentes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são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: </a:t>
            </a:r>
          </a:p>
          <a:p>
            <a:pPr algn="ctr" eaLnBrk="1" hangingPunct="1">
              <a:defRPr/>
            </a:pPr>
            <a:endParaRPr lang="en-US" sz="2000" dirty="0">
              <a:solidFill>
                <a:srgbClr val="30647C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0647C"/>
                </a:solidFill>
                <a:latin typeface="+mj-lt"/>
              </a:rPr>
              <a:t>Antes X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Depois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</a:t>
            </a: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30647C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Esquerdo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 X 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Lado</a:t>
            </a:r>
            <a:r>
              <a:rPr lang="en-US" sz="2000" dirty="0">
                <a:solidFill>
                  <a:srgbClr val="30647C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0647C"/>
                </a:solidFill>
                <a:latin typeface="+mj-lt"/>
              </a:rPr>
              <a:t>Direito</a:t>
            </a:r>
            <a:endParaRPr lang="en-US" sz="2000" dirty="0">
              <a:solidFill>
                <a:srgbClr val="30647C"/>
              </a:solidFill>
              <a:latin typeface="+mj-lt"/>
            </a:endParaRPr>
          </a:p>
          <a:p>
            <a:pPr marL="1714500" lvl="3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0647C"/>
                </a:solidFill>
                <a:latin typeface="+mj-lt"/>
              </a:rPr>
              <a:t>T1 x T 2 x T3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6AE302A-E822-4F99-9039-667CED0A1E7B}"/>
              </a:ext>
            </a:extLst>
          </p:cNvPr>
          <p:cNvGrpSpPr/>
          <p:nvPr/>
        </p:nvGrpSpPr>
        <p:grpSpPr>
          <a:xfrm>
            <a:off x="63372" y="1839208"/>
            <a:ext cx="1547983" cy="1547983"/>
            <a:chOff x="-1248816" y="1852880"/>
            <a:chExt cx="1547983" cy="1547983"/>
          </a:xfrm>
          <a:solidFill>
            <a:srgbClr val="A7CCDD"/>
          </a:solidFill>
        </p:grpSpPr>
        <p:pic>
          <p:nvPicPr>
            <p:cNvPr id="35" name="Gráfico 34" descr="Água">
              <a:hlinkClick r:id="rId3" action="ppaction://hlinksldjump"/>
              <a:extLst>
                <a:ext uri="{FF2B5EF4-FFF2-40B4-BE49-F238E27FC236}">
                  <a16:creationId xmlns:a16="http://schemas.microsoft.com/office/drawing/2014/main" id="{64EED1CE-BA83-447D-BE38-F0895AB43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6" name="Lua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2CACBD2D-3935-420A-9C97-F0EE9B665FB7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C0D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3AFA267-3F5C-42E8-8672-929F1D55AC8A}"/>
              </a:ext>
            </a:extLst>
          </p:cNvPr>
          <p:cNvGrpSpPr/>
          <p:nvPr/>
        </p:nvGrpSpPr>
        <p:grpSpPr>
          <a:xfrm>
            <a:off x="63370" y="3511383"/>
            <a:ext cx="1547983" cy="1547983"/>
            <a:chOff x="-1248816" y="1852880"/>
            <a:chExt cx="1547983" cy="1547983"/>
          </a:xfrm>
          <a:solidFill>
            <a:srgbClr val="6CAAC6"/>
          </a:solidFill>
        </p:grpSpPr>
        <p:pic>
          <p:nvPicPr>
            <p:cNvPr id="38" name="Gráfico 37" descr="Água">
              <a:hlinkClick r:id="rId5" action="ppaction://hlinksldjump"/>
              <a:extLst>
                <a:ext uri="{FF2B5EF4-FFF2-40B4-BE49-F238E27FC236}">
                  <a16:creationId xmlns:a16="http://schemas.microsoft.com/office/drawing/2014/main" id="{D0C2FB5C-3411-4A14-97A9-5E27B583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39" name="Lua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6659FFA4-8C25-45DB-868D-E45558FCDA7A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9EC7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8BBB1E8-3B34-42C4-907A-1309977861AE}"/>
              </a:ext>
            </a:extLst>
          </p:cNvPr>
          <p:cNvGrpSpPr/>
          <p:nvPr/>
        </p:nvGrpSpPr>
        <p:grpSpPr>
          <a:xfrm>
            <a:off x="63370" y="5181433"/>
            <a:ext cx="1547983" cy="1547983"/>
            <a:chOff x="-1248816" y="1852880"/>
            <a:chExt cx="1547983" cy="1547983"/>
          </a:xfrm>
          <a:solidFill>
            <a:srgbClr val="30647C"/>
          </a:solidFill>
        </p:grpSpPr>
        <p:pic>
          <p:nvPicPr>
            <p:cNvPr id="41" name="Gráfico 40" descr="Água">
              <a:hlinkClick r:id="rId4" action="ppaction://hlinksldjump"/>
              <a:extLst>
                <a:ext uri="{FF2B5EF4-FFF2-40B4-BE49-F238E27FC236}">
                  <a16:creationId xmlns:a16="http://schemas.microsoft.com/office/drawing/2014/main" id="{B77D6468-6E99-4581-9721-1FBDC39F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248816" y="1852880"/>
              <a:ext cx="1547983" cy="1547983"/>
            </a:xfrm>
            <a:prstGeom prst="rect">
              <a:avLst/>
            </a:prstGeom>
            <a:effectLst>
              <a:glow rad="63500">
                <a:schemeClr val="bg1">
                  <a:lumMod val="6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42" name="Lua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A292C6F5-B8B8-4C02-B919-F7D831A102C3}"/>
                </a:ext>
              </a:extLst>
            </p:cNvPr>
            <p:cNvSpPr/>
            <p:nvPr/>
          </p:nvSpPr>
          <p:spPr>
            <a:xfrm rot="19467742">
              <a:off x="-728781" y="2631880"/>
              <a:ext cx="280988" cy="563563"/>
            </a:xfrm>
            <a:prstGeom prst="moon">
              <a:avLst/>
            </a:prstGeom>
            <a:solidFill>
              <a:srgbClr val="408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1">
            <a:extLst>
              <a:ext uri="{FF2B5EF4-FFF2-40B4-BE49-F238E27FC236}">
                <a16:creationId xmlns:a16="http://schemas.microsoft.com/office/drawing/2014/main" id="{CF15754B-71C1-4819-B905-0F5F935E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/>
          <a:stretch>
            <a:fillRect/>
          </a:stretch>
        </p:blipFill>
        <p:spPr bwMode="auto">
          <a:xfrm>
            <a:off x="5300663" y="2273300"/>
            <a:ext cx="49625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5CF26943-A6DC-4C39-B1EC-767D4E5D88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11588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4000" b="1" dirty="0">
                <a:solidFill>
                  <a:schemeClr val="tx1"/>
                </a:solidFill>
              </a:rPr>
              <a:t>BOX-PLOT – </a:t>
            </a:r>
            <a:r>
              <a:rPr lang="pt-BR" altLang="pt-BR" sz="3600" b="1" dirty="0">
                <a:solidFill>
                  <a:schemeClr val="tx1"/>
                </a:solidFill>
              </a:rPr>
              <a:t>Comparando Grupos</a:t>
            </a:r>
            <a:br>
              <a:rPr lang="pt-BR" altLang="pt-BR" sz="4000" b="1" dirty="0">
                <a:solidFill>
                  <a:schemeClr val="tx1"/>
                </a:solidFill>
              </a:rPr>
            </a:br>
            <a:r>
              <a:rPr lang="pt-BR" altLang="pt-BR" sz="3200" dirty="0">
                <a:solidFill>
                  <a:srgbClr val="30647C"/>
                </a:solidFill>
              </a:rPr>
              <a:t>Dados Contínuos ou Ordinais</a:t>
            </a:r>
            <a:r>
              <a:rPr lang="pt-BR" altLang="pt-BR" sz="2800" dirty="0">
                <a:solidFill>
                  <a:srgbClr val="30647C"/>
                </a:solidFill>
              </a:rPr>
              <a:t> (Escores/ Index</a:t>
            </a:r>
            <a:r>
              <a:rPr lang="pt-BR" altLang="pt-BR" sz="3200" dirty="0">
                <a:solidFill>
                  <a:srgbClr val="30647C"/>
                </a:solidFill>
              </a:rPr>
              <a:t>)</a:t>
            </a:r>
            <a:endParaRPr lang="en-US" altLang="pt-BR" sz="3200" dirty="0">
              <a:solidFill>
                <a:srgbClr val="30647C"/>
              </a:solidFill>
            </a:endParaRP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13C8477E-301C-4127-99AD-90B7527FC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684363"/>
            <a:ext cx="4362971" cy="239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US" sz="1700" b="1" dirty="0" err="1">
                <a:latin typeface="+mn-lt"/>
              </a:rPr>
              <a:t>Esse</a:t>
            </a:r>
            <a:r>
              <a:rPr lang="en-US" sz="1700" b="1" dirty="0">
                <a:latin typeface="+mn-lt"/>
              </a:rPr>
              <a:t> </a:t>
            </a:r>
            <a:r>
              <a:rPr lang="en-US" sz="1700" b="1" dirty="0" err="1">
                <a:latin typeface="+mn-lt"/>
              </a:rPr>
              <a:t>gráfico</a:t>
            </a:r>
            <a:r>
              <a:rPr lang="en-US" sz="1700" b="1" dirty="0">
                <a:latin typeface="+mn-lt"/>
              </a:rPr>
              <a:t> </a:t>
            </a:r>
            <a:r>
              <a:rPr lang="en-US" sz="1700" b="1" dirty="0" err="1">
                <a:latin typeface="+mn-lt"/>
              </a:rPr>
              <a:t>descreve</a:t>
            </a:r>
            <a:r>
              <a:rPr lang="en-US" sz="1700" b="1" dirty="0">
                <a:latin typeface="+mn-lt"/>
              </a:rPr>
              <a:t> a </a:t>
            </a:r>
            <a:r>
              <a:rPr lang="en-US" sz="1700" b="1" dirty="0" err="1">
                <a:latin typeface="+mn-lt"/>
              </a:rPr>
              <a:t>medida</a:t>
            </a:r>
            <a:r>
              <a:rPr lang="en-US" sz="1700" b="1" dirty="0">
                <a:latin typeface="+mn-lt"/>
              </a:rPr>
              <a:t> de </a:t>
            </a:r>
            <a:r>
              <a:rPr lang="en-US" sz="1700" b="1" dirty="0" err="1">
                <a:latin typeface="+mn-lt"/>
              </a:rPr>
              <a:t>tendência</a:t>
            </a:r>
            <a:r>
              <a:rPr lang="en-US" sz="1700" b="1" dirty="0">
                <a:latin typeface="+mn-lt"/>
              </a:rPr>
              <a:t> central </a:t>
            </a:r>
            <a:r>
              <a:rPr lang="en-US" sz="1700" dirty="0">
                <a:latin typeface="+mn-lt"/>
              </a:rPr>
              <a:t>(MÉDIA para dados </a:t>
            </a:r>
            <a:r>
              <a:rPr lang="en-US" sz="1700" dirty="0" err="1">
                <a:latin typeface="+mn-lt"/>
              </a:rPr>
              <a:t>contínuos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ou</a:t>
            </a:r>
            <a:r>
              <a:rPr lang="en-US" sz="1700" dirty="0">
                <a:latin typeface="+mn-lt"/>
              </a:rPr>
              <a:t> MEDIANA para dados </a:t>
            </a:r>
            <a:r>
              <a:rPr lang="en-US" sz="1700" dirty="0" err="1">
                <a:latin typeface="+mn-lt"/>
              </a:rPr>
              <a:t>ordinais</a:t>
            </a:r>
            <a:r>
              <a:rPr lang="en-US" sz="1700" dirty="0">
                <a:latin typeface="+mn-lt"/>
              </a:rPr>
              <a:t>), </a:t>
            </a:r>
            <a:r>
              <a:rPr lang="en-US" sz="1700" b="1" dirty="0" err="1">
                <a:latin typeface="+mn-lt"/>
              </a:rPr>
              <a:t>medidas</a:t>
            </a:r>
            <a:r>
              <a:rPr lang="en-US" sz="1700" b="1" dirty="0">
                <a:latin typeface="+mn-lt"/>
              </a:rPr>
              <a:t> de </a:t>
            </a:r>
            <a:r>
              <a:rPr lang="en-US" sz="1700" b="1" dirty="0" err="1">
                <a:latin typeface="+mn-lt"/>
              </a:rPr>
              <a:t>dispersão</a:t>
            </a:r>
            <a:r>
              <a:rPr lang="en-US" sz="1700" b="1" dirty="0">
                <a:latin typeface="+mn-lt"/>
              </a:rPr>
              <a:t> dos dados</a:t>
            </a:r>
            <a:r>
              <a:rPr lang="en-US" sz="1700" dirty="0">
                <a:latin typeface="+mn-lt"/>
              </a:rPr>
              <a:t> (</a:t>
            </a:r>
            <a:r>
              <a:rPr lang="en-US" sz="1700" dirty="0" err="1">
                <a:latin typeface="+mn-lt"/>
              </a:rPr>
              <a:t>desvio-padrão</a:t>
            </a:r>
            <a:r>
              <a:rPr lang="en-US" sz="1700" dirty="0">
                <a:latin typeface="+mn-lt"/>
              </a:rPr>
              <a:t> para dados </a:t>
            </a:r>
            <a:r>
              <a:rPr lang="en-US" sz="1700" dirty="0" err="1">
                <a:latin typeface="+mn-lt"/>
              </a:rPr>
              <a:t>paramétricos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ou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desvio</a:t>
            </a:r>
            <a:r>
              <a:rPr lang="en-US" sz="1700" dirty="0">
                <a:latin typeface="+mn-lt"/>
              </a:rPr>
              <a:t> inter-</a:t>
            </a:r>
            <a:r>
              <a:rPr lang="en-US" sz="1700" dirty="0" err="1">
                <a:latin typeface="+mn-lt"/>
              </a:rPr>
              <a:t>quartílico</a:t>
            </a:r>
            <a:r>
              <a:rPr lang="en-US" sz="1700" dirty="0">
                <a:latin typeface="+mn-lt"/>
              </a:rPr>
              <a:t> para dados </a:t>
            </a:r>
            <a:r>
              <a:rPr lang="en-US" sz="1700" dirty="0" err="1">
                <a:latin typeface="+mn-lt"/>
              </a:rPr>
              <a:t>ordinais</a:t>
            </a:r>
            <a:r>
              <a:rPr lang="en-US" sz="1700" dirty="0">
                <a:latin typeface="+mn-lt"/>
              </a:rPr>
              <a:t>) </a:t>
            </a:r>
            <a:r>
              <a:rPr lang="en-US" sz="1700" b="1" dirty="0">
                <a:latin typeface="+mn-lt"/>
              </a:rPr>
              <a:t>e a amplitude </a:t>
            </a:r>
            <a:r>
              <a:rPr lang="en-US" sz="1700" dirty="0">
                <a:latin typeface="+mn-lt"/>
              </a:rPr>
              <a:t>(</a:t>
            </a:r>
            <a:r>
              <a:rPr lang="en-US" sz="1700" dirty="0" err="1">
                <a:latin typeface="+mn-lt"/>
              </a:rPr>
              <a:t>valores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máximo</a:t>
            </a:r>
            <a:r>
              <a:rPr lang="en-US" sz="1700" dirty="0">
                <a:latin typeface="+mn-lt"/>
              </a:rPr>
              <a:t> e </a:t>
            </a:r>
            <a:r>
              <a:rPr lang="en-US" sz="1700" dirty="0" err="1">
                <a:latin typeface="+mn-lt"/>
              </a:rPr>
              <a:t>mínimo</a:t>
            </a:r>
            <a:r>
              <a:rPr lang="en-US" sz="1700" dirty="0">
                <a:latin typeface="+mn-lt"/>
              </a:rPr>
              <a:t>).</a:t>
            </a:r>
          </a:p>
        </p:txBody>
      </p:sp>
      <p:sp>
        <p:nvSpPr>
          <p:cNvPr id="49171" name="Rectangle 19">
            <a:extLst>
              <a:ext uri="{FF2B5EF4-FFF2-40B4-BE49-F238E27FC236}">
                <a16:creationId xmlns:a16="http://schemas.microsoft.com/office/drawing/2014/main" id="{3D0344C8-1EE0-4674-864F-15EF5DAD2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3144838"/>
            <a:ext cx="22987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sz="1400" b="1" dirty="0">
                <a:solidFill>
                  <a:srgbClr val="30647C"/>
                </a:solidFill>
                <a:latin typeface="+mn-lt"/>
              </a:rPr>
              <a:t>Outlier: </a:t>
            </a:r>
            <a:r>
              <a:rPr lang="en-US" sz="1400" dirty="0" err="1">
                <a:solidFill>
                  <a:srgbClr val="30647C"/>
                </a:solidFill>
                <a:latin typeface="+mn-lt"/>
              </a:rPr>
              <a:t>uma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30647C"/>
                </a:solidFill>
                <a:latin typeface="+mn-lt"/>
              </a:rPr>
              <a:t>observação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30647C"/>
                </a:solidFill>
                <a:latin typeface="+mn-lt"/>
              </a:rPr>
              <a:t>que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é  </a:t>
            </a:r>
          </a:p>
          <a:p>
            <a:pPr algn="just" eaLnBrk="1" hangingPunct="1">
              <a:defRPr/>
            </a:pPr>
            <a:r>
              <a:rPr lang="en-US" sz="1400" dirty="0" err="1">
                <a:solidFill>
                  <a:srgbClr val="30647C"/>
                </a:solidFill>
                <a:latin typeface="+mn-lt"/>
              </a:rPr>
              <a:t>numericamente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30647C"/>
                </a:solidFill>
                <a:latin typeface="+mn-lt"/>
              </a:rPr>
              <a:t>distante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dos </a:t>
            </a:r>
          </a:p>
          <a:p>
            <a:pPr algn="just" eaLnBrk="1" hangingPunct="1">
              <a:defRPr/>
            </a:pPr>
            <a:r>
              <a:rPr lang="en-US" sz="1400" dirty="0" err="1">
                <a:solidFill>
                  <a:srgbClr val="30647C"/>
                </a:solidFill>
                <a:latin typeface="+mn-lt"/>
              </a:rPr>
              <a:t>demais</a:t>
            </a:r>
            <a:r>
              <a:rPr lang="en-US" sz="1400" dirty="0">
                <a:solidFill>
                  <a:srgbClr val="30647C"/>
                </a:solidFill>
                <a:latin typeface="+mn-lt"/>
              </a:rPr>
              <a:t> dados. </a:t>
            </a:r>
          </a:p>
        </p:txBody>
      </p:sp>
      <p:sp>
        <p:nvSpPr>
          <p:cNvPr id="133126" name="Line 18">
            <a:extLst>
              <a:ext uri="{FF2B5EF4-FFF2-40B4-BE49-F238E27FC236}">
                <a16:creationId xmlns:a16="http://schemas.microsoft.com/office/drawing/2014/main" id="{E989B777-DE46-42BD-93CD-F28412D7C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3925" y="3308350"/>
            <a:ext cx="561975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A0E7CD1-A28C-4DB6-8346-4D16F934CD91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4" name="CaixaDeTexto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445D39A3-24B7-4074-80B0-5B104A86790A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5" name="Gráfico 1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293D56AB-7415-4931-9347-C5F7B26B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3E4F0ED-1786-49ED-A0DC-E335EDD5C0EB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17" name="CaixaDeTexto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B821C599-1A72-4448-BE49-DC853AA13AB9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8" name="Gráfico 17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BF9BBF20-215D-4063-9A35-9F9C14E0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8632E43-53D0-4652-BAF1-D8C603856D79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20" name="Gráfico 27" descr="Compartilhar">
              <a:hlinkClick r:id="rId10" action="ppaction://hlinksldjump"/>
              <a:extLst>
                <a:ext uri="{FF2B5EF4-FFF2-40B4-BE49-F238E27FC236}">
                  <a16:creationId xmlns:a16="http://schemas.microsoft.com/office/drawing/2014/main" id="{4EAB2721-BDE2-4424-A935-9D836188E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21" name="CaixaDeTexto 2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DF5C0CD-2690-407C-BFF3-D9DC7F42711B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m 5">
            <a:extLst>
              <a:ext uri="{FF2B5EF4-FFF2-40B4-BE49-F238E27FC236}">
                <a16:creationId xmlns:a16="http://schemas.microsoft.com/office/drawing/2014/main" id="{CC05BC08-A4B9-4219-BD70-8FF617FA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 b="40080"/>
          <a:stretch>
            <a:fillRect/>
          </a:stretch>
        </p:blipFill>
        <p:spPr bwMode="auto">
          <a:xfrm>
            <a:off x="897756" y="1245499"/>
            <a:ext cx="5032375" cy="3446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Imagem 6">
            <a:extLst>
              <a:ext uri="{FF2B5EF4-FFF2-40B4-BE49-F238E27FC236}">
                <a16:creationId xmlns:a16="http://schemas.microsoft.com/office/drawing/2014/main" id="{62FEA211-825A-4EDB-AAA2-1AD920B4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0" b="40851"/>
          <a:stretch>
            <a:fillRect/>
          </a:stretch>
        </p:blipFill>
        <p:spPr bwMode="auto">
          <a:xfrm>
            <a:off x="6203181" y="1245499"/>
            <a:ext cx="5005387" cy="3446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47B64E9-0133-460D-9E6E-ABF6DA526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611" y="4787429"/>
            <a:ext cx="4284663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4086A6"/>
                </a:solidFill>
              </a:rPr>
              <a:t>Box-</a:t>
            </a:r>
            <a:r>
              <a:rPr lang="pt-BR" altLang="pt-BR" sz="1600" b="1" dirty="0" err="1">
                <a:solidFill>
                  <a:srgbClr val="4086A6"/>
                </a:solidFill>
              </a:rPr>
              <a:t>Plot</a:t>
            </a:r>
            <a:r>
              <a:rPr lang="pt-BR" altLang="pt-BR" sz="1600" b="1" dirty="0">
                <a:solidFill>
                  <a:srgbClr val="4086A6"/>
                </a:solidFill>
              </a:rPr>
              <a:t> para variável quantitativa com </a:t>
            </a:r>
          </a:p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4086A6"/>
                </a:solidFill>
              </a:rPr>
              <a:t>distribuição normal.</a:t>
            </a:r>
            <a:endParaRPr lang="en-US" altLang="pt-BR" sz="1600" b="1" dirty="0">
              <a:solidFill>
                <a:srgbClr val="4086A6"/>
              </a:solidFill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3CDA371-0B16-4496-83B1-84E9DB68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617" y="4789016"/>
            <a:ext cx="4608513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4086A6"/>
                </a:solidFill>
              </a:rPr>
              <a:t>Box-</a:t>
            </a:r>
            <a:r>
              <a:rPr lang="pt-BR" altLang="pt-BR" sz="1600" b="1" dirty="0" err="1">
                <a:solidFill>
                  <a:srgbClr val="4086A6"/>
                </a:solidFill>
              </a:rPr>
              <a:t>Plot</a:t>
            </a:r>
            <a:r>
              <a:rPr lang="pt-BR" altLang="pt-BR" sz="1600" b="1" dirty="0">
                <a:solidFill>
                  <a:srgbClr val="4086A6"/>
                </a:solidFill>
              </a:rPr>
              <a:t> para variável quantitativa com </a:t>
            </a:r>
          </a:p>
          <a:p>
            <a:pPr algn="ctr" eaLnBrk="1" hangingPunct="1">
              <a:defRPr/>
            </a:pPr>
            <a:r>
              <a:rPr lang="pt-BR" altLang="pt-BR" sz="1600" b="1" dirty="0">
                <a:solidFill>
                  <a:srgbClr val="4086A6"/>
                </a:solidFill>
              </a:rPr>
              <a:t>distribuição não-normal, ou dados ordinais.</a:t>
            </a:r>
            <a:endParaRPr lang="en-US" altLang="pt-BR" sz="1600" b="1" dirty="0">
              <a:solidFill>
                <a:srgbClr val="4086A6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016F49E-E974-42C1-AF09-4B47B542CDDC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7" name="CaixaDeTexto 6">
              <a:hlinkClick r:id="rId5" action="ppaction://hlinksldjump"/>
              <a:extLst>
                <a:ext uri="{FF2B5EF4-FFF2-40B4-BE49-F238E27FC236}">
                  <a16:creationId xmlns:a16="http://schemas.microsoft.com/office/drawing/2014/main" id="{2DDECE60-2708-4DBF-BABE-366D90F4BB9F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10" name="Gráfico 9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B2749315-8584-41CF-8C58-9EFCB7C35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2C18567-BDEC-49D1-AF2A-5A0C3A46E42C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2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EE58863D-1E80-439C-AE1E-D601325D8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3" name="CaixaDeTexto 1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093B8AC-E51E-4A7A-8A05-4DFC78329E15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36840FB-0670-48D1-8E33-76D4640AC76F}"/>
              </a:ext>
            </a:extLst>
          </p:cNvPr>
          <p:cNvSpPr txBox="1"/>
          <p:nvPr/>
        </p:nvSpPr>
        <p:spPr>
          <a:xfrm>
            <a:off x="5159375" y="419100"/>
            <a:ext cx="1636987" cy="21169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Exploration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Descriptives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latin typeface="+mn-lt"/>
              </a:rPr>
              <a:t>Plots</a:t>
            </a:r>
            <a:endParaRPr lang="pt-BR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>
                <a:latin typeface="+mn-lt"/>
              </a:rPr>
              <a:t>Marcar Box-</a:t>
            </a:r>
            <a:r>
              <a:rPr lang="pt-BR" b="1" dirty="0" err="1">
                <a:latin typeface="+mn-lt"/>
              </a:rPr>
              <a:t>Plot</a:t>
            </a:r>
            <a:endParaRPr lang="pt-BR" b="1" dirty="0">
              <a:latin typeface="+mn-l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FABA090-E363-4620-8AAC-335E2F3A8472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5" name="CaixaDeTexto 4">
              <a:hlinkClick r:id="rId3" action="ppaction://hlinksldjump"/>
              <a:extLst>
                <a:ext uri="{FF2B5EF4-FFF2-40B4-BE49-F238E27FC236}">
                  <a16:creationId xmlns:a16="http://schemas.microsoft.com/office/drawing/2014/main" id="{EC6414FA-7067-4391-AFC2-EB81FFF2CBB8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6" name="Gráfico 5" descr="Pegadas">
              <a:hlinkClick r:id="rId3" action="ppaction://hlinksldjump"/>
              <a:extLst>
                <a:ext uri="{FF2B5EF4-FFF2-40B4-BE49-F238E27FC236}">
                  <a16:creationId xmlns:a16="http://schemas.microsoft.com/office/drawing/2014/main" id="{8A95FD98-6BE0-42CB-82EE-FFB08592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29B442D-E980-4B27-B4EC-A2F2DBC5B4FF}"/>
              </a:ext>
            </a:extLst>
          </p:cNvPr>
          <p:cNvGrpSpPr/>
          <p:nvPr/>
        </p:nvGrpSpPr>
        <p:grpSpPr>
          <a:xfrm>
            <a:off x="407988" y="419100"/>
            <a:ext cx="4462919" cy="5442130"/>
            <a:chOff x="407988" y="419100"/>
            <a:chExt cx="4622800" cy="6019800"/>
          </a:xfrm>
        </p:grpSpPr>
        <p:pic>
          <p:nvPicPr>
            <p:cNvPr id="135170" name="Imagem 1">
              <a:extLst>
                <a:ext uri="{FF2B5EF4-FFF2-40B4-BE49-F238E27FC236}">
                  <a16:creationId xmlns:a16="http://schemas.microsoft.com/office/drawing/2014/main" id="{3A2FA298-F3C8-4E9E-9EBE-46ACF32E3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419100"/>
              <a:ext cx="4622800" cy="601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B0B93B1-B2B0-4E10-86C5-F7EC3195BEBA}"/>
                </a:ext>
              </a:extLst>
            </p:cNvPr>
            <p:cNvSpPr/>
            <p:nvPr/>
          </p:nvSpPr>
          <p:spPr>
            <a:xfrm>
              <a:off x="2135560" y="4693060"/>
              <a:ext cx="1008112" cy="60482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A2586BC-C02C-4211-A7D5-F74446D01EC4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0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08B24C76-924C-4F17-B407-8A536C36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1" name="CaixaDeTexto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960F5F-42D1-4594-BB6B-E29D8CD22747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>
            <a:extLst>
              <a:ext uri="{FF2B5EF4-FFF2-40B4-BE49-F238E27FC236}">
                <a16:creationId xmlns:a16="http://schemas.microsoft.com/office/drawing/2014/main" id="{EB787D35-815A-4606-9644-6B8605F012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90625" y="333375"/>
            <a:ext cx="9828213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chemeClr val="tx1"/>
                </a:solidFill>
              </a:rPr>
              <a:t>Gráfico em Linha </a:t>
            </a:r>
            <a:r>
              <a:rPr lang="pt-BR" altLang="pt-BR" sz="3600">
                <a:solidFill>
                  <a:schemeClr val="tx1"/>
                </a:solidFill>
              </a:rPr>
              <a:t>(dados longitudinais)</a:t>
            </a:r>
            <a:endParaRPr lang="en-US" altLang="pt-BR" sz="3600">
              <a:solidFill>
                <a:schemeClr val="tx1"/>
              </a:solidFill>
            </a:endParaRP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28BABBDE-915B-42CC-913E-837CD943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785" y="3627944"/>
            <a:ext cx="5979404" cy="132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err="1">
                <a:solidFill>
                  <a:schemeClr val="accent6"/>
                </a:solidFill>
                <a:latin typeface="+mn-lt"/>
              </a:rPr>
              <a:t>Esse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gráfico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descreve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o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comportamento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da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medida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de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tendência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central (MÉDIA para dados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contínuos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ou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MEDIANA para dados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ordinais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)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ao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longo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do tempo. 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36198" name="Picture 2">
            <a:extLst>
              <a:ext uri="{FF2B5EF4-FFF2-40B4-BE49-F238E27FC236}">
                <a16:creationId xmlns:a16="http://schemas.microsoft.com/office/drawing/2014/main" id="{839E2CB5-2ACC-4CA3-9A80-5B0494A2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31268" r="28343" b="46542"/>
          <a:stretch>
            <a:fillRect/>
          </a:stretch>
        </p:blipFill>
        <p:spPr bwMode="auto">
          <a:xfrm>
            <a:off x="839416" y="1906020"/>
            <a:ext cx="5163249" cy="14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6C96AB7-5EE1-4E3E-819A-E0B7BD196F2C}"/>
              </a:ext>
            </a:extLst>
          </p:cNvPr>
          <p:cNvGrpSpPr/>
          <p:nvPr/>
        </p:nvGrpSpPr>
        <p:grpSpPr>
          <a:xfrm>
            <a:off x="8680448" y="5861230"/>
            <a:ext cx="1162050" cy="838481"/>
            <a:chOff x="8760296" y="5941898"/>
            <a:chExt cx="1162050" cy="838481"/>
          </a:xfrm>
        </p:grpSpPr>
        <p:sp>
          <p:nvSpPr>
            <p:cNvPr id="14" name="CaixaDeTexto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FBD69C2F-5158-4A35-A687-C5843C7389C5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16" name="Gráfico 15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D6104651-C763-47C6-8D87-0C907F04E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0F33096-1192-4730-B132-D387F96F1BFC}"/>
              </a:ext>
            </a:extLst>
          </p:cNvPr>
          <p:cNvGrpSpPr/>
          <p:nvPr/>
        </p:nvGrpSpPr>
        <p:grpSpPr>
          <a:xfrm>
            <a:off x="9760568" y="5861230"/>
            <a:ext cx="1162050" cy="838481"/>
            <a:chOff x="9696400" y="5941898"/>
            <a:chExt cx="1162050" cy="838481"/>
          </a:xfrm>
        </p:grpSpPr>
        <p:sp>
          <p:nvSpPr>
            <p:cNvPr id="22" name="CaixaDeTexto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15A41FBB-3BA8-45B6-BD1D-8D34E402B3B7}"/>
                </a:ext>
              </a:extLst>
            </p:cNvPr>
            <p:cNvSpPr txBox="1"/>
            <p:nvPr/>
          </p:nvSpPr>
          <p:spPr bwMode="auto">
            <a:xfrm>
              <a:off x="9696400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24" name="Gráfico 23" descr="Pegadas">
              <a:hlinkClick r:id="rId7" action="ppaction://hlinksldjump"/>
              <a:extLst>
                <a:ext uri="{FF2B5EF4-FFF2-40B4-BE49-F238E27FC236}">
                  <a16:creationId xmlns:a16="http://schemas.microsoft.com/office/drawing/2014/main" id="{D6A44A2A-D86E-4370-A59F-FE7F41ABF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984868" y="5941898"/>
              <a:ext cx="585114" cy="585114"/>
            </a:xfrm>
            <a:prstGeom prst="rect">
              <a:avLst/>
            </a:prstGeom>
          </p:spPr>
        </p:pic>
      </p:grpSp>
      <p:pic>
        <p:nvPicPr>
          <p:cNvPr id="136194" name="Picture 3">
            <a:extLst>
              <a:ext uri="{FF2B5EF4-FFF2-40B4-BE49-F238E27FC236}">
                <a16:creationId xmlns:a16="http://schemas.microsoft.com/office/drawing/2014/main" id="{090B30EA-FFDE-423E-BB09-86E899844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7" t="77308" r="21875" b="19421"/>
          <a:stretch/>
        </p:blipFill>
        <p:spPr bwMode="auto">
          <a:xfrm>
            <a:off x="695400" y="3212976"/>
            <a:ext cx="4143375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4">
            <a:extLst>
              <a:ext uri="{FF2B5EF4-FFF2-40B4-BE49-F238E27FC236}">
                <a16:creationId xmlns:a16="http://schemas.microsoft.com/office/drawing/2014/main" id="{6F5E41AB-8144-46CE-9E55-C3C56E4FA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4" t="23750" r="13086" b="11562"/>
          <a:stretch>
            <a:fillRect/>
          </a:stretch>
        </p:blipFill>
        <p:spPr bwMode="auto">
          <a:xfrm>
            <a:off x="7032105" y="1906020"/>
            <a:ext cx="4909628" cy="36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3AA6CE3-4034-437F-8567-D0F158603171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7" name="Gráfico 27" descr="Compartilhar">
              <a:hlinkClick r:id="rId12" action="ppaction://hlinksldjump"/>
              <a:extLst>
                <a:ext uri="{FF2B5EF4-FFF2-40B4-BE49-F238E27FC236}">
                  <a16:creationId xmlns:a16="http://schemas.microsoft.com/office/drawing/2014/main" id="{C08DB2A6-CE7B-4930-B0A2-619BA57F7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8" name="CaixaDeTexto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638A66C-28D7-43B4-8FAF-00E00B6B674C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agem 5">
            <a:extLst>
              <a:ext uri="{FF2B5EF4-FFF2-40B4-BE49-F238E27FC236}">
                <a16:creationId xmlns:a16="http://schemas.microsoft.com/office/drawing/2014/main" id="{3C61D6DF-D071-479A-8E6F-3A93936A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" r="49411" b="39638"/>
          <a:stretch>
            <a:fillRect/>
          </a:stretch>
        </p:blipFill>
        <p:spPr bwMode="auto">
          <a:xfrm>
            <a:off x="263525" y="236538"/>
            <a:ext cx="7920038" cy="5316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A81269E4-1531-4527-BAC3-8A997E730D04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4" name="CaixaDeTexto 3">
              <a:hlinkClick r:id="rId4" action="ppaction://hlinksldjump"/>
              <a:extLst>
                <a:ext uri="{FF2B5EF4-FFF2-40B4-BE49-F238E27FC236}">
                  <a16:creationId xmlns:a16="http://schemas.microsoft.com/office/drawing/2014/main" id="{407A6764-6488-4630-80C6-99686F3E63E9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latin typeface="+mn-lt"/>
                </a:rPr>
                <a:t>JAMOVI</a:t>
              </a:r>
            </a:p>
          </p:txBody>
        </p:sp>
        <p:pic>
          <p:nvPicPr>
            <p:cNvPr id="5" name="Gráfico 4" descr="Pegadas">
              <a:hlinkClick r:id="rId4" action="ppaction://hlinksldjump"/>
              <a:extLst>
                <a:ext uri="{FF2B5EF4-FFF2-40B4-BE49-F238E27FC236}">
                  <a16:creationId xmlns:a16="http://schemas.microsoft.com/office/drawing/2014/main" id="{92C4A46E-752E-4393-82D9-F1DD7C91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65EC3A6-D393-430A-8D51-588F224C9CB4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7" name="Gráfico 27" descr="Compartilhar">
              <a:hlinkClick r:id="rId7" action="ppaction://hlinksldjump"/>
              <a:extLst>
                <a:ext uri="{FF2B5EF4-FFF2-40B4-BE49-F238E27FC236}">
                  <a16:creationId xmlns:a16="http://schemas.microsoft.com/office/drawing/2014/main" id="{4091B5C6-D2EA-4BFA-BB58-6DDF818B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8" name="CaixaDeTexto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800C4D3-2E11-4675-A972-917A1DCD3853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m 1">
            <a:extLst>
              <a:ext uri="{FF2B5EF4-FFF2-40B4-BE49-F238E27FC236}">
                <a16:creationId xmlns:a16="http://schemas.microsoft.com/office/drawing/2014/main" id="{A18915F3-95A4-4FC7-908D-199622A1D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60350"/>
            <a:ext cx="2276475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E7959A-4667-43DD-9CFC-4D561B1AC77C}"/>
              </a:ext>
            </a:extLst>
          </p:cNvPr>
          <p:cNvSpPr txBox="1"/>
          <p:nvPr/>
        </p:nvSpPr>
        <p:spPr>
          <a:xfrm>
            <a:off x="2711450" y="260350"/>
            <a:ext cx="1226618" cy="1286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b="1" dirty="0">
                <a:solidFill>
                  <a:srgbClr val="30647C"/>
                </a:solidFill>
                <a:latin typeface="+mn-lt"/>
              </a:rPr>
              <a:t>Sequência:</a:t>
            </a:r>
          </a:p>
          <a:p>
            <a:pPr>
              <a:lnSpc>
                <a:spcPct val="150000"/>
              </a:lnSpc>
              <a:defRPr/>
            </a:pPr>
            <a:r>
              <a:rPr lang="pt-BR" dirty="0" err="1">
                <a:solidFill>
                  <a:srgbClr val="30647C"/>
                </a:solidFill>
                <a:latin typeface="+mn-lt"/>
              </a:rPr>
              <a:t>Exploration</a:t>
            </a:r>
            <a:endParaRPr lang="pt-BR" dirty="0">
              <a:solidFill>
                <a:srgbClr val="30647C"/>
              </a:solidFill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 err="1">
                <a:solidFill>
                  <a:srgbClr val="30647C"/>
                </a:solidFill>
                <a:latin typeface="+mn-lt"/>
              </a:rPr>
              <a:t>Scatterplot</a:t>
            </a:r>
            <a:r>
              <a:rPr lang="pt-BR" dirty="0">
                <a:solidFill>
                  <a:srgbClr val="30647C"/>
                </a:solidFill>
                <a:latin typeface="+mn-lt"/>
              </a:rPr>
              <a:t>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17048C-0757-45B1-A6E6-AF18FCCA69FF}"/>
              </a:ext>
            </a:extLst>
          </p:cNvPr>
          <p:cNvSpPr/>
          <p:nvPr/>
        </p:nvSpPr>
        <p:spPr>
          <a:xfrm>
            <a:off x="4442767" y="764704"/>
            <a:ext cx="19669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6"/>
                </a:solidFill>
              </a:rPr>
              <a:t>Adicionar módulo</a:t>
            </a:r>
          </a:p>
        </p:txBody>
      </p:sp>
      <p:pic>
        <p:nvPicPr>
          <p:cNvPr id="138245" name="Imagem 5">
            <a:extLst>
              <a:ext uri="{FF2B5EF4-FFF2-40B4-BE49-F238E27FC236}">
                <a16:creationId xmlns:a16="http://schemas.microsoft.com/office/drawing/2014/main" id="{FEB834BF-8904-454C-8183-F43C2844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67" y="1225079"/>
            <a:ext cx="69818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A641244-EAC1-4B93-BB6F-84E0BE502D35}"/>
              </a:ext>
            </a:extLst>
          </p:cNvPr>
          <p:cNvGrpSpPr/>
          <p:nvPr/>
        </p:nvGrpSpPr>
        <p:grpSpPr>
          <a:xfrm>
            <a:off x="9758486" y="5861230"/>
            <a:ext cx="1162050" cy="838481"/>
            <a:chOff x="8760296" y="5941898"/>
            <a:chExt cx="1162050" cy="838481"/>
          </a:xfrm>
        </p:grpSpPr>
        <p:sp>
          <p:nvSpPr>
            <p:cNvPr id="8" name="CaixaDeTexto 7">
              <a:hlinkClick r:id="rId5" action="ppaction://hlinksldjump"/>
              <a:extLst>
                <a:ext uri="{FF2B5EF4-FFF2-40B4-BE49-F238E27FC236}">
                  <a16:creationId xmlns:a16="http://schemas.microsoft.com/office/drawing/2014/main" id="{85CEEA3D-DE29-4EF7-AF62-9BB268F843E4}"/>
                </a:ext>
              </a:extLst>
            </p:cNvPr>
            <p:cNvSpPr txBox="1"/>
            <p:nvPr/>
          </p:nvSpPr>
          <p:spPr bwMode="auto">
            <a:xfrm>
              <a:off x="8760296" y="6411880"/>
              <a:ext cx="1162050" cy="3684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2400"/>
                </a:lnSpc>
                <a:spcBef>
                  <a:spcPts val="600"/>
                </a:spcBef>
                <a:defRPr/>
              </a:pPr>
              <a:r>
                <a:rPr lang="pt-BR" sz="1600" b="1" dirty="0">
                  <a:ln w="22225">
                    <a:noFill/>
                    <a:prstDash val="solid"/>
                  </a:ln>
                  <a:solidFill>
                    <a:srgbClr val="6CAAC6"/>
                  </a:solidFill>
                  <a:latin typeface="+mn-lt"/>
                </a:rPr>
                <a:t>BIOESTAT</a:t>
              </a:r>
            </a:p>
          </p:txBody>
        </p:sp>
        <p:pic>
          <p:nvPicPr>
            <p:cNvPr id="9" name="Gráfico 8" descr="Pegadas">
              <a:hlinkClick r:id="rId5" action="ppaction://hlinksldjump"/>
              <a:extLst>
                <a:ext uri="{FF2B5EF4-FFF2-40B4-BE49-F238E27FC236}">
                  <a16:creationId xmlns:a16="http://schemas.microsoft.com/office/drawing/2014/main" id="{DDCA66D1-CB1A-4EF7-A720-4E25F4AB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9048764" y="5941898"/>
              <a:ext cx="585114" cy="585114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89C9336-AC75-4E96-B4A8-74D15C9B6A02}"/>
              </a:ext>
            </a:extLst>
          </p:cNvPr>
          <p:cNvGrpSpPr>
            <a:grpSpLocks/>
          </p:cNvGrpSpPr>
          <p:nvPr/>
        </p:nvGrpSpPr>
        <p:grpSpPr bwMode="auto">
          <a:xfrm>
            <a:off x="463136" y="6096701"/>
            <a:ext cx="2225129" cy="585116"/>
            <a:chOff x="9777261" y="5237757"/>
            <a:chExt cx="2224705" cy="585357"/>
          </a:xfrm>
        </p:grpSpPr>
        <p:pic>
          <p:nvPicPr>
            <p:cNvPr id="11" name="Gráfico 27" descr="Compartilhar">
              <a:hlinkClick r:id="rId8" action="ppaction://hlinksldjump"/>
              <a:extLst>
                <a:ext uri="{FF2B5EF4-FFF2-40B4-BE49-F238E27FC236}">
                  <a16:creationId xmlns:a16="http://schemas.microsoft.com/office/drawing/2014/main" id="{2F5A1F53-FA98-4A85-BB0B-6085D2CFF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498825" y="5237757"/>
              <a:ext cx="503141" cy="585356"/>
            </a:xfrm>
            <a:prstGeom prst="rect">
              <a:avLst/>
            </a:prstGeom>
          </p:spPr>
        </p:pic>
        <p:sp>
          <p:nvSpPr>
            <p:cNvPr id="12" name="CaixaDeTexto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C932163-8039-472F-9BC0-96AB1810AF9E}"/>
                </a:ext>
              </a:extLst>
            </p:cNvPr>
            <p:cNvSpPr txBox="1"/>
            <p:nvPr/>
          </p:nvSpPr>
          <p:spPr bwMode="auto">
            <a:xfrm>
              <a:off x="9777261" y="5515210"/>
              <a:ext cx="1740852" cy="307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ts val="0"/>
                </a:spcBef>
                <a:defRPr/>
              </a:pPr>
              <a:r>
                <a:rPr lang="pt-BR" sz="1400" b="1" dirty="0">
                  <a:ln w="22225">
                    <a:noFill/>
                    <a:prstDash val="solid"/>
                  </a:ln>
                  <a:solidFill>
                    <a:srgbClr val="6994AF"/>
                  </a:solidFill>
                  <a:latin typeface="+mn-lt"/>
                </a:rPr>
                <a:t>MENU GRÁFICOS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12912</TotalTime>
  <Words>4139</Words>
  <Application>Microsoft Office PowerPoint</Application>
  <PresentationFormat>Widescreen</PresentationFormat>
  <Paragraphs>895</Paragraphs>
  <Slides>109</Slides>
  <Notes>100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109</vt:i4>
      </vt:variant>
    </vt:vector>
  </HeadingPairs>
  <TitlesOfParts>
    <vt:vector size="110" baseType="lpstr">
      <vt:lpstr>Design padrão</vt:lpstr>
      <vt:lpstr>Apresentação do PowerPoint</vt:lpstr>
      <vt:lpstr>Apresentação do PowerPoint</vt:lpstr>
      <vt:lpstr>Apresentação do PowerPoint</vt:lpstr>
      <vt:lpstr>O que você deseja fazer?  PARA OBTER RESPOSTA, CLIQUE NA GOTA.</vt:lpstr>
      <vt:lpstr>Testes para Análise da Normalidade dos Dados </vt:lpstr>
      <vt:lpstr>Apresentação do PowerPoint</vt:lpstr>
      <vt:lpstr>Apresentação do PowerPoint</vt:lpstr>
      <vt:lpstr>Que tipo de dados você tem? (Clique na gota).</vt:lpstr>
      <vt:lpstr>Dados Numéricos (paramétricos)  Se a distribuição NÃO for Normal, clique na Gota Vermelha.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Dados Categóricos Ordinais  (Não Paramétricos)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tipo de dados você tem? (Clique na gota).</vt:lpstr>
      <vt:lpstr>Apresentação do PowerPoint</vt:lpstr>
      <vt:lpstr>Apresentação do PowerPoint</vt:lpstr>
      <vt:lpstr>Apresentação do PowerPoint</vt:lpstr>
      <vt:lpstr>Replicabilidade (Erro sistemático para dados Ordinais)</vt:lpstr>
      <vt:lpstr>Apresentação do PowerPoint</vt:lpstr>
      <vt:lpstr>Replicabilidade ou Calibração de examinadores (Erro sistemático para dados Nominais)</vt:lpstr>
      <vt:lpstr>Apresentação do PowerPoint</vt:lpstr>
      <vt:lpstr>Que tipo de dados você tem? (Clique na gota).</vt:lpstr>
      <vt:lpstr>Apresentação do PowerPoint</vt:lpstr>
      <vt:lpstr>BOX-PLOT – Comparando Grupos Dados Contínuos ou Ordinais (Escores/ Index)</vt:lpstr>
      <vt:lpstr>Apresentação do PowerPoint</vt:lpstr>
      <vt:lpstr>Apresentação do PowerPoint</vt:lpstr>
      <vt:lpstr>Gráfico em Linha (dados longitudinais)</vt:lpstr>
      <vt:lpstr>Apresentação do PowerPoint</vt:lpstr>
      <vt:lpstr>Apresentação do PowerPoint</vt:lpstr>
      <vt:lpstr>Gráfico para Testes de Correlação ou Regressão</vt:lpstr>
      <vt:lpstr>Apresentação do PowerPoint</vt:lpstr>
      <vt:lpstr>Apresentação do PowerPoint</vt:lpstr>
      <vt:lpstr>Gráfico em Barra / Coluna para dados Nominais (Frequência)</vt:lpstr>
      <vt:lpstr>Apresentação do PowerPoint</vt:lpstr>
      <vt:lpstr>Apresentação do PowerPoint</vt:lpstr>
      <vt:lpstr>Dados Categóricos Ordinais  (Não Paramétricos)</vt:lpstr>
      <vt:lpstr>Análise de Sobrevivência</vt:lpstr>
      <vt:lpstr>Apresentação do PowerPoint</vt:lpstr>
      <vt:lpstr>Apresentação do PowerPoint</vt:lpstr>
    </vt:vector>
  </TitlesOfParts>
  <Company>UFPA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the statistical test necessary for your scientific research...  Please, skip to the next page...</dc:title>
  <dc:creator>Darly Torres</dc:creator>
  <cp:lastModifiedBy>David Normando</cp:lastModifiedBy>
  <cp:revision>377</cp:revision>
  <dcterms:created xsi:type="dcterms:W3CDTF">2007-08-09T01:13:02Z</dcterms:created>
  <dcterms:modified xsi:type="dcterms:W3CDTF">2022-12-12T13:21:24Z</dcterms:modified>
</cp:coreProperties>
</file>